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handoutMasterIdLst>
    <p:handoutMasterId r:id="rId76"/>
  </p:handoutMasterIdLst>
  <p:sldIdLst>
    <p:sldId id="256" r:id="rId2"/>
    <p:sldId id="266" r:id="rId3"/>
    <p:sldId id="258" r:id="rId4"/>
    <p:sldId id="267" r:id="rId5"/>
    <p:sldId id="322" r:id="rId6"/>
    <p:sldId id="269" r:id="rId7"/>
    <p:sldId id="323" r:id="rId8"/>
    <p:sldId id="340" r:id="rId9"/>
    <p:sldId id="334" r:id="rId10"/>
    <p:sldId id="335" r:id="rId11"/>
    <p:sldId id="337" r:id="rId12"/>
    <p:sldId id="336" r:id="rId13"/>
    <p:sldId id="324" r:id="rId14"/>
    <p:sldId id="343" r:id="rId15"/>
    <p:sldId id="272" r:id="rId16"/>
    <p:sldId id="325" r:id="rId17"/>
    <p:sldId id="274" r:id="rId18"/>
    <p:sldId id="318" r:id="rId19"/>
    <p:sldId id="281" r:id="rId20"/>
    <p:sldId id="326" r:id="rId21"/>
    <p:sldId id="341" r:id="rId22"/>
    <p:sldId id="284" r:id="rId23"/>
    <p:sldId id="286" r:id="rId24"/>
    <p:sldId id="285" r:id="rId25"/>
    <p:sldId id="287" r:id="rId26"/>
    <p:sldId id="289" r:id="rId27"/>
    <p:sldId id="290" r:id="rId28"/>
    <p:sldId id="291" r:id="rId29"/>
    <p:sldId id="292" r:id="rId30"/>
    <p:sldId id="446" r:id="rId31"/>
    <p:sldId id="398" r:id="rId32"/>
    <p:sldId id="400" r:id="rId33"/>
    <p:sldId id="293" r:id="rId34"/>
    <p:sldId id="294" r:id="rId35"/>
    <p:sldId id="296" r:id="rId36"/>
    <p:sldId id="297" r:id="rId37"/>
    <p:sldId id="328" r:id="rId38"/>
    <p:sldId id="315" r:id="rId39"/>
    <p:sldId id="303" r:id="rId40"/>
    <p:sldId id="306" r:id="rId41"/>
    <p:sldId id="307" r:id="rId42"/>
    <p:sldId id="309" r:id="rId43"/>
    <p:sldId id="329" r:id="rId44"/>
    <p:sldId id="330" r:id="rId45"/>
    <p:sldId id="331" r:id="rId46"/>
    <p:sldId id="332" r:id="rId47"/>
    <p:sldId id="338" r:id="rId48"/>
    <p:sldId id="333" r:id="rId49"/>
    <p:sldId id="314" r:id="rId50"/>
    <p:sldId id="264" r:id="rId51"/>
    <p:sldId id="1529" r:id="rId52"/>
    <p:sldId id="2020" r:id="rId53"/>
    <p:sldId id="2033" r:id="rId54"/>
    <p:sldId id="1962" r:id="rId55"/>
    <p:sldId id="2034" r:id="rId56"/>
    <p:sldId id="2047" r:id="rId57"/>
    <p:sldId id="1318" r:id="rId58"/>
    <p:sldId id="275" r:id="rId59"/>
    <p:sldId id="1550" r:id="rId60"/>
    <p:sldId id="1960" r:id="rId61"/>
    <p:sldId id="1961" r:id="rId62"/>
    <p:sldId id="2048" r:id="rId63"/>
    <p:sldId id="2024" r:id="rId64"/>
    <p:sldId id="2025" r:id="rId65"/>
    <p:sldId id="2026" r:id="rId66"/>
    <p:sldId id="2027" r:id="rId67"/>
    <p:sldId id="2023" r:id="rId68"/>
    <p:sldId id="2028" r:id="rId69"/>
    <p:sldId id="2029" r:id="rId70"/>
    <p:sldId id="2030" r:id="rId71"/>
    <p:sldId id="2031" r:id="rId72"/>
    <p:sldId id="2032" r:id="rId73"/>
    <p:sldId id="2049" r:id="rId74"/>
  </p:sldIdLst>
  <p:sldSz cx="9144000" cy="6858000" type="letter"/>
  <p:notesSz cx="7010400" cy="9296400"/>
  <p:custDataLst>
    <p:tags r:id="rId7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F6F"/>
    <a:srgbClr val="00BCE2"/>
    <a:srgbClr val="7FB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4660"/>
  </p:normalViewPr>
  <p:slideViewPr>
    <p:cSldViewPr snapToGrid="0">
      <p:cViewPr varScale="1">
        <p:scale>
          <a:sx n="64" d="100"/>
          <a:sy n="64" d="100"/>
        </p:scale>
        <p:origin x="1304" y="48"/>
      </p:cViewPr>
      <p:guideLst>
        <p:guide orient="horz" pos="2160"/>
        <p:guide pos="38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60B955C-AD97-45E7-A339-ADEEE2B70DD7}" type="datetimeFigureOut">
              <a:rPr lang="en-US" smtClean="0"/>
              <a:t>9/25/2023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BC17A97-A2BA-465F-BE00-82221AF87D35}" type="slidenum">
              <a:rPr lang="en-US" smtClean="0"/>
              <a:t>‹#›</a:t>
            </a:fld>
            <a:endParaRPr lang="en-US"/>
          </a:p>
        </p:txBody>
      </p:sp>
    </p:spTree>
    <p:extLst>
      <p:ext uri="{BB962C8B-B14F-4D97-AF65-F5344CB8AC3E}">
        <p14:creationId xmlns:p14="http://schemas.microsoft.com/office/powerpoint/2010/main" val="3056322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D76E0F-4231-4255-A7BE-F73CD5D2F0C8}" type="datetimeFigureOut">
              <a:rPr lang="en-US" smtClean="0"/>
              <a:t>9/25/2023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3E3156-FFB6-4369-A3FE-D7978208180A}" type="slidenum">
              <a:rPr lang="en-US" smtClean="0"/>
              <a:t>‹#›</a:t>
            </a:fld>
            <a:endParaRPr lang="en-US"/>
          </a:p>
        </p:txBody>
      </p:sp>
    </p:spTree>
    <p:extLst>
      <p:ext uri="{BB962C8B-B14F-4D97-AF65-F5344CB8AC3E}">
        <p14:creationId xmlns:p14="http://schemas.microsoft.com/office/powerpoint/2010/main" val="200014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3E3156-FFB6-4369-A3FE-D7978208180A}" type="slidenum">
              <a:rPr lang="en-US" smtClean="0"/>
              <a:t>38</a:t>
            </a:fld>
            <a:endParaRPr lang="en-US"/>
          </a:p>
        </p:txBody>
      </p:sp>
    </p:spTree>
    <p:extLst>
      <p:ext uri="{BB962C8B-B14F-4D97-AF65-F5344CB8AC3E}">
        <p14:creationId xmlns:p14="http://schemas.microsoft.com/office/powerpoint/2010/main" val="44118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B5801-3E44-ED45-8E11-E8877E8D81CC}" type="slidenum">
              <a:rPr lang="en-US" smtClean="0"/>
              <a:t>60</a:t>
            </a:fld>
            <a:endParaRPr lang="en-US"/>
          </a:p>
        </p:txBody>
      </p:sp>
    </p:spTree>
    <p:extLst>
      <p:ext uri="{BB962C8B-B14F-4D97-AF65-F5344CB8AC3E}">
        <p14:creationId xmlns:p14="http://schemas.microsoft.com/office/powerpoint/2010/main" val="350415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date within the PA form must be within the PHA timeframe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28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47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 Doud, registered Dietitian, is currently the virtual health coach. </a:t>
            </a:r>
          </a:p>
        </p:txBody>
      </p:sp>
      <p:sp>
        <p:nvSpPr>
          <p:cNvPr id="4" name="Slide Number Placeholder 3"/>
          <p:cNvSpPr>
            <a:spLocks noGrp="1"/>
          </p:cNvSpPr>
          <p:nvPr>
            <p:ph type="sldNum" sz="quarter" idx="5"/>
          </p:nvPr>
        </p:nvSpPr>
        <p:spPr/>
        <p:txBody>
          <a:bodyPr/>
          <a:lstStyle/>
          <a:p>
            <a:fld id="{BB7B5801-3E44-ED45-8E11-E8877E8D81CC}" type="slidenum">
              <a:rPr lang="en-US" smtClean="0"/>
              <a:t>64</a:t>
            </a:fld>
            <a:endParaRPr lang="en-US"/>
          </a:p>
        </p:txBody>
      </p:sp>
    </p:spTree>
    <p:extLst>
      <p:ext uri="{BB962C8B-B14F-4D97-AF65-F5344CB8AC3E}">
        <p14:creationId xmlns:p14="http://schemas.microsoft.com/office/powerpoint/2010/main" val="244632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Coaching eligibility is based on the shown PHA values with risk indications greater than the above criteria. If you are unable to participate……</a:t>
            </a:r>
          </a:p>
        </p:txBody>
      </p:sp>
      <p:sp>
        <p:nvSpPr>
          <p:cNvPr id="4" name="Slide Number Placeholder 3"/>
          <p:cNvSpPr>
            <a:spLocks noGrp="1"/>
          </p:cNvSpPr>
          <p:nvPr>
            <p:ph type="sldNum" sz="quarter" idx="5"/>
          </p:nvPr>
        </p:nvSpPr>
        <p:spPr/>
        <p:txBody>
          <a:bodyPr/>
          <a:lstStyle/>
          <a:p>
            <a:fld id="{BB7B5801-3E44-ED45-8E11-E8877E8D81CC}" type="slidenum">
              <a:rPr lang="en-US" smtClean="0"/>
              <a:t>65</a:t>
            </a:fld>
            <a:endParaRPr lang="en-US"/>
          </a:p>
        </p:txBody>
      </p:sp>
    </p:spTree>
    <p:extLst>
      <p:ext uri="{BB962C8B-B14F-4D97-AF65-F5344CB8AC3E}">
        <p14:creationId xmlns:p14="http://schemas.microsoft.com/office/powerpoint/2010/main" val="309318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89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8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95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XXXXX from CATC to speak to you about the partnership CATC has with Columbus Consolidate Government to offer services within the Columbus Consolidated Government Health and Wellness Center.</a:t>
            </a:r>
          </a:p>
        </p:txBody>
      </p:sp>
      <p:sp>
        <p:nvSpPr>
          <p:cNvPr id="4" name="Slide Number Placeholder 3"/>
          <p:cNvSpPr>
            <a:spLocks noGrp="1"/>
          </p:cNvSpPr>
          <p:nvPr>
            <p:ph type="sldNum" sz="quarter" idx="5"/>
          </p:nvPr>
        </p:nvSpPr>
        <p:spPr/>
        <p:txBody>
          <a:bodyPr/>
          <a:lstStyle/>
          <a:p>
            <a:fld id="{E02F374B-3E29-E54D-8BF6-9F33A5B7C655}" type="slidenum">
              <a:rPr lang="en-US" smtClean="0"/>
              <a:t>51</a:t>
            </a:fld>
            <a:endParaRPr lang="en-US"/>
          </a:p>
        </p:txBody>
      </p:sp>
    </p:spTree>
    <p:extLst>
      <p:ext uri="{BB962C8B-B14F-4D97-AF65-F5344CB8AC3E}">
        <p14:creationId xmlns:p14="http://schemas.microsoft.com/office/powerpoint/2010/main" val="378358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Columbus Consolidated Gov’t Health and Wellness Center is a full service primary care facility. We are located at 2000 10</a:t>
            </a:r>
            <a:r>
              <a:rPr lang="en-US" baseline="30000" dirty="0"/>
              <a:t>th </a:t>
            </a:r>
            <a:r>
              <a:rPr lang="en-US" dirty="0"/>
              <a:t>Ave, Suite 410. </a:t>
            </a:r>
            <a:r>
              <a:rPr lang="en-US" sz="1800" dirty="0">
                <a:effectLst/>
                <a:latin typeface="Calibri" panose="020F0502020204030204" pitchFamily="34" charset="0"/>
                <a:ea typeface="Calibri" panose="020F0502020204030204" pitchFamily="34" charset="0"/>
                <a:cs typeface="Times New Roman" panose="02020603050405020304" pitchFamily="18" charset="0"/>
              </a:rPr>
              <a:t>Our hours of operation are M, W, Th from 8:30 to 5:30 with a lunch from 12:30-1:30. On T and F, we are open from 7am-5:30pm, closed for lunch from 12:30-1:30. There is no copay, no deductible, no coinsurance, or expense of lab work or generic medications at your visit when utilizing the HWC. We have 3 ways you can schedule an appointment….Visit careatc.com/patients to log into the patient portal, download the CATC app on Android or Apple app stores, or call 800-993-8244 to schedule your visit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2F374B-3E29-E54D-8BF6-9F33A5B7C655}" type="slidenum">
              <a:rPr lang="en-US" smtClean="0"/>
              <a:t>52</a:t>
            </a:fld>
            <a:endParaRPr lang="en-US"/>
          </a:p>
        </p:txBody>
      </p:sp>
    </p:spTree>
    <p:extLst>
      <p:ext uri="{BB962C8B-B14F-4D97-AF65-F5344CB8AC3E}">
        <p14:creationId xmlns:p14="http://schemas.microsoft.com/office/powerpoint/2010/main" val="275632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XXXX a XXX at the CCG Health and Wellness Center. The Health and Wellness Center currently staffs 2 Nurse Practitioners- Collette Greer Daniel and Valerie Little, 1 MD- Dr. Jason Buchanan, and 1 Registered </a:t>
            </a:r>
            <a:r>
              <a:rPr lang="en-US" dirty="0" err="1"/>
              <a:t>Dietitician</a:t>
            </a:r>
            <a:r>
              <a:rPr lang="en-US" dirty="0"/>
              <a:t>-Susan Williams to serve you as your providers. Each provider brings their own wealth of knowledge and experience to the Health and Wellness Center to serve the population with high quality primary care and chronic disease management.</a:t>
            </a:r>
          </a:p>
        </p:txBody>
      </p:sp>
      <p:sp>
        <p:nvSpPr>
          <p:cNvPr id="4" name="Slide Number Placeholder 3"/>
          <p:cNvSpPr>
            <a:spLocks noGrp="1"/>
          </p:cNvSpPr>
          <p:nvPr>
            <p:ph type="sldNum" sz="quarter" idx="5"/>
          </p:nvPr>
        </p:nvSpPr>
        <p:spPr/>
        <p:txBody>
          <a:bodyPr/>
          <a:lstStyle/>
          <a:p>
            <a:fld id="{E02F374B-3E29-E54D-8BF6-9F33A5B7C655}" type="slidenum">
              <a:rPr lang="en-US" smtClean="0"/>
              <a:t>53</a:t>
            </a:fld>
            <a:endParaRPr lang="en-US"/>
          </a:p>
        </p:txBody>
      </p:sp>
    </p:spTree>
    <p:extLst>
      <p:ext uri="{BB962C8B-B14F-4D97-AF65-F5344CB8AC3E}">
        <p14:creationId xmlns:p14="http://schemas.microsoft.com/office/powerpoint/2010/main" val="396184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am XXX the XXX at CCG HWC to talk about who is eligible to utilize our full service, no cost primary care, as well as what we offer. Those enrolled on the CCG health plan are eligible to utilize the health center. This includes not only employees, but also spouses and dependents ages 4 years old and up, as well as retirees. Children should continue to see their pediatrician for well child visits, as well as immunizations. We offer chronic disease management such as diabetes management, acute care, asthma, high blood pressure management, allergies, high cholesterol, physicals, tobacco cessation, sports physicals, labs, as well as health coaching.</a:t>
            </a:r>
          </a:p>
        </p:txBody>
      </p:sp>
      <p:sp>
        <p:nvSpPr>
          <p:cNvPr id="4" name="Slide Number Placeholder 3"/>
          <p:cNvSpPr>
            <a:spLocks noGrp="1"/>
          </p:cNvSpPr>
          <p:nvPr>
            <p:ph type="sldNum" sz="quarter" idx="5"/>
          </p:nvPr>
        </p:nvSpPr>
        <p:spPr/>
        <p:txBody>
          <a:bodyPr/>
          <a:lstStyle/>
          <a:p>
            <a:fld id="{E02F374B-3E29-E54D-8BF6-9F33A5B7C655}" type="slidenum">
              <a:rPr lang="en-US" smtClean="0"/>
              <a:t>54</a:t>
            </a:fld>
            <a:endParaRPr lang="en-US"/>
          </a:p>
        </p:txBody>
      </p:sp>
    </p:spTree>
    <p:extLst>
      <p:ext uri="{BB962C8B-B14F-4D97-AF65-F5344CB8AC3E}">
        <p14:creationId xmlns:p14="http://schemas.microsoft.com/office/powerpoint/2010/main" val="1818916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XXX the XXX at the CCG HWC to help you set up your patient account. Once you activate your CATC app or patient portal account, you will have access to 24/7 appointment scheduling and management, provider messaging, access to your medical records, ability to complete patient forms, review your Personal Health Assessment Results, and access to the Health Education Library. It is very easy to activate your CareATC account, you will need to download the app or visit the CATC patient portal, verify your identity, and set up your username and password. You will also be entered into a monthly drawing of $500 by activating your account!</a:t>
            </a:r>
          </a:p>
        </p:txBody>
      </p:sp>
      <p:sp>
        <p:nvSpPr>
          <p:cNvPr id="4" name="Slide Number Placeholder 3"/>
          <p:cNvSpPr>
            <a:spLocks noGrp="1"/>
          </p:cNvSpPr>
          <p:nvPr>
            <p:ph type="sldNum" sz="quarter" idx="5"/>
          </p:nvPr>
        </p:nvSpPr>
        <p:spPr/>
        <p:txBody>
          <a:bodyPr/>
          <a:lstStyle/>
          <a:p>
            <a:fld id="{E02F374B-3E29-E54D-8BF6-9F33A5B7C655}" type="slidenum">
              <a:rPr lang="en-US" smtClean="0"/>
              <a:t>55</a:t>
            </a:fld>
            <a:endParaRPr lang="en-US"/>
          </a:p>
        </p:txBody>
      </p:sp>
    </p:spTree>
    <p:extLst>
      <p:ext uri="{BB962C8B-B14F-4D97-AF65-F5344CB8AC3E}">
        <p14:creationId xmlns:p14="http://schemas.microsoft.com/office/powerpoint/2010/main" val="127028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F374B-3E29-E54D-8BF6-9F33A5B7C655}" type="slidenum">
              <a:rPr lang="en-US" smtClean="0"/>
              <a:t>56</a:t>
            </a:fld>
            <a:endParaRPr lang="en-US"/>
          </a:p>
        </p:txBody>
      </p:sp>
    </p:spTree>
    <p:extLst>
      <p:ext uri="{BB962C8B-B14F-4D97-AF65-F5344CB8AC3E}">
        <p14:creationId xmlns:p14="http://schemas.microsoft.com/office/powerpoint/2010/main" val="77295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CCG Wellness program informational session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99C21-FB37-490C-9197-0C2E9D43C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933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in the wellness program is open to employees and spouses enrolled in the CCG healthcare plan. Employees must participate to receive the 2023 wellness program incentive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F374B-3E29-E54D-8BF6-9F33A5B7C6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31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file:////Volumes/Active/A%20-%20E/CARE%20ATC/WORKING/Presentation%20graphics/PHA_woman.jpg" TargetMode="External"/><Relationship Id="rId7" Type="http://schemas.openxmlformats.org/officeDocument/2006/relationships/image" Target="file:////Volumes/Active/A%20-%20E/CARE%20ATC/WORKING/Presentation%20graphics/power2bewell.png" TargetMode="External"/><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file:////Volumes/Active/A%20-%20E/CARE%20ATC/WORKING/Presentation%20graphics/color_gauge.png" TargetMode="External"/><Relationship Id="rId5" Type="http://schemas.openxmlformats.org/officeDocument/2006/relationships/image" Target="file:////Volumes/Active/A%20-%20E/CARE%20ATC/WORKING/care_logo_white.png"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file:////Volumes/Active/A%20-%20E/CARE%20ATC/WORKING/Presentation%20graphics/PHA_graphic.p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file:////Volumes/Active/A%20-%20E/CARE%20ATC/WORKING/care_logo.png"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file:////Volumes/Active/A%20-%20E/CARE%20ATC/WORKING/overlay_background-warm_puprle.jpg" TargetMode="External"/><Relationship Id="rId7" Type="http://schemas.openxmlformats.org/officeDocument/2006/relationships/image" Target="file:////Volumes/Active/A%20-%20E/CARE%20ATC/WORKING/Presentation%20graphics/power2bewell.png" TargetMode="External"/><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file:////Volumes/Active/A%20-%20E/CARE%20ATC/WORKING/care_logo_white.png" TargetMode="Externa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file:////Volumes/Active/A%20-%20E/CARE%20ATC/WORKING/Presentation%20graphics/background1.jpg" TargetMode="Externa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file:////Volumes/Active/A%20-%20E/CARE%20ATC/WORKING/care_logo_white.png" TargetMode="External"/><Relationship Id="rId5" Type="http://schemas.openxmlformats.org/officeDocument/2006/relationships/image" Target="../media/image5.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file:////Volumes/Active/A%20-%20E/CARE%20ATC/WORKING/CARE_logo_slide.jpg" TargetMode="External"/><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rgbClr val="6F6F6F"/>
                </a:solidFill>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rgbClr val="6F6F6F"/>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54"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23003" y="6459870"/>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40" y="6459870"/>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userDrawn="1"/>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27B18E2-CD8B-4059-AEB4-2AC57F7862C7}"/>
              </a:ext>
            </a:extLst>
          </p:cNvPr>
          <p:cNvPicPr/>
          <p:nvPr userDrawn="1"/>
        </p:nvPicPr>
        <p:blipFill rotWithShape="1">
          <a:blip r:embed="rId2">
            <a:extLst>
              <a:ext uri="{28A0092B-C50C-407E-A947-70E740481C1C}">
                <a14:useLocalDpi xmlns:a14="http://schemas.microsoft.com/office/drawing/2010/main" val="0"/>
              </a:ext>
            </a:extLst>
          </a:blip>
          <a:srcRect t="29000" b="27666"/>
          <a:stretch/>
        </p:blipFill>
        <p:spPr bwMode="auto">
          <a:xfrm>
            <a:off x="7055384" y="5655114"/>
            <a:ext cx="1723938" cy="6042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9711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730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White Left Align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5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nfo Slide_01">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0CEC560-B905-B148-8824-8AFEC2BBBCD9}"/>
              </a:ext>
            </a:extLst>
          </p:cNvPr>
          <p:cNvSpPr/>
          <p:nvPr userDrawn="1"/>
        </p:nvSpPr>
        <p:spPr>
          <a:xfrm>
            <a:off x="4258495" y="6422971"/>
            <a:ext cx="4458273" cy="184666"/>
          </a:xfrm>
          <a:prstGeom prst="rect">
            <a:avLst/>
          </a:prstGeom>
        </p:spPr>
        <p:txBody>
          <a:bodyPr wrap="none">
            <a:spAutoFit/>
          </a:bodyPr>
          <a:lstStyle/>
          <a:p>
            <a:pPr algn="ctr" defTabSz="411480">
              <a:defRPr/>
            </a:pPr>
            <a:r>
              <a:rPr lang="en-US" sz="600" baseline="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baseline="0">
              <a:solidFill>
                <a:schemeClr val="tx1">
                  <a:lumMod val="50000"/>
                  <a:lumOff val="50000"/>
                </a:schemeClr>
              </a:solidFill>
              <a:latin typeface="Arial" panose="020B0604020202020204" pitchFamily="34" charset="0"/>
              <a:ea typeface="Helvetica Neue" charset="0"/>
              <a:cs typeface="Helvetica Neue" charset="0"/>
            </a:endParaRPr>
          </a:p>
        </p:txBody>
      </p:sp>
      <p:sp>
        <p:nvSpPr>
          <p:cNvPr id="16" name="Text Placeholder 3">
            <a:extLst>
              <a:ext uri="{FF2B5EF4-FFF2-40B4-BE49-F238E27FC236}">
                <a16:creationId xmlns:a16="http://schemas.microsoft.com/office/drawing/2014/main" id="{81DD400C-1ABC-B34C-8A74-280EF00BAF24}"/>
              </a:ext>
            </a:extLst>
          </p:cNvPr>
          <p:cNvSpPr>
            <a:spLocks noGrp="1"/>
          </p:cNvSpPr>
          <p:nvPr>
            <p:ph type="body" sz="quarter" idx="36" hasCustomPrompt="1"/>
          </p:nvPr>
        </p:nvSpPr>
        <p:spPr>
          <a:xfrm>
            <a:off x="809514" y="1011621"/>
            <a:ext cx="7524974" cy="312682"/>
          </a:xfrm>
        </p:spPr>
        <p:txBody>
          <a:bodyPr>
            <a:noAutofit/>
          </a:bodyPr>
          <a:lstStyle>
            <a:lvl1pPr marL="0" indent="0" algn="ctr">
              <a:buFontTx/>
              <a:buNone/>
              <a:defRPr sz="1200" b="0">
                <a:solidFill>
                  <a:srgbClr val="595959"/>
                </a:solidFill>
              </a:defRPr>
            </a:lvl1pPr>
            <a:lvl2pPr marL="342900" indent="0">
              <a:buNone/>
              <a:defRPr/>
            </a:lvl2pPr>
          </a:lstStyle>
          <a:p>
            <a:pPr lvl="0"/>
            <a:r>
              <a:rPr lang="en-GB"/>
              <a:t>Click to edit subtext</a:t>
            </a:r>
          </a:p>
        </p:txBody>
      </p:sp>
      <p:grpSp>
        <p:nvGrpSpPr>
          <p:cNvPr id="14" name="Group 13">
            <a:extLst>
              <a:ext uri="{FF2B5EF4-FFF2-40B4-BE49-F238E27FC236}">
                <a16:creationId xmlns:a16="http://schemas.microsoft.com/office/drawing/2014/main" id="{45AB4280-6BD7-5C4A-90DD-C2F090A6D1BD}"/>
              </a:ext>
            </a:extLst>
          </p:cNvPr>
          <p:cNvGrpSpPr/>
          <p:nvPr userDrawn="1"/>
        </p:nvGrpSpPr>
        <p:grpSpPr>
          <a:xfrm>
            <a:off x="0" y="6730584"/>
            <a:ext cx="9144000" cy="149641"/>
            <a:chOff x="-85060" y="4221125"/>
            <a:chExt cx="12390474" cy="159489"/>
          </a:xfrm>
        </p:grpSpPr>
        <p:sp>
          <p:nvSpPr>
            <p:cNvPr id="18" name="Rectangle 17">
              <a:extLst>
                <a:ext uri="{FF2B5EF4-FFF2-40B4-BE49-F238E27FC236}">
                  <a16:creationId xmlns:a16="http://schemas.microsoft.com/office/drawing/2014/main" id="{BD4796AE-714B-D54A-85C3-2D5E708DAA7B}"/>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B83E1DB8-31AA-B149-9695-7ACB824F3076}"/>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D17241BE-5BE7-A142-B8FF-4AC23896E12D}"/>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E8A8BB5E-24B8-B149-B90E-43C9B229E8F8}"/>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919DA38B-4B8A-FE41-A14A-A6F9D3B6EBC5}"/>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2222C7AD-312F-E549-A4C5-8A0CC4B946BF}"/>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07415CA1-6357-B342-8FC4-EC52AF6621B5}"/>
              </a:ext>
            </a:extLst>
          </p:cNvPr>
          <p:cNvSpPr>
            <a:spLocks noGrp="1"/>
          </p:cNvSpPr>
          <p:nvPr>
            <p:ph type="title"/>
          </p:nvPr>
        </p:nvSpPr>
        <p:spPr>
          <a:xfrm>
            <a:off x="628650" y="1"/>
            <a:ext cx="7886700" cy="1325563"/>
          </a:xfrm>
        </p:spPr>
        <p:txBody>
          <a:bodyPr/>
          <a:lstStyle/>
          <a:p>
            <a:r>
              <a:rPr lang="en-US"/>
              <a:t>Click to edit Master title style</a:t>
            </a:r>
          </a:p>
        </p:txBody>
      </p:sp>
      <p:pic>
        <p:nvPicPr>
          <p:cNvPr id="4" name="Picture 3" descr="Logo, company name&#10;&#10;Description automatically generated">
            <a:extLst>
              <a:ext uri="{FF2B5EF4-FFF2-40B4-BE49-F238E27FC236}">
                <a16:creationId xmlns:a16="http://schemas.microsoft.com/office/drawing/2014/main" id="{C5C5E45A-E6F2-B449-B476-8FD1566057E7}"/>
              </a:ext>
            </a:extLst>
          </p:cNvPr>
          <p:cNvPicPr>
            <a:picLocks noChangeAspect="1"/>
          </p:cNvPicPr>
          <p:nvPr userDrawn="1"/>
        </p:nvPicPr>
        <p:blipFill>
          <a:blip r:embed="rId2"/>
          <a:stretch>
            <a:fillRect/>
          </a:stretch>
        </p:blipFill>
        <p:spPr>
          <a:xfrm>
            <a:off x="429187" y="5573697"/>
            <a:ext cx="1128404" cy="1504538"/>
          </a:xfrm>
          <a:prstGeom prst="rect">
            <a:avLst/>
          </a:prstGeom>
        </p:spPr>
      </p:pic>
      <p:pic>
        <p:nvPicPr>
          <p:cNvPr id="6" name="Picture 5" descr="Text&#10;&#10;Description automatically generated">
            <a:extLst>
              <a:ext uri="{FF2B5EF4-FFF2-40B4-BE49-F238E27FC236}">
                <a16:creationId xmlns:a16="http://schemas.microsoft.com/office/drawing/2014/main" id="{D80DB4BA-BAAC-624F-A092-5FF909437C4F}"/>
              </a:ext>
            </a:extLst>
          </p:cNvPr>
          <p:cNvPicPr>
            <a:picLocks noChangeAspect="1"/>
          </p:cNvPicPr>
          <p:nvPr userDrawn="1"/>
        </p:nvPicPr>
        <p:blipFill>
          <a:blip r:embed="rId3"/>
          <a:stretch>
            <a:fillRect/>
          </a:stretch>
        </p:blipFill>
        <p:spPr>
          <a:xfrm>
            <a:off x="1608365" y="5874998"/>
            <a:ext cx="1214994" cy="751542"/>
          </a:xfrm>
          <a:prstGeom prst="rect">
            <a:avLst/>
          </a:prstGeom>
        </p:spPr>
      </p:pic>
    </p:spTree>
    <p:extLst>
      <p:ext uri="{BB962C8B-B14F-4D97-AF65-F5344CB8AC3E}">
        <p14:creationId xmlns:p14="http://schemas.microsoft.com/office/powerpoint/2010/main" val="2922221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ft info_Slide without Logo">
    <p:bg>
      <p:bgPr>
        <a:solidFill>
          <a:schemeClr val="bg1">
            <a:lumMod val="95000"/>
          </a:schemeClr>
        </a:solidFill>
        <a:effectLst/>
      </p:bgPr>
    </p:bg>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3EDEE76-2C04-6F4A-9739-2175AF351350}"/>
              </a:ext>
            </a:extLst>
          </p:cNvPr>
          <p:cNvSpPr>
            <a:spLocks noGrp="1"/>
          </p:cNvSpPr>
          <p:nvPr>
            <p:ph type="sldNum" sz="quarter" idx="15"/>
          </p:nvPr>
        </p:nvSpPr>
        <p:spPr>
          <a:xfrm>
            <a:off x="8375332" y="6337842"/>
            <a:ext cx="465773" cy="365125"/>
          </a:xfrm>
          <a:prstGeom prst="rect">
            <a:avLst/>
          </a:prstGeom>
          <a:noFill/>
        </p:spPr>
        <p:txBody>
          <a:bodyPr/>
          <a:lstStyle>
            <a:lvl1pPr>
              <a:defRPr sz="600">
                <a:solidFill>
                  <a:schemeClr val="tx1">
                    <a:lumMod val="50000"/>
                    <a:lumOff val="50000"/>
                  </a:schemeClr>
                </a:solidFill>
              </a:defRPr>
            </a:lvl1pPr>
          </a:lstStyle>
          <a:p>
            <a:fld id="{3AC0221D-C84F-6B41-9936-D04AD4309EBF}" type="slidenum">
              <a:rPr lang="en-US" smtClean="0"/>
              <a:pPr/>
              <a:t>‹#›</a:t>
            </a:fld>
            <a:endParaRPr lang="en-US"/>
          </a:p>
        </p:txBody>
      </p:sp>
      <p:sp>
        <p:nvSpPr>
          <p:cNvPr id="23" name="Rectangle 22">
            <a:extLst>
              <a:ext uri="{FF2B5EF4-FFF2-40B4-BE49-F238E27FC236}">
                <a16:creationId xmlns:a16="http://schemas.microsoft.com/office/drawing/2014/main" id="{70CEC560-B905-B148-8824-8AFEC2BBBCD9}"/>
              </a:ext>
            </a:extLst>
          </p:cNvPr>
          <p:cNvSpPr/>
          <p:nvPr userDrawn="1"/>
        </p:nvSpPr>
        <p:spPr>
          <a:xfrm>
            <a:off x="4258495" y="6422971"/>
            <a:ext cx="4458273" cy="184666"/>
          </a:xfrm>
          <a:prstGeom prst="rect">
            <a:avLst/>
          </a:prstGeom>
        </p:spPr>
        <p:txBody>
          <a:bodyPr wrap="none">
            <a:spAutoFit/>
          </a:bodyPr>
          <a:lstStyle/>
          <a:p>
            <a:pPr algn="ctr" defTabSz="411480">
              <a:defRPr/>
            </a:pPr>
            <a:r>
              <a:rPr lang="en-US" sz="600" baseline="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baseline="0">
              <a:solidFill>
                <a:schemeClr val="tx1">
                  <a:lumMod val="50000"/>
                  <a:lumOff val="50000"/>
                </a:schemeClr>
              </a:solidFill>
              <a:latin typeface="Arial" panose="020B0604020202020204" pitchFamily="34" charset="0"/>
              <a:ea typeface="Helvetica Neue" charset="0"/>
              <a:cs typeface="Helvetica Neue" charset="0"/>
            </a:endParaRPr>
          </a:p>
        </p:txBody>
      </p:sp>
      <p:sp>
        <p:nvSpPr>
          <p:cNvPr id="15" name="Text Placeholder 3">
            <a:extLst>
              <a:ext uri="{FF2B5EF4-FFF2-40B4-BE49-F238E27FC236}">
                <a16:creationId xmlns:a16="http://schemas.microsoft.com/office/drawing/2014/main" id="{4AA0F978-61D3-5A42-BA65-A679B9EE7F9A}"/>
              </a:ext>
            </a:extLst>
          </p:cNvPr>
          <p:cNvSpPr>
            <a:spLocks noGrp="1"/>
          </p:cNvSpPr>
          <p:nvPr>
            <p:ph type="body" sz="quarter" idx="35"/>
          </p:nvPr>
        </p:nvSpPr>
        <p:spPr>
          <a:xfrm>
            <a:off x="809514" y="365798"/>
            <a:ext cx="7524974" cy="548602"/>
          </a:xfrm>
        </p:spPr>
        <p:txBody>
          <a:bodyPr>
            <a:noAutofit/>
          </a:bodyPr>
          <a:lstStyle>
            <a:lvl1pPr marL="0" indent="0" algn="ctr">
              <a:buFontTx/>
              <a:buNone/>
              <a:defRPr sz="2400" b="1">
                <a:solidFill>
                  <a:srgbClr val="595959"/>
                </a:solidFill>
                <a:latin typeface="Univia Pro" pitchFamily="2" charset="77"/>
              </a:defRPr>
            </a:lvl1pPr>
            <a:lvl2pPr marL="342900" indent="0">
              <a:buNone/>
              <a:defRPr/>
            </a:lvl2pPr>
          </a:lstStyle>
          <a:p>
            <a:pPr lvl="0"/>
            <a:r>
              <a:rPr lang="en-GB"/>
              <a:t>Click to edit Master text styles</a:t>
            </a:r>
          </a:p>
        </p:txBody>
      </p:sp>
      <p:sp>
        <p:nvSpPr>
          <p:cNvPr id="13" name="Rectangle 12">
            <a:extLst>
              <a:ext uri="{FF2B5EF4-FFF2-40B4-BE49-F238E27FC236}">
                <a16:creationId xmlns:a16="http://schemas.microsoft.com/office/drawing/2014/main" id="{C67E3C7A-6D58-4C4D-A8A3-7F16867125E3}"/>
              </a:ext>
            </a:extLst>
          </p:cNvPr>
          <p:cNvSpPr/>
          <p:nvPr userDrawn="1"/>
        </p:nvSpPr>
        <p:spPr>
          <a:xfrm flipH="1">
            <a:off x="-2" y="0"/>
            <a:ext cx="2644219" cy="673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 Placeholder 2">
            <a:extLst>
              <a:ext uri="{FF2B5EF4-FFF2-40B4-BE49-F238E27FC236}">
                <a16:creationId xmlns:a16="http://schemas.microsoft.com/office/drawing/2014/main" id="{DE9A6E95-BCB1-1245-82F2-843C80305EFE}"/>
              </a:ext>
            </a:extLst>
          </p:cNvPr>
          <p:cNvSpPr>
            <a:spLocks noGrp="1"/>
          </p:cNvSpPr>
          <p:nvPr>
            <p:ph type="body" sz="quarter" idx="36"/>
          </p:nvPr>
        </p:nvSpPr>
        <p:spPr>
          <a:xfrm>
            <a:off x="534409" y="1133476"/>
            <a:ext cx="2017559" cy="616194"/>
          </a:xfrm>
        </p:spPr>
        <p:txBody>
          <a:bodyPr/>
          <a:lstStyle>
            <a:lvl1pPr marL="0" indent="0">
              <a:buNone/>
              <a:defRPr sz="1200" b="1">
                <a:solidFill>
                  <a:srgbClr val="595959"/>
                </a:solidFill>
              </a:defRPr>
            </a:lvl1pPr>
            <a:lvl2pPr>
              <a:defRPr sz="900"/>
            </a:lvl2pPr>
          </a:lstStyle>
          <a:p>
            <a:pPr lvl="0"/>
            <a:r>
              <a:rPr lang="en-GB"/>
              <a:t>Click to edit Master text styles</a:t>
            </a:r>
          </a:p>
        </p:txBody>
      </p:sp>
      <p:sp>
        <p:nvSpPr>
          <p:cNvPr id="19" name="Text Placeholder 2">
            <a:extLst>
              <a:ext uri="{FF2B5EF4-FFF2-40B4-BE49-F238E27FC236}">
                <a16:creationId xmlns:a16="http://schemas.microsoft.com/office/drawing/2014/main" id="{D9484FF0-B84F-4541-83F4-9BEB0F5AB8A6}"/>
              </a:ext>
            </a:extLst>
          </p:cNvPr>
          <p:cNvSpPr>
            <a:spLocks noGrp="1"/>
          </p:cNvSpPr>
          <p:nvPr>
            <p:ph type="body" sz="quarter" idx="37"/>
          </p:nvPr>
        </p:nvSpPr>
        <p:spPr>
          <a:xfrm>
            <a:off x="534409" y="1828800"/>
            <a:ext cx="2017559" cy="4343400"/>
          </a:xfrm>
        </p:spPr>
        <p:txBody>
          <a:bodyPr>
            <a:normAutofit/>
          </a:bodyPr>
          <a:lstStyle>
            <a:lvl1pPr marL="128588" indent="-128588">
              <a:lnSpc>
                <a:spcPct val="80000"/>
              </a:lnSpc>
              <a:spcAft>
                <a:spcPts val="450"/>
              </a:spcAft>
              <a:buFont typeface="Arial" panose="020B0604020202020204" pitchFamily="34" charset="0"/>
              <a:buChar char="•"/>
              <a:defRPr sz="900" b="0">
                <a:solidFill>
                  <a:srgbClr val="595959"/>
                </a:solidFill>
              </a:defRPr>
            </a:lvl1pPr>
            <a:lvl2pPr>
              <a:defRPr sz="900"/>
            </a:lvl2pPr>
          </a:lstStyle>
          <a:p>
            <a:pPr lvl="0"/>
            <a:r>
              <a:rPr lang="en-GB"/>
              <a:t>Click to edit Master text styles</a:t>
            </a:r>
          </a:p>
        </p:txBody>
      </p:sp>
      <p:grpSp>
        <p:nvGrpSpPr>
          <p:cNvPr id="16" name="Group 15">
            <a:extLst>
              <a:ext uri="{FF2B5EF4-FFF2-40B4-BE49-F238E27FC236}">
                <a16:creationId xmlns:a16="http://schemas.microsoft.com/office/drawing/2014/main" id="{86BF87BB-0D93-9947-AC28-656A74775B49}"/>
              </a:ext>
            </a:extLst>
          </p:cNvPr>
          <p:cNvGrpSpPr/>
          <p:nvPr userDrawn="1"/>
        </p:nvGrpSpPr>
        <p:grpSpPr>
          <a:xfrm>
            <a:off x="0" y="6730584"/>
            <a:ext cx="9144000" cy="149641"/>
            <a:chOff x="-85060" y="4221125"/>
            <a:chExt cx="12390474" cy="159489"/>
          </a:xfrm>
        </p:grpSpPr>
        <p:sp>
          <p:nvSpPr>
            <p:cNvPr id="17" name="Rectangle 16">
              <a:extLst>
                <a:ext uri="{FF2B5EF4-FFF2-40B4-BE49-F238E27FC236}">
                  <a16:creationId xmlns:a16="http://schemas.microsoft.com/office/drawing/2014/main" id="{406279FC-58C1-914E-A572-5A7C101570C4}"/>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EE991DDA-8913-D54F-8800-491FF988503E}"/>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BB09A1DB-65CE-2743-9D78-63A3A87EE9D0}"/>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AA786528-1DF5-CE4C-A91E-4F51868A4003}"/>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5EDEB9A9-A4BD-B243-A6A8-13675A877155}"/>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01A479A3-29BE-EF4B-8329-E7A33F58F810}"/>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137032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B93CA-4DA9-D646-A9E3-FE692059DE29}"/>
              </a:ext>
            </a:extLst>
          </p:cNvPr>
          <p:cNvPicPr>
            <a:picLocks noChangeAspect="1"/>
          </p:cNvPicPr>
          <p:nvPr userDrawn="1"/>
        </p:nvPicPr>
        <p:blipFill>
          <a:blip r:embed="rId2" r:link="rId3"/>
          <a:stretch>
            <a:fillRect/>
          </a:stretch>
        </p:blipFill>
        <p:spPr>
          <a:xfrm>
            <a:off x="-124502" y="-179881"/>
            <a:ext cx="10103859" cy="7180289"/>
          </a:xfrm>
          <a:prstGeom prst="rect">
            <a:avLst/>
          </a:prstGeom>
        </p:spPr>
      </p:pic>
      <p:sp>
        <p:nvSpPr>
          <p:cNvPr id="7" name="TextBox 6">
            <a:extLst>
              <a:ext uri="{FF2B5EF4-FFF2-40B4-BE49-F238E27FC236}">
                <a16:creationId xmlns:a16="http://schemas.microsoft.com/office/drawing/2014/main" id="{42F25EBA-80E7-0048-9271-C6086A0A7AF1}"/>
              </a:ext>
            </a:extLst>
          </p:cNvPr>
          <p:cNvSpPr txBox="1"/>
          <p:nvPr userDrawn="1"/>
        </p:nvSpPr>
        <p:spPr>
          <a:xfrm>
            <a:off x="576496" y="519739"/>
            <a:ext cx="2339041" cy="1107996"/>
          </a:xfrm>
          <a:prstGeom prst="rect">
            <a:avLst/>
          </a:prstGeom>
          <a:noFill/>
        </p:spPr>
        <p:txBody>
          <a:bodyPr wrap="square" rtlCol="0">
            <a:spAutoFit/>
          </a:bodyPr>
          <a:lstStyle/>
          <a:p>
            <a:r>
              <a:rPr lang="en-US" sz="6600" dirty="0">
                <a:solidFill>
                  <a:schemeClr val="bg1"/>
                </a:solidFill>
                <a:latin typeface="Arial" panose="020B0604020202020204" pitchFamily="34" charset="0"/>
                <a:cs typeface="Arial" panose="020B0604020202020204" pitchFamily="34" charset="0"/>
              </a:rPr>
              <a:t>my</a:t>
            </a:r>
          </a:p>
        </p:txBody>
      </p:sp>
      <p:pic>
        <p:nvPicPr>
          <p:cNvPr id="8" name="Picture 7">
            <a:extLst>
              <a:ext uri="{FF2B5EF4-FFF2-40B4-BE49-F238E27FC236}">
                <a16:creationId xmlns:a16="http://schemas.microsoft.com/office/drawing/2014/main" id="{E3241E26-DE32-2141-87DA-F975A50FA4B4}"/>
              </a:ext>
            </a:extLst>
          </p:cNvPr>
          <p:cNvPicPr>
            <a:picLocks noChangeAspect="1"/>
          </p:cNvPicPr>
          <p:nvPr userDrawn="1"/>
        </p:nvPicPr>
        <p:blipFill>
          <a:blip r:embed="rId4" r:link="rId5"/>
          <a:stretch>
            <a:fillRect/>
          </a:stretch>
        </p:blipFill>
        <p:spPr>
          <a:xfrm>
            <a:off x="6666875" y="4632328"/>
            <a:ext cx="2068645" cy="1649839"/>
          </a:xfrm>
          <a:prstGeom prst="rect">
            <a:avLst/>
          </a:prstGeom>
        </p:spPr>
      </p:pic>
      <p:pic>
        <p:nvPicPr>
          <p:cNvPr id="9" name="Picture 8">
            <a:extLst>
              <a:ext uri="{FF2B5EF4-FFF2-40B4-BE49-F238E27FC236}">
                <a16:creationId xmlns:a16="http://schemas.microsoft.com/office/drawing/2014/main" id="{ADC9443B-69BD-5D41-B45F-7F14410DFFED}"/>
              </a:ext>
            </a:extLst>
          </p:cNvPr>
          <p:cNvPicPr>
            <a:picLocks noChangeAspect="1"/>
          </p:cNvPicPr>
          <p:nvPr userDrawn="1"/>
        </p:nvPicPr>
        <p:blipFill>
          <a:blip r:embed="rId6" r:link="rId7"/>
          <a:stretch>
            <a:fillRect/>
          </a:stretch>
        </p:blipFill>
        <p:spPr>
          <a:xfrm>
            <a:off x="468378" y="4943499"/>
            <a:ext cx="1910999" cy="1235499"/>
          </a:xfrm>
          <a:prstGeom prst="rect">
            <a:avLst/>
          </a:prstGeom>
        </p:spPr>
      </p:pic>
      <p:pic>
        <p:nvPicPr>
          <p:cNvPr id="10" name="Picture 9">
            <a:extLst>
              <a:ext uri="{FF2B5EF4-FFF2-40B4-BE49-F238E27FC236}">
                <a16:creationId xmlns:a16="http://schemas.microsoft.com/office/drawing/2014/main" id="{D7AF6D17-536B-6249-B9CF-9416E1A9E737}"/>
              </a:ext>
            </a:extLst>
          </p:cNvPr>
          <p:cNvPicPr>
            <a:picLocks noChangeAspect="1"/>
          </p:cNvPicPr>
          <p:nvPr userDrawn="1"/>
        </p:nvPicPr>
        <p:blipFill>
          <a:blip r:embed="rId8" r:link="rId9"/>
          <a:stretch>
            <a:fillRect/>
          </a:stretch>
        </p:blipFill>
        <p:spPr>
          <a:xfrm>
            <a:off x="334746" y="1658572"/>
            <a:ext cx="4739209" cy="3244032"/>
          </a:xfrm>
          <a:prstGeom prst="rect">
            <a:avLst/>
          </a:prstGeom>
        </p:spPr>
      </p:pic>
      <p:pic>
        <p:nvPicPr>
          <p:cNvPr id="11" name="Picture 10">
            <a:extLst>
              <a:ext uri="{FF2B5EF4-FFF2-40B4-BE49-F238E27FC236}">
                <a16:creationId xmlns:a16="http://schemas.microsoft.com/office/drawing/2014/main" id="{88993793-6455-BB49-ADA1-B3C2E248E49F}"/>
              </a:ext>
            </a:extLst>
          </p:cNvPr>
          <p:cNvPicPr>
            <a:picLocks noChangeAspect="1"/>
          </p:cNvPicPr>
          <p:nvPr userDrawn="1"/>
        </p:nvPicPr>
        <p:blipFill>
          <a:blip r:embed="rId10" r:link="rId11"/>
          <a:stretch>
            <a:fillRect/>
          </a:stretch>
        </p:blipFill>
        <p:spPr>
          <a:xfrm>
            <a:off x="9028695" y="185881"/>
            <a:ext cx="228796" cy="6311601"/>
          </a:xfrm>
          <a:prstGeom prst="rect">
            <a:avLst/>
          </a:prstGeom>
        </p:spPr>
      </p:pic>
    </p:spTree>
    <p:extLst>
      <p:ext uri="{BB962C8B-B14F-4D97-AF65-F5344CB8AC3E}">
        <p14:creationId xmlns:p14="http://schemas.microsoft.com/office/powerpoint/2010/main" val="1565477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Footer Logo">
    <p:bg>
      <p:bgPr>
        <a:solidFill>
          <a:srgbClr val="EEECE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E331-A9AD-074B-A9E1-0250BD9C2519}"/>
              </a:ext>
            </a:extLst>
          </p:cNvPr>
          <p:cNvPicPr>
            <a:picLocks noChangeAspect="1"/>
          </p:cNvPicPr>
          <p:nvPr userDrawn="1"/>
        </p:nvPicPr>
        <p:blipFill>
          <a:blip r:embed="rId2" r:link="rId3"/>
          <a:stretch>
            <a:fillRect/>
          </a:stretch>
        </p:blipFill>
        <p:spPr>
          <a:xfrm>
            <a:off x="6995160" y="5030070"/>
            <a:ext cx="1714500" cy="1367391"/>
          </a:xfrm>
          <a:prstGeom prst="rect">
            <a:avLst/>
          </a:prstGeom>
        </p:spPr>
      </p:pic>
    </p:spTree>
    <p:extLst>
      <p:ext uri="{BB962C8B-B14F-4D97-AF65-F5344CB8AC3E}">
        <p14:creationId xmlns:p14="http://schemas.microsoft.com/office/powerpoint/2010/main" val="3975698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01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32670D-231D-8F4C-AA87-ADC8CB5CE70F}"/>
              </a:ext>
            </a:extLst>
          </p:cNvPr>
          <p:cNvPicPr>
            <a:picLocks noChangeAspect="1"/>
          </p:cNvPicPr>
          <p:nvPr/>
        </p:nvPicPr>
        <p:blipFill>
          <a:blip r:embed="rId2" r:link="rId3"/>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FF0240C0-5C2A-774F-9D39-D780A3329D22}"/>
              </a:ext>
            </a:extLst>
          </p:cNvPr>
          <p:cNvPicPr>
            <a:picLocks noChangeAspect="1"/>
          </p:cNvPicPr>
          <p:nvPr/>
        </p:nvPicPr>
        <p:blipFill>
          <a:blip r:embed="rId4" r:link="rId5"/>
          <a:stretch>
            <a:fillRect/>
          </a:stretch>
        </p:blipFill>
        <p:spPr>
          <a:xfrm>
            <a:off x="6858000" y="5029200"/>
            <a:ext cx="1714500" cy="1367392"/>
          </a:xfrm>
          <a:prstGeom prst="rect">
            <a:avLst/>
          </a:prstGeom>
        </p:spPr>
      </p:pic>
      <p:pic>
        <p:nvPicPr>
          <p:cNvPr id="18" name="Picture 17">
            <a:extLst>
              <a:ext uri="{FF2B5EF4-FFF2-40B4-BE49-F238E27FC236}">
                <a16:creationId xmlns:a16="http://schemas.microsoft.com/office/drawing/2014/main" id="{DFD508F0-D570-2A42-8FA7-29C72E54791D}"/>
              </a:ext>
            </a:extLst>
          </p:cNvPr>
          <p:cNvPicPr>
            <a:picLocks noChangeAspect="1"/>
          </p:cNvPicPr>
          <p:nvPr/>
        </p:nvPicPr>
        <p:blipFill>
          <a:blip r:embed="rId6" r:link="rId7"/>
          <a:stretch>
            <a:fillRect/>
          </a:stretch>
        </p:blipFill>
        <p:spPr>
          <a:xfrm>
            <a:off x="468378" y="5120641"/>
            <a:ext cx="1910999" cy="1235499"/>
          </a:xfrm>
          <a:prstGeom prst="rect">
            <a:avLst/>
          </a:prstGeom>
        </p:spPr>
      </p:pic>
      <p:sp>
        <p:nvSpPr>
          <p:cNvPr id="2" name="Title 1">
            <a:extLst>
              <a:ext uri="{FF2B5EF4-FFF2-40B4-BE49-F238E27FC236}">
                <a16:creationId xmlns:a16="http://schemas.microsoft.com/office/drawing/2014/main" id="{2A90DF00-21EC-C645-A626-4B67212B0A36}"/>
              </a:ext>
            </a:extLst>
          </p:cNvPr>
          <p:cNvSpPr>
            <a:spLocks noGrp="1"/>
          </p:cNvSpPr>
          <p:nvPr>
            <p:ph type="title"/>
          </p:nvPr>
        </p:nvSpPr>
        <p:spPr>
          <a:xfrm>
            <a:off x="619778" y="2171065"/>
            <a:ext cx="6515100" cy="2286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C70E7FD2-DFFA-0C45-B4A4-4163F2197EF5}"/>
              </a:ext>
            </a:extLst>
          </p:cNvPr>
          <p:cNvPicPr>
            <a:picLocks noChangeAspect="1"/>
          </p:cNvPicPr>
          <p:nvPr/>
        </p:nvPicPr>
        <p:blipFill>
          <a:blip r:embed="rId8"/>
          <a:stretch>
            <a:fillRect/>
          </a:stretch>
        </p:blipFill>
        <p:spPr>
          <a:xfrm>
            <a:off x="8805862" y="359764"/>
            <a:ext cx="643634" cy="3353255"/>
          </a:xfrm>
          <a:prstGeom prst="rect">
            <a:avLst/>
          </a:prstGeom>
        </p:spPr>
      </p:pic>
      <p:sp>
        <p:nvSpPr>
          <p:cNvPr id="4" name="Text Placeholder 3">
            <a:extLst>
              <a:ext uri="{FF2B5EF4-FFF2-40B4-BE49-F238E27FC236}">
                <a16:creationId xmlns:a16="http://schemas.microsoft.com/office/drawing/2014/main" id="{815E1A95-47F9-5B4B-9362-65561E945914}"/>
              </a:ext>
            </a:extLst>
          </p:cNvPr>
          <p:cNvSpPr>
            <a:spLocks noGrp="1"/>
          </p:cNvSpPr>
          <p:nvPr>
            <p:ph type="body" sz="quarter" idx="10"/>
          </p:nvPr>
        </p:nvSpPr>
        <p:spPr>
          <a:xfrm>
            <a:off x="628137" y="3846434"/>
            <a:ext cx="2074069" cy="434975"/>
          </a:xfrm>
        </p:spPr>
        <p:txBody>
          <a:bodyPr>
            <a:normAutofit/>
          </a:bodyPr>
          <a:lstStyle>
            <a:lvl1pPr marL="0" indent="0">
              <a:buNone/>
              <a:defRPr sz="1200">
                <a:solidFill>
                  <a:schemeClr val="bg1"/>
                </a:solidFill>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1CF295EB-57F4-BB45-A936-5283D8C9710A}"/>
              </a:ext>
            </a:extLst>
          </p:cNvPr>
          <p:cNvSpPr>
            <a:spLocks noGrp="1"/>
          </p:cNvSpPr>
          <p:nvPr>
            <p:ph type="sldNum" sz="quarter" idx="11"/>
          </p:nvPr>
        </p:nvSpPr>
        <p:spPr/>
        <p:txBody>
          <a:bodyPr/>
          <a:lstStyle/>
          <a:p>
            <a:fld id="{EA7BB75F-1B8D-394F-8408-A5BC0BE78F1E}" type="slidenum">
              <a:rPr lang="en-US" smtClean="0"/>
              <a:t>‹#›</a:t>
            </a:fld>
            <a:endParaRPr lang="en-US" dirty="0"/>
          </a:p>
        </p:txBody>
      </p:sp>
    </p:spTree>
    <p:extLst>
      <p:ext uri="{BB962C8B-B14F-4D97-AF65-F5344CB8AC3E}">
        <p14:creationId xmlns:p14="http://schemas.microsoft.com/office/powerpoint/2010/main" val="4001558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and Info">
    <p:bg>
      <p:bgPr>
        <a:solidFill>
          <a:schemeClr val="bg1">
            <a:lumMod val="95000"/>
          </a:schemeClr>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AA3E4ED-95C8-6743-ACD1-10679DBA0A09}"/>
              </a:ext>
            </a:extLst>
          </p:cNvPr>
          <p:cNvSpPr>
            <a:spLocks noGrp="1"/>
          </p:cNvSpPr>
          <p:nvPr userDrawn="1">
            <p:ph type="body" sz="quarter" idx="12" hasCustomPrompt="1"/>
          </p:nvPr>
        </p:nvSpPr>
        <p:spPr>
          <a:xfrm>
            <a:off x="375597" y="3581400"/>
            <a:ext cx="7246901" cy="376003"/>
          </a:xfrm>
        </p:spPr>
        <p:txBody>
          <a:bodyPr>
            <a:noAutofit/>
          </a:bodyPr>
          <a:lstStyle>
            <a:lvl1pPr marL="0" indent="0">
              <a:buNone/>
              <a:defRPr sz="1950" b="1">
                <a:solidFill>
                  <a:srgbClr val="595959"/>
                </a:solidFill>
              </a:defRPr>
            </a:lvl1pPr>
          </a:lstStyle>
          <a:p>
            <a:pPr lvl="0"/>
            <a:r>
              <a:rPr lang="en-GB"/>
              <a:t>Subtext here</a:t>
            </a:r>
            <a:endParaRPr lang="en-US"/>
          </a:p>
        </p:txBody>
      </p:sp>
      <p:sp>
        <p:nvSpPr>
          <p:cNvPr id="28" name="Text Placeholder 12">
            <a:extLst>
              <a:ext uri="{FF2B5EF4-FFF2-40B4-BE49-F238E27FC236}">
                <a16:creationId xmlns:a16="http://schemas.microsoft.com/office/drawing/2014/main" id="{E52FDA46-68F1-D84B-B925-998B0F03827A}"/>
              </a:ext>
            </a:extLst>
          </p:cNvPr>
          <p:cNvSpPr>
            <a:spLocks noGrp="1"/>
          </p:cNvSpPr>
          <p:nvPr userDrawn="1">
            <p:ph type="body" sz="quarter" idx="11" hasCustomPrompt="1"/>
          </p:nvPr>
        </p:nvSpPr>
        <p:spPr>
          <a:xfrm>
            <a:off x="353638" y="769287"/>
            <a:ext cx="7257617" cy="2153795"/>
          </a:xfrm>
        </p:spPr>
        <p:txBody>
          <a:bodyPr>
            <a:noAutofit/>
          </a:bodyPr>
          <a:lstStyle>
            <a:lvl1pPr marL="0" indent="0">
              <a:buFontTx/>
              <a:buNone/>
              <a:defRPr sz="3600" b="1">
                <a:solidFill>
                  <a:schemeClr val="accent6"/>
                </a:solidFill>
              </a:defRPr>
            </a:lvl1pPr>
          </a:lstStyle>
          <a:p>
            <a:pPr lvl="0"/>
            <a:r>
              <a:rPr lang="en-GB"/>
              <a:t>Title text here</a:t>
            </a:r>
          </a:p>
        </p:txBody>
      </p:sp>
      <p:sp>
        <p:nvSpPr>
          <p:cNvPr id="30" name="Text Placeholder 15">
            <a:extLst>
              <a:ext uri="{FF2B5EF4-FFF2-40B4-BE49-F238E27FC236}">
                <a16:creationId xmlns:a16="http://schemas.microsoft.com/office/drawing/2014/main" id="{A143E84A-3577-2840-A3C7-6ACF7691BEA9}"/>
              </a:ext>
            </a:extLst>
          </p:cNvPr>
          <p:cNvSpPr>
            <a:spLocks noGrp="1"/>
          </p:cNvSpPr>
          <p:nvPr userDrawn="1">
            <p:ph type="body" sz="quarter" idx="13" hasCustomPrompt="1"/>
          </p:nvPr>
        </p:nvSpPr>
        <p:spPr>
          <a:xfrm>
            <a:off x="375597" y="4038600"/>
            <a:ext cx="7246901" cy="1641764"/>
          </a:xfrm>
        </p:spPr>
        <p:txBody>
          <a:bodyPr>
            <a:noAutofit/>
          </a:bodyPr>
          <a:lstStyle>
            <a:lvl1pPr marL="0" indent="0">
              <a:buNone/>
              <a:defRPr sz="1500">
                <a:solidFill>
                  <a:srgbClr val="595959"/>
                </a:solidFill>
              </a:defRPr>
            </a:lvl1pPr>
          </a:lstStyle>
          <a:p>
            <a:pPr lvl="0"/>
            <a:r>
              <a:rPr lang="en-GB"/>
              <a:t>Text here</a:t>
            </a:r>
            <a:endParaRPr lang="en-US"/>
          </a:p>
        </p:txBody>
      </p:sp>
      <p:sp>
        <p:nvSpPr>
          <p:cNvPr id="33" name="Slide Number Placeholder 1">
            <a:extLst>
              <a:ext uri="{FF2B5EF4-FFF2-40B4-BE49-F238E27FC236}">
                <a16:creationId xmlns:a16="http://schemas.microsoft.com/office/drawing/2014/main" id="{A4AB367A-CD60-0643-9DFA-EE500F0B6416}"/>
              </a:ext>
            </a:extLst>
          </p:cNvPr>
          <p:cNvSpPr>
            <a:spLocks noGrp="1"/>
          </p:cNvSpPr>
          <p:nvPr>
            <p:ph type="sldNum" sz="quarter" idx="15"/>
          </p:nvPr>
        </p:nvSpPr>
        <p:spPr>
          <a:xfrm>
            <a:off x="8375332" y="6337842"/>
            <a:ext cx="465773" cy="365125"/>
          </a:xfrm>
          <a:prstGeom prst="rect">
            <a:avLst/>
          </a:prstGeom>
          <a:noFill/>
        </p:spPr>
        <p:txBody>
          <a:bodyPr/>
          <a:lstStyle>
            <a:lvl1pPr>
              <a:defRPr sz="600">
                <a:solidFill>
                  <a:schemeClr val="tx1">
                    <a:lumMod val="50000"/>
                    <a:lumOff val="50000"/>
                  </a:schemeClr>
                </a:solidFill>
              </a:defRPr>
            </a:lvl1pPr>
          </a:lstStyle>
          <a:p>
            <a:fld id="{3AC0221D-C84F-6B41-9936-D04AD4309EBF}" type="slidenum">
              <a:rPr lang="en-US" smtClean="0"/>
              <a:pPr/>
              <a:t>‹#›</a:t>
            </a:fld>
            <a:endParaRPr lang="en-US" dirty="0"/>
          </a:p>
        </p:txBody>
      </p:sp>
      <p:sp>
        <p:nvSpPr>
          <p:cNvPr id="36" name="Rectangle 35">
            <a:extLst>
              <a:ext uri="{FF2B5EF4-FFF2-40B4-BE49-F238E27FC236}">
                <a16:creationId xmlns:a16="http://schemas.microsoft.com/office/drawing/2014/main" id="{F14BA142-D8CA-2841-ABE2-5250ED6F5E28}"/>
              </a:ext>
            </a:extLst>
          </p:cNvPr>
          <p:cNvSpPr/>
          <p:nvPr userDrawn="1"/>
        </p:nvSpPr>
        <p:spPr>
          <a:xfrm>
            <a:off x="4258495" y="6422971"/>
            <a:ext cx="4458273" cy="184666"/>
          </a:xfrm>
          <a:prstGeom prst="rect">
            <a:avLst/>
          </a:prstGeom>
        </p:spPr>
        <p:txBody>
          <a:bodyPr wrap="none">
            <a:spAutoFit/>
          </a:bodyPr>
          <a:lstStyle/>
          <a:p>
            <a:pPr algn="ctr" defTabSz="411480">
              <a:defRPr/>
            </a:pPr>
            <a:r>
              <a:rPr lang="en-US" sz="600" baseline="0" dirty="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baseline="0" dirty="0">
              <a:solidFill>
                <a:schemeClr val="tx1">
                  <a:lumMod val="50000"/>
                  <a:lumOff val="50000"/>
                </a:schemeClr>
              </a:solidFill>
              <a:latin typeface="Arial" panose="020B0604020202020204" pitchFamily="34" charset="0"/>
              <a:ea typeface="Helvetica Neue" charset="0"/>
              <a:cs typeface="Helvetica Neue" charset="0"/>
            </a:endParaRPr>
          </a:p>
        </p:txBody>
      </p:sp>
      <p:pic>
        <p:nvPicPr>
          <p:cNvPr id="17" name="Picture 16">
            <a:extLst>
              <a:ext uri="{FF2B5EF4-FFF2-40B4-BE49-F238E27FC236}">
                <a16:creationId xmlns:a16="http://schemas.microsoft.com/office/drawing/2014/main" id="{0E470A85-2DC4-404C-BBDC-3A0DD8017B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875" y="5847517"/>
            <a:ext cx="2238375" cy="807283"/>
          </a:xfrm>
          <a:prstGeom prst="rect">
            <a:avLst/>
          </a:prstGeom>
        </p:spPr>
      </p:pic>
      <p:grpSp>
        <p:nvGrpSpPr>
          <p:cNvPr id="18" name="Group 17">
            <a:extLst>
              <a:ext uri="{FF2B5EF4-FFF2-40B4-BE49-F238E27FC236}">
                <a16:creationId xmlns:a16="http://schemas.microsoft.com/office/drawing/2014/main" id="{021C36FC-753C-9E43-8EDB-54F339A2ED33}"/>
              </a:ext>
            </a:extLst>
          </p:cNvPr>
          <p:cNvGrpSpPr/>
          <p:nvPr userDrawn="1"/>
        </p:nvGrpSpPr>
        <p:grpSpPr>
          <a:xfrm>
            <a:off x="0" y="6730584"/>
            <a:ext cx="9144000" cy="149641"/>
            <a:chOff x="-85060" y="4221125"/>
            <a:chExt cx="12390474" cy="159489"/>
          </a:xfrm>
        </p:grpSpPr>
        <p:sp>
          <p:nvSpPr>
            <p:cNvPr id="19" name="Rectangle 18">
              <a:extLst>
                <a:ext uri="{FF2B5EF4-FFF2-40B4-BE49-F238E27FC236}">
                  <a16:creationId xmlns:a16="http://schemas.microsoft.com/office/drawing/2014/main" id="{BE4F8ADF-19D4-8E42-83B3-D86418746493}"/>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E2EF87E1-0ADB-4046-A225-198E4880F26C}"/>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5EDE2C4E-0BA8-1647-A527-C5560A09A472}"/>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D051C766-7F52-694F-9C10-66CFE3847EF8}"/>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34B404C-0C0D-3340-AD6F-CE9D16F774BD}"/>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4ADC56B3-EA5A-3E47-8482-885C1725F3C8}"/>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024367764"/>
      </p:ext>
    </p:extLst>
  </p:cSld>
  <p:clrMapOvr>
    <a:masterClrMapping/>
  </p:clrMapOvr>
  <p:extLst>
    <p:ext uri="{DCECCB84-F9BA-43D5-87BE-67443E8EF086}">
      <p15:sldGuideLst xmlns:p15="http://schemas.microsoft.com/office/powerpoint/2012/main">
        <p15:guide id="1" pos="665">
          <p15:clr>
            <a:srgbClr val="FBAE40"/>
          </p15:clr>
        </p15:guide>
        <p15:guide id="2" orient="horz" pos="22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11" name="Title 1"/>
          <p:cNvSpPr>
            <a:spLocks noGrp="1"/>
          </p:cNvSpPr>
          <p:nvPr>
            <p:ph type="ctrTitle"/>
          </p:nvPr>
        </p:nvSpPr>
        <p:spPr>
          <a:xfrm>
            <a:off x="822960" y="758952"/>
            <a:ext cx="7543800" cy="3566160"/>
          </a:xfrm>
        </p:spPr>
        <p:txBody>
          <a:bodyPr anchor="b">
            <a:normAutofit/>
          </a:bodyPr>
          <a:lstStyle>
            <a:lvl1pPr algn="l">
              <a:lnSpc>
                <a:spcPct val="85000"/>
              </a:lnSpc>
              <a:defRPr sz="6000" spc="-50" baseline="0">
                <a:solidFill>
                  <a:srgbClr val="6F6F6F"/>
                </a:solidFill>
              </a:defRPr>
            </a:lvl1pPr>
          </a:lstStyle>
          <a:p>
            <a:r>
              <a:rPr lang="en-US" dirty="0"/>
              <a:t>Click to edit Master title style</a:t>
            </a:r>
          </a:p>
        </p:txBody>
      </p:sp>
      <p:cxnSp>
        <p:nvCxnSpPr>
          <p:cNvPr id="13" name="Straight Connector 12"/>
          <p:cNvCxnSpPr/>
          <p:nvPr userDrawn="1"/>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065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fo Slide_01">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0CEC560-B905-B148-8824-8AFEC2BBBCD9}"/>
              </a:ext>
            </a:extLst>
          </p:cNvPr>
          <p:cNvSpPr/>
          <p:nvPr userDrawn="1"/>
        </p:nvSpPr>
        <p:spPr>
          <a:xfrm>
            <a:off x="4258495" y="6422971"/>
            <a:ext cx="4458273" cy="184666"/>
          </a:xfrm>
          <a:prstGeom prst="rect">
            <a:avLst/>
          </a:prstGeom>
        </p:spPr>
        <p:txBody>
          <a:bodyPr wrap="none">
            <a:spAutoFit/>
          </a:bodyPr>
          <a:lstStyle/>
          <a:p>
            <a:pPr algn="ctr" defTabSz="411480">
              <a:defRPr/>
            </a:pPr>
            <a:r>
              <a:rPr lang="en-US" sz="600" baseline="0" dirty="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baseline="0" dirty="0">
              <a:solidFill>
                <a:schemeClr val="tx1">
                  <a:lumMod val="50000"/>
                  <a:lumOff val="50000"/>
                </a:schemeClr>
              </a:solidFill>
              <a:latin typeface="Arial" panose="020B0604020202020204" pitchFamily="34" charset="0"/>
              <a:ea typeface="Helvetica Neue" charset="0"/>
              <a:cs typeface="Helvetica Neue" charset="0"/>
            </a:endParaRPr>
          </a:p>
        </p:txBody>
      </p:sp>
      <p:sp>
        <p:nvSpPr>
          <p:cNvPr id="15" name="Text Placeholder 3">
            <a:extLst>
              <a:ext uri="{FF2B5EF4-FFF2-40B4-BE49-F238E27FC236}">
                <a16:creationId xmlns:a16="http://schemas.microsoft.com/office/drawing/2014/main" id="{4AA0F978-61D3-5A42-BA65-A679B9EE7F9A}"/>
              </a:ext>
            </a:extLst>
          </p:cNvPr>
          <p:cNvSpPr>
            <a:spLocks noGrp="1"/>
          </p:cNvSpPr>
          <p:nvPr>
            <p:ph type="body" sz="quarter" idx="35"/>
          </p:nvPr>
        </p:nvSpPr>
        <p:spPr>
          <a:xfrm>
            <a:off x="809514" y="365798"/>
            <a:ext cx="7524974" cy="548602"/>
          </a:xfrm>
        </p:spPr>
        <p:txBody>
          <a:bodyPr>
            <a:noAutofit/>
          </a:bodyPr>
          <a:lstStyle>
            <a:lvl1pPr marL="0" indent="0" algn="ctr">
              <a:buFontTx/>
              <a:buNone/>
              <a:defRPr sz="2400" b="1">
                <a:solidFill>
                  <a:srgbClr val="595959"/>
                </a:solidFill>
                <a:latin typeface="Univia Pro" pitchFamily="2" charset="77"/>
              </a:defRPr>
            </a:lvl1pPr>
            <a:lvl2pPr marL="342900" indent="0">
              <a:buNone/>
              <a:defRPr/>
            </a:lvl2pPr>
          </a:lstStyle>
          <a:p>
            <a:pPr lvl="0"/>
            <a:r>
              <a:rPr lang="en-GB"/>
              <a:t>Click to edit Master text styles</a:t>
            </a:r>
          </a:p>
        </p:txBody>
      </p:sp>
      <p:sp>
        <p:nvSpPr>
          <p:cNvPr id="16" name="Text Placeholder 3">
            <a:extLst>
              <a:ext uri="{FF2B5EF4-FFF2-40B4-BE49-F238E27FC236}">
                <a16:creationId xmlns:a16="http://schemas.microsoft.com/office/drawing/2014/main" id="{81DD400C-1ABC-B34C-8A74-280EF00BAF24}"/>
              </a:ext>
            </a:extLst>
          </p:cNvPr>
          <p:cNvSpPr>
            <a:spLocks noGrp="1"/>
          </p:cNvSpPr>
          <p:nvPr>
            <p:ph type="body" sz="quarter" idx="36" hasCustomPrompt="1"/>
          </p:nvPr>
        </p:nvSpPr>
        <p:spPr>
          <a:xfrm>
            <a:off x="809514" y="1011621"/>
            <a:ext cx="7524974" cy="312682"/>
          </a:xfrm>
        </p:spPr>
        <p:txBody>
          <a:bodyPr>
            <a:noAutofit/>
          </a:bodyPr>
          <a:lstStyle>
            <a:lvl1pPr marL="0" indent="0" algn="ctr">
              <a:buFontTx/>
              <a:buNone/>
              <a:defRPr sz="1200" b="0">
                <a:solidFill>
                  <a:srgbClr val="595959"/>
                </a:solidFill>
              </a:defRPr>
            </a:lvl1pPr>
            <a:lvl2pPr marL="342900" indent="0">
              <a:buNone/>
              <a:defRPr/>
            </a:lvl2pPr>
          </a:lstStyle>
          <a:p>
            <a:pPr lvl="0"/>
            <a:r>
              <a:rPr lang="en-GB"/>
              <a:t>Click to edit subtext</a:t>
            </a:r>
          </a:p>
        </p:txBody>
      </p:sp>
      <p:pic>
        <p:nvPicPr>
          <p:cNvPr id="17" name="Picture 16">
            <a:extLst>
              <a:ext uri="{FF2B5EF4-FFF2-40B4-BE49-F238E27FC236}">
                <a16:creationId xmlns:a16="http://schemas.microsoft.com/office/drawing/2014/main" id="{2EF7D9EC-591D-1743-A9D1-00DFF453D1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875" y="5847517"/>
            <a:ext cx="2238375" cy="807283"/>
          </a:xfrm>
          <a:prstGeom prst="rect">
            <a:avLst/>
          </a:prstGeom>
        </p:spPr>
      </p:pic>
      <p:grpSp>
        <p:nvGrpSpPr>
          <p:cNvPr id="14" name="Group 13">
            <a:extLst>
              <a:ext uri="{FF2B5EF4-FFF2-40B4-BE49-F238E27FC236}">
                <a16:creationId xmlns:a16="http://schemas.microsoft.com/office/drawing/2014/main" id="{45AB4280-6BD7-5C4A-90DD-C2F090A6D1BD}"/>
              </a:ext>
            </a:extLst>
          </p:cNvPr>
          <p:cNvGrpSpPr/>
          <p:nvPr userDrawn="1"/>
        </p:nvGrpSpPr>
        <p:grpSpPr>
          <a:xfrm>
            <a:off x="0" y="6730584"/>
            <a:ext cx="9144000" cy="149641"/>
            <a:chOff x="-85060" y="4221125"/>
            <a:chExt cx="12390474" cy="159489"/>
          </a:xfrm>
        </p:grpSpPr>
        <p:sp>
          <p:nvSpPr>
            <p:cNvPr id="18" name="Rectangle 17">
              <a:extLst>
                <a:ext uri="{FF2B5EF4-FFF2-40B4-BE49-F238E27FC236}">
                  <a16:creationId xmlns:a16="http://schemas.microsoft.com/office/drawing/2014/main" id="{BD4796AE-714B-D54A-85C3-2D5E708DAA7B}"/>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B83E1DB8-31AA-B149-9695-7ACB824F3076}"/>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D17241BE-5BE7-A142-B8FF-4AC23896E12D}"/>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E8A8BB5E-24B8-B149-B90E-43C9B229E8F8}"/>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919DA38B-4B8A-FE41-A14A-A6F9D3B6EBC5}"/>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2222C7AD-312F-E549-A4C5-8A0CC4B946BF}"/>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5" name="Slide Number Placeholder 1">
            <a:extLst>
              <a:ext uri="{FF2B5EF4-FFF2-40B4-BE49-F238E27FC236}">
                <a16:creationId xmlns:a16="http://schemas.microsoft.com/office/drawing/2014/main" id="{E25ACCD0-F39C-AF44-AD6F-99B6F7911FC5}"/>
              </a:ext>
            </a:extLst>
          </p:cNvPr>
          <p:cNvSpPr>
            <a:spLocks noGrp="1"/>
          </p:cNvSpPr>
          <p:nvPr>
            <p:ph type="sldNum" sz="quarter" idx="15"/>
          </p:nvPr>
        </p:nvSpPr>
        <p:spPr>
          <a:xfrm>
            <a:off x="8375332" y="6337842"/>
            <a:ext cx="465773" cy="365125"/>
          </a:xfrm>
        </p:spPr>
        <p:txBody>
          <a:bodyPr/>
          <a:lstStyle/>
          <a:p>
            <a:fld id="{3AC0221D-C84F-6B41-9936-D04AD4309EBF}" type="slidenum">
              <a:rPr lang="en-US" smtClean="0"/>
              <a:pPr/>
              <a:t>‹#›</a:t>
            </a:fld>
            <a:endParaRPr lang="en-US" dirty="0"/>
          </a:p>
        </p:txBody>
      </p:sp>
    </p:spTree>
    <p:extLst>
      <p:ext uri="{BB962C8B-B14F-4D97-AF65-F5344CB8AC3E}">
        <p14:creationId xmlns:p14="http://schemas.microsoft.com/office/powerpoint/2010/main" val="181986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 Column Layout">
    <p:bg>
      <p:bgPr>
        <a:solidFill>
          <a:schemeClr val="bg1">
            <a:lumMod val="95000"/>
          </a:schemeClr>
        </a:solidFill>
        <a:effectLst/>
      </p:bgPr>
    </p:bg>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0F42C122-BCBB-5B43-B6D8-CF0C6B7BD62C}"/>
              </a:ext>
            </a:extLst>
          </p:cNvPr>
          <p:cNvSpPr/>
          <p:nvPr userDrawn="1"/>
        </p:nvSpPr>
        <p:spPr>
          <a:xfrm>
            <a:off x="1085850" y="1373742"/>
            <a:ext cx="2208867" cy="4066549"/>
          </a:xfrm>
          <a:prstGeom prst="roundRect">
            <a:avLst>
              <a:gd name="adj" fmla="val 1393"/>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sp>
        <p:nvSpPr>
          <p:cNvPr id="20" name="Slide Number Placeholder 1">
            <a:extLst>
              <a:ext uri="{FF2B5EF4-FFF2-40B4-BE49-F238E27FC236}">
                <a16:creationId xmlns:a16="http://schemas.microsoft.com/office/drawing/2014/main" id="{73EDEE76-2C04-6F4A-9739-2175AF351350}"/>
              </a:ext>
            </a:extLst>
          </p:cNvPr>
          <p:cNvSpPr>
            <a:spLocks noGrp="1"/>
          </p:cNvSpPr>
          <p:nvPr>
            <p:ph type="sldNum" sz="quarter" idx="15"/>
          </p:nvPr>
        </p:nvSpPr>
        <p:spPr>
          <a:xfrm>
            <a:off x="8375332" y="6337842"/>
            <a:ext cx="465773" cy="365125"/>
          </a:xfrm>
          <a:prstGeom prst="rect">
            <a:avLst/>
          </a:prstGeom>
          <a:noFill/>
        </p:spPr>
        <p:txBody>
          <a:bodyPr/>
          <a:lstStyle>
            <a:lvl1pPr>
              <a:defRPr sz="600">
                <a:solidFill>
                  <a:schemeClr val="tx1">
                    <a:lumMod val="50000"/>
                    <a:lumOff val="50000"/>
                  </a:schemeClr>
                </a:solidFill>
              </a:defRPr>
            </a:lvl1pPr>
          </a:lstStyle>
          <a:p>
            <a:fld id="{3AC0221D-C84F-6B41-9936-D04AD4309EBF}" type="slidenum">
              <a:rPr lang="en-US" smtClean="0"/>
              <a:pPr/>
              <a:t>‹#›</a:t>
            </a:fld>
            <a:endParaRPr lang="en-US" dirty="0"/>
          </a:p>
        </p:txBody>
      </p:sp>
      <p:sp>
        <p:nvSpPr>
          <p:cNvPr id="23" name="Rectangle 22">
            <a:extLst>
              <a:ext uri="{FF2B5EF4-FFF2-40B4-BE49-F238E27FC236}">
                <a16:creationId xmlns:a16="http://schemas.microsoft.com/office/drawing/2014/main" id="{70CEC560-B905-B148-8824-8AFEC2BBBCD9}"/>
              </a:ext>
            </a:extLst>
          </p:cNvPr>
          <p:cNvSpPr/>
          <p:nvPr userDrawn="1"/>
        </p:nvSpPr>
        <p:spPr>
          <a:xfrm>
            <a:off x="4258495" y="6422971"/>
            <a:ext cx="4458273" cy="184666"/>
          </a:xfrm>
          <a:prstGeom prst="rect">
            <a:avLst/>
          </a:prstGeom>
        </p:spPr>
        <p:txBody>
          <a:bodyPr wrap="none">
            <a:spAutoFit/>
          </a:bodyPr>
          <a:lstStyle/>
          <a:p>
            <a:pPr algn="ctr" defTabSz="411480">
              <a:defRPr/>
            </a:pPr>
            <a:r>
              <a:rPr lang="en-US" sz="600" baseline="0" dirty="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baseline="0" dirty="0">
              <a:solidFill>
                <a:schemeClr val="tx1">
                  <a:lumMod val="50000"/>
                  <a:lumOff val="50000"/>
                </a:schemeClr>
              </a:solidFill>
              <a:latin typeface="Arial" panose="020B0604020202020204" pitchFamily="34" charset="0"/>
              <a:ea typeface="Helvetica Neue" charset="0"/>
              <a:cs typeface="Helvetica Neue" charset="0"/>
            </a:endParaRPr>
          </a:p>
        </p:txBody>
      </p:sp>
      <p:sp>
        <p:nvSpPr>
          <p:cNvPr id="15" name="Text Placeholder 3">
            <a:extLst>
              <a:ext uri="{FF2B5EF4-FFF2-40B4-BE49-F238E27FC236}">
                <a16:creationId xmlns:a16="http://schemas.microsoft.com/office/drawing/2014/main" id="{4AA0F978-61D3-5A42-BA65-A679B9EE7F9A}"/>
              </a:ext>
            </a:extLst>
          </p:cNvPr>
          <p:cNvSpPr>
            <a:spLocks noGrp="1"/>
          </p:cNvSpPr>
          <p:nvPr>
            <p:ph type="body" sz="quarter" idx="35"/>
          </p:nvPr>
        </p:nvSpPr>
        <p:spPr>
          <a:xfrm>
            <a:off x="809514" y="365798"/>
            <a:ext cx="7524974" cy="548602"/>
          </a:xfrm>
        </p:spPr>
        <p:txBody>
          <a:bodyPr>
            <a:noAutofit/>
          </a:bodyPr>
          <a:lstStyle>
            <a:lvl1pPr marL="0" indent="0" algn="ctr">
              <a:buFontTx/>
              <a:buNone/>
              <a:defRPr sz="2400" b="1">
                <a:solidFill>
                  <a:srgbClr val="595959"/>
                </a:solidFill>
                <a:latin typeface="Univia Pro" pitchFamily="2" charset="77"/>
              </a:defRPr>
            </a:lvl1pPr>
            <a:lvl2pPr marL="342900" indent="0">
              <a:buNone/>
              <a:defRPr/>
            </a:lvl2pPr>
          </a:lstStyle>
          <a:p>
            <a:pPr lvl="0"/>
            <a:r>
              <a:rPr lang="en-GB"/>
              <a:t>Click to edit Master text styles</a:t>
            </a:r>
          </a:p>
        </p:txBody>
      </p:sp>
      <p:sp>
        <p:nvSpPr>
          <p:cNvPr id="16" name="Text Placeholder 3">
            <a:extLst>
              <a:ext uri="{FF2B5EF4-FFF2-40B4-BE49-F238E27FC236}">
                <a16:creationId xmlns:a16="http://schemas.microsoft.com/office/drawing/2014/main" id="{81DD400C-1ABC-B34C-8A74-280EF00BAF24}"/>
              </a:ext>
            </a:extLst>
          </p:cNvPr>
          <p:cNvSpPr>
            <a:spLocks noGrp="1"/>
          </p:cNvSpPr>
          <p:nvPr>
            <p:ph type="body" sz="quarter" idx="36" hasCustomPrompt="1"/>
          </p:nvPr>
        </p:nvSpPr>
        <p:spPr>
          <a:xfrm>
            <a:off x="809514" y="1011621"/>
            <a:ext cx="7524974" cy="312682"/>
          </a:xfrm>
        </p:spPr>
        <p:txBody>
          <a:bodyPr>
            <a:noAutofit/>
          </a:bodyPr>
          <a:lstStyle>
            <a:lvl1pPr marL="0" indent="0" algn="ctr">
              <a:buFontTx/>
              <a:buNone/>
              <a:defRPr sz="1200" b="0">
                <a:solidFill>
                  <a:srgbClr val="595959"/>
                </a:solidFill>
              </a:defRPr>
            </a:lvl1pPr>
            <a:lvl2pPr marL="342900" indent="0">
              <a:buNone/>
              <a:defRPr/>
            </a:lvl2pPr>
          </a:lstStyle>
          <a:p>
            <a:pPr lvl="0"/>
            <a:r>
              <a:rPr lang="en-GB"/>
              <a:t>Click to edit subtext</a:t>
            </a:r>
          </a:p>
        </p:txBody>
      </p:sp>
      <p:pic>
        <p:nvPicPr>
          <p:cNvPr id="17" name="Picture 16">
            <a:extLst>
              <a:ext uri="{FF2B5EF4-FFF2-40B4-BE49-F238E27FC236}">
                <a16:creationId xmlns:a16="http://schemas.microsoft.com/office/drawing/2014/main" id="{2EF7D9EC-591D-1743-A9D1-00DFF453D1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875" y="5847517"/>
            <a:ext cx="2238375" cy="807283"/>
          </a:xfrm>
          <a:prstGeom prst="rect">
            <a:avLst/>
          </a:prstGeom>
        </p:spPr>
      </p:pic>
      <p:sp>
        <p:nvSpPr>
          <p:cNvPr id="14" name="Rounded Rectangle 13">
            <a:extLst>
              <a:ext uri="{FF2B5EF4-FFF2-40B4-BE49-F238E27FC236}">
                <a16:creationId xmlns:a16="http://schemas.microsoft.com/office/drawing/2014/main" id="{8DF40CD6-F40E-744C-B9D0-C36DEB33E6C3}"/>
              </a:ext>
            </a:extLst>
          </p:cNvPr>
          <p:cNvSpPr/>
          <p:nvPr userDrawn="1"/>
        </p:nvSpPr>
        <p:spPr>
          <a:xfrm>
            <a:off x="5696830" y="1373742"/>
            <a:ext cx="2208867" cy="4066549"/>
          </a:xfrm>
          <a:prstGeom prst="roundRect">
            <a:avLst>
              <a:gd name="adj" fmla="val 1713"/>
            </a:avLst>
          </a:prstGeom>
          <a:solidFill>
            <a:srgbClr val="A5206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sp>
        <p:nvSpPr>
          <p:cNvPr id="18" name="Rounded Rectangle 17">
            <a:extLst>
              <a:ext uri="{FF2B5EF4-FFF2-40B4-BE49-F238E27FC236}">
                <a16:creationId xmlns:a16="http://schemas.microsoft.com/office/drawing/2014/main" id="{B6042EB4-0ABF-F04E-A066-E6E214280CD5}"/>
              </a:ext>
            </a:extLst>
          </p:cNvPr>
          <p:cNvSpPr/>
          <p:nvPr userDrawn="1"/>
        </p:nvSpPr>
        <p:spPr>
          <a:xfrm>
            <a:off x="5695721" y="1436466"/>
            <a:ext cx="2214283" cy="3930977"/>
          </a:xfrm>
          <a:prstGeom prst="roundRect">
            <a:avLst>
              <a:gd name="adj" fmla="val 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sp>
        <p:nvSpPr>
          <p:cNvPr id="19" name="Rounded Rectangle 18">
            <a:extLst>
              <a:ext uri="{FF2B5EF4-FFF2-40B4-BE49-F238E27FC236}">
                <a16:creationId xmlns:a16="http://schemas.microsoft.com/office/drawing/2014/main" id="{1E78B03A-6FCB-B34C-B0D9-592FCD68A6FD}"/>
              </a:ext>
            </a:extLst>
          </p:cNvPr>
          <p:cNvSpPr/>
          <p:nvPr userDrawn="1"/>
        </p:nvSpPr>
        <p:spPr>
          <a:xfrm>
            <a:off x="3393896" y="1373742"/>
            <a:ext cx="2208867" cy="4066549"/>
          </a:xfrm>
          <a:prstGeom prst="roundRect">
            <a:avLst>
              <a:gd name="adj" fmla="val 1393"/>
            </a:avLst>
          </a:prstGeom>
          <a:solidFill>
            <a:srgbClr val="D61F5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sp>
        <p:nvSpPr>
          <p:cNvPr id="21" name="Rounded Rectangle 20">
            <a:extLst>
              <a:ext uri="{FF2B5EF4-FFF2-40B4-BE49-F238E27FC236}">
                <a16:creationId xmlns:a16="http://schemas.microsoft.com/office/drawing/2014/main" id="{197357AA-A3F1-EB4E-BB28-8B644D1A25BD}"/>
              </a:ext>
            </a:extLst>
          </p:cNvPr>
          <p:cNvSpPr/>
          <p:nvPr userDrawn="1"/>
        </p:nvSpPr>
        <p:spPr>
          <a:xfrm>
            <a:off x="3390901" y="1436466"/>
            <a:ext cx="2211133" cy="3930977"/>
          </a:xfrm>
          <a:prstGeom prst="roundRect">
            <a:avLst>
              <a:gd name="adj" fmla="val 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sp>
        <p:nvSpPr>
          <p:cNvPr id="24" name="Rounded Rectangle 23">
            <a:extLst>
              <a:ext uri="{FF2B5EF4-FFF2-40B4-BE49-F238E27FC236}">
                <a16:creationId xmlns:a16="http://schemas.microsoft.com/office/drawing/2014/main" id="{CEF84FB1-16B8-BE49-8255-69350AC5A518}"/>
              </a:ext>
            </a:extLst>
          </p:cNvPr>
          <p:cNvSpPr/>
          <p:nvPr userDrawn="1"/>
        </p:nvSpPr>
        <p:spPr>
          <a:xfrm>
            <a:off x="1084017" y="1436466"/>
            <a:ext cx="2211133" cy="3930977"/>
          </a:xfrm>
          <a:prstGeom prst="roundRect">
            <a:avLst>
              <a:gd name="adj" fmla="val 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352" tIns="1508562" rIns="149352" bIns="828958"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150000"/>
              </a:lnSpc>
              <a:spcBef>
                <a:spcPct val="0"/>
              </a:spcBef>
              <a:spcAft>
                <a:spcPct val="35000"/>
              </a:spcAft>
              <a:buNone/>
            </a:pPr>
            <a:endParaRPr lang="en-US" sz="1200" kern="1200" dirty="0">
              <a:latin typeface="Avenir Heavy"/>
            </a:endParaRPr>
          </a:p>
          <a:p>
            <a:pPr marL="0" lvl="0" indent="0" algn="ctr" defTabSz="933450">
              <a:lnSpc>
                <a:spcPct val="90000"/>
              </a:lnSpc>
              <a:spcBef>
                <a:spcPct val="0"/>
              </a:spcBef>
              <a:spcAft>
                <a:spcPct val="35000"/>
              </a:spcAft>
              <a:buNone/>
            </a:pPr>
            <a:endParaRPr lang="en-US" sz="1500" kern="1200" dirty="0"/>
          </a:p>
          <a:p>
            <a:pPr marL="0" lvl="0" indent="0" algn="ctr" defTabSz="933450">
              <a:lnSpc>
                <a:spcPct val="90000"/>
              </a:lnSpc>
              <a:spcBef>
                <a:spcPct val="0"/>
              </a:spcBef>
              <a:spcAft>
                <a:spcPct val="35000"/>
              </a:spcAft>
              <a:buNone/>
            </a:pPr>
            <a:endParaRPr lang="en-US" sz="2100" kern="1200" dirty="0"/>
          </a:p>
        </p:txBody>
      </p:sp>
      <p:grpSp>
        <p:nvGrpSpPr>
          <p:cNvPr id="22" name="Group 21">
            <a:extLst>
              <a:ext uri="{FF2B5EF4-FFF2-40B4-BE49-F238E27FC236}">
                <a16:creationId xmlns:a16="http://schemas.microsoft.com/office/drawing/2014/main" id="{8DCC7229-710D-C54E-905C-43AE5A2E6BEF}"/>
              </a:ext>
            </a:extLst>
          </p:cNvPr>
          <p:cNvGrpSpPr/>
          <p:nvPr userDrawn="1"/>
        </p:nvGrpSpPr>
        <p:grpSpPr>
          <a:xfrm>
            <a:off x="0" y="6730584"/>
            <a:ext cx="9144000" cy="149641"/>
            <a:chOff x="-85060" y="4221125"/>
            <a:chExt cx="12390474" cy="159489"/>
          </a:xfrm>
        </p:grpSpPr>
        <p:sp>
          <p:nvSpPr>
            <p:cNvPr id="33" name="Rectangle 32">
              <a:extLst>
                <a:ext uri="{FF2B5EF4-FFF2-40B4-BE49-F238E27FC236}">
                  <a16:creationId xmlns:a16="http://schemas.microsoft.com/office/drawing/2014/main" id="{0F0E19A3-4384-634F-BA00-C58317D2FFD9}"/>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84BF1BF7-25AB-A047-861D-7EA3738C04D4}"/>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153462F6-E9BA-1B4E-8687-99E9268723C1}"/>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5805F31C-2067-B147-BFD9-47E3FCD1F4DA}"/>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BAC915C7-F11F-7B47-BB39-533807B949DD}"/>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0841BC08-CB8A-F440-B332-7BF46AA1794D}"/>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081100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20DFD-06EB-AD4D-B754-A1764E7F4E68}"/>
              </a:ext>
            </a:extLst>
          </p:cNvPr>
          <p:cNvPicPr>
            <a:picLocks noChangeAspect="1"/>
          </p:cNvPicPr>
          <p:nvPr/>
        </p:nvPicPr>
        <p:blipFill rotWithShape="1">
          <a:blip r:embed="rId2" r:link="rId3"/>
          <a:srcRect b="17279"/>
          <a:stretch>
            <a:fillRect/>
          </a:stretch>
        </p:blipFill>
        <p:spPr>
          <a:xfrm>
            <a:off x="0" y="-1"/>
            <a:ext cx="9143999" cy="6858001"/>
          </a:xfrm>
          <a:prstGeom prst="rect">
            <a:avLst/>
          </a:prstGeom>
        </p:spPr>
      </p:pic>
      <p:pic>
        <p:nvPicPr>
          <p:cNvPr id="10" name="Picture 9">
            <a:extLst>
              <a:ext uri="{FF2B5EF4-FFF2-40B4-BE49-F238E27FC236}">
                <a16:creationId xmlns:a16="http://schemas.microsoft.com/office/drawing/2014/main" id="{D4DDFAC4-E002-1340-B96E-D6836473B423}"/>
              </a:ext>
            </a:extLst>
          </p:cNvPr>
          <p:cNvPicPr>
            <a:picLocks noChangeAspect="1"/>
          </p:cNvPicPr>
          <p:nvPr/>
        </p:nvPicPr>
        <p:blipFill>
          <a:blip r:embed="rId4"/>
          <a:stretch>
            <a:fillRect/>
          </a:stretch>
        </p:blipFill>
        <p:spPr>
          <a:xfrm>
            <a:off x="8805862" y="359766"/>
            <a:ext cx="643634" cy="3353255"/>
          </a:xfrm>
          <a:prstGeom prst="rect">
            <a:avLst/>
          </a:prstGeom>
        </p:spPr>
      </p:pic>
      <p:pic>
        <p:nvPicPr>
          <p:cNvPr id="12" name="Picture 11">
            <a:extLst>
              <a:ext uri="{FF2B5EF4-FFF2-40B4-BE49-F238E27FC236}">
                <a16:creationId xmlns:a16="http://schemas.microsoft.com/office/drawing/2014/main" id="{5746586B-E798-8841-ACCA-535C5633CAFF}"/>
              </a:ext>
            </a:extLst>
          </p:cNvPr>
          <p:cNvPicPr>
            <a:picLocks noChangeAspect="1"/>
          </p:cNvPicPr>
          <p:nvPr/>
        </p:nvPicPr>
        <p:blipFill>
          <a:blip r:embed="rId5" r:link="rId6"/>
          <a:stretch>
            <a:fillRect/>
          </a:stretch>
        </p:blipFill>
        <p:spPr>
          <a:xfrm>
            <a:off x="7684512" y="5630678"/>
            <a:ext cx="1146518" cy="914400"/>
          </a:xfrm>
          <a:prstGeom prst="rect">
            <a:avLst/>
          </a:prstGeom>
        </p:spPr>
      </p:pic>
      <p:sp>
        <p:nvSpPr>
          <p:cNvPr id="9" name="Title 24">
            <a:extLst>
              <a:ext uri="{FF2B5EF4-FFF2-40B4-BE49-F238E27FC236}">
                <a16:creationId xmlns:a16="http://schemas.microsoft.com/office/drawing/2014/main" id="{98E38D31-2710-9C42-9321-3ACC6339C445}"/>
              </a:ext>
            </a:extLst>
          </p:cNvPr>
          <p:cNvSpPr>
            <a:spLocks noGrp="1"/>
          </p:cNvSpPr>
          <p:nvPr>
            <p:ph type="title" hasCustomPrompt="1"/>
          </p:nvPr>
        </p:nvSpPr>
        <p:spPr>
          <a:xfrm>
            <a:off x="628650" y="2987658"/>
            <a:ext cx="7886700" cy="914400"/>
          </a:xfrm>
        </p:spPr>
        <p:txBody>
          <a:bodyPr>
            <a:normAutofit/>
          </a:bodyPr>
          <a:lstStyle>
            <a:lvl1pPr algn="ctr">
              <a:defRPr sz="2250" b="1" i="0" spc="450" baseline="0">
                <a:solidFill>
                  <a:schemeClr val="bg1"/>
                </a:solidFill>
                <a:latin typeface="Helvetica" pitchFamily="2" charset="0"/>
              </a:defRPr>
            </a:lvl1pPr>
          </a:lstStyle>
          <a:p>
            <a:r>
              <a:rPr lang="en-US"/>
              <a:t>TITLE SLIDE</a:t>
            </a:r>
          </a:p>
        </p:txBody>
      </p:sp>
      <p:sp>
        <p:nvSpPr>
          <p:cNvPr id="11" name="Text Placeholder 33">
            <a:extLst>
              <a:ext uri="{FF2B5EF4-FFF2-40B4-BE49-F238E27FC236}">
                <a16:creationId xmlns:a16="http://schemas.microsoft.com/office/drawing/2014/main" id="{6D9772CD-3477-D448-B311-62F23F60CA8E}"/>
              </a:ext>
            </a:extLst>
          </p:cNvPr>
          <p:cNvSpPr>
            <a:spLocks noGrp="1"/>
          </p:cNvSpPr>
          <p:nvPr>
            <p:ph type="body" sz="quarter" idx="11" hasCustomPrompt="1"/>
          </p:nvPr>
        </p:nvSpPr>
        <p:spPr>
          <a:xfrm>
            <a:off x="628651" y="3902061"/>
            <a:ext cx="7886700" cy="589147"/>
          </a:xfrm>
        </p:spPr>
        <p:txBody>
          <a:bodyPr>
            <a:normAutofit/>
          </a:bodyPr>
          <a:lstStyle>
            <a:lvl1pPr marL="0" indent="0" algn="ctr">
              <a:buNone/>
              <a:defRPr sz="1125" b="0" i="0" spc="169">
                <a:solidFill>
                  <a:schemeClr val="bg1"/>
                </a:solidFill>
                <a:latin typeface="Helvetica" pitchFamily="2" charset="0"/>
              </a:defRPr>
            </a:lvl1pPr>
          </a:lstStyle>
          <a:p>
            <a:pPr lvl="0"/>
            <a:r>
              <a:rPr lang="en-US" sz="1125"/>
              <a:t>SUB HEADLINE</a:t>
            </a:r>
            <a:endParaRPr lang="en-US"/>
          </a:p>
        </p:txBody>
      </p:sp>
      <p:sp>
        <p:nvSpPr>
          <p:cNvPr id="13" name="Rectangle 12">
            <a:extLst>
              <a:ext uri="{FF2B5EF4-FFF2-40B4-BE49-F238E27FC236}">
                <a16:creationId xmlns:a16="http://schemas.microsoft.com/office/drawing/2014/main" id="{2F760A9E-6D58-864E-A4B1-3E0CA2255D36}"/>
              </a:ext>
            </a:extLst>
          </p:cNvPr>
          <p:cNvSpPr/>
          <p:nvPr/>
        </p:nvSpPr>
        <p:spPr>
          <a:xfrm>
            <a:off x="4944018" y="6451058"/>
            <a:ext cx="3371437" cy="161583"/>
          </a:xfrm>
          <a:prstGeom prst="rect">
            <a:avLst/>
          </a:prstGeom>
        </p:spPr>
        <p:txBody>
          <a:bodyPr wrap="none">
            <a:spAutoFit/>
          </a:bodyPr>
          <a:lstStyle/>
          <a:p>
            <a:pPr algn="ctr" defTabSz="308610">
              <a:defRPr/>
            </a:pPr>
            <a:r>
              <a:rPr lang="en-US" sz="450" baseline="0">
                <a:solidFill>
                  <a:schemeClr val="bg1"/>
                </a:solidFill>
                <a:latin typeface="Arial" panose="020B0604020202020204" pitchFamily="34" charset="0"/>
                <a:ea typeface="Helvetica Neue" charset="0"/>
                <a:cs typeface="Helvetica Neue" charset="0"/>
                <a:sym typeface="Frutiger LT Std 55 Roman" charset="0"/>
              </a:rPr>
              <a:t>Confidential information prepared for exclusive use by </a:t>
            </a:r>
            <a:r>
              <a:rPr lang="en-US" sz="450" baseline="0" err="1">
                <a:solidFill>
                  <a:schemeClr val="bg1"/>
                </a:solidFill>
                <a:latin typeface="Arial" panose="020B0604020202020204" pitchFamily="34" charset="0"/>
                <a:ea typeface="Helvetica Neue" charset="0"/>
                <a:cs typeface="Helvetica Neue" charset="0"/>
                <a:sym typeface="Frutiger LT Std 55 Roman" charset="0"/>
              </a:rPr>
              <a:t>CareATC</a:t>
            </a:r>
            <a:r>
              <a:rPr lang="en-US" sz="450" baseline="0">
                <a:solidFill>
                  <a:schemeClr val="bg1"/>
                </a:solidFill>
                <a:latin typeface="Arial" panose="020B0604020202020204" pitchFamily="34" charset="0"/>
                <a:ea typeface="Helvetica Neue" charset="0"/>
                <a:cs typeface="Helvetica Neue" charset="0"/>
                <a:sym typeface="Frutiger LT Std 55 Roman" charset="0"/>
              </a:rPr>
              <a:t>, Inc. Unauthorized duplication or dissemination is prohibited.</a:t>
            </a:r>
            <a:endParaRPr lang="en-US" sz="450" baseline="0">
              <a:solidFill>
                <a:schemeClr val="bg1"/>
              </a:solidFill>
              <a:latin typeface="Arial" panose="020B0604020202020204" pitchFamily="34" charset="0"/>
              <a:ea typeface="Helvetica Neue" charset="0"/>
              <a:cs typeface="Helvetica Neue" charset="0"/>
            </a:endParaRPr>
          </a:p>
        </p:txBody>
      </p:sp>
      <p:sp>
        <p:nvSpPr>
          <p:cNvPr id="14" name="Slide Number Placeholder 4">
            <a:extLst>
              <a:ext uri="{FF2B5EF4-FFF2-40B4-BE49-F238E27FC236}">
                <a16:creationId xmlns:a16="http://schemas.microsoft.com/office/drawing/2014/main" id="{F78B0F64-B8D1-5545-8F53-C6A12A854290}"/>
              </a:ext>
            </a:extLst>
          </p:cNvPr>
          <p:cNvSpPr>
            <a:spLocks noGrp="1"/>
          </p:cNvSpPr>
          <p:nvPr>
            <p:ph type="sldNum" sz="quarter" idx="13"/>
          </p:nvPr>
        </p:nvSpPr>
        <p:spPr>
          <a:xfrm>
            <a:off x="7036480" y="6362518"/>
            <a:ext cx="2057400" cy="365125"/>
          </a:xfrm>
        </p:spPr>
        <p:txBody>
          <a:bodyPr/>
          <a:lstStyle>
            <a:lvl1pPr>
              <a:defRPr>
                <a:solidFill>
                  <a:schemeClr val="bg1"/>
                </a:solidFill>
              </a:defRPr>
            </a:lvl1pPr>
          </a:lstStyle>
          <a:p>
            <a:fld id="{EA7BB75F-1B8D-394F-8408-A5BC0BE78F1E}" type="slidenum">
              <a:rPr lang="en-US" smtClean="0"/>
              <a:pPr/>
              <a:t>‹#›</a:t>
            </a:fld>
            <a:endParaRPr lang="en-US"/>
          </a:p>
        </p:txBody>
      </p:sp>
    </p:spTree>
    <p:extLst>
      <p:ext uri="{BB962C8B-B14F-4D97-AF65-F5344CB8AC3E}">
        <p14:creationId xmlns:p14="http://schemas.microsoft.com/office/powerpoint/2010/main" val="3778380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A52BF7-0C39-B143-9537-6C08120B1BC1}"/>
              </a:ext>
            </a:extLst>
          </p:cNvPr>
          <p:cNvPicPr>
            <a:picLocks noChangeAspect="1"/>
          </p:cNvPicPr>
          <p:nvPr/>
        </p:nvPicPr>
        <p:blipFill rotWithShape="1">
          <a:blip r:embed="rId2" r:link="rId3"/>
          <a:srcRect t="17899" b="9307"/>
          <a:stretch>
            <a:fillRect/>
          </a:stretch>
        </p:blipFill>
        <p:spPr>
          <a:xfrm>
            <a:off x="0" y="0"/>
            <a:ext cx="9144000" cy="6858000"/>
          </a:xfrm>
          <a:prstGeom prst="rect">
            <a:avLst/>
          </a:prstGeom>
        </p:spPr>
      </p:pic>
    </p:spTree>
    <p:extLst>
      <p:ext uri="{BB962C8B-B14F-4D97-AF65-F5344CB8AC3E}">
        <p14:creationId xmlns:p14="http://schemas.microsoft.com/office/powerpoint/2010/main" val="344815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F6F6F"/>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
        <p:nvSpPr>
          <p:cNvPr id="18" name="Content Placeholder 17"/>
          <p:cNvSpPr>
            <a:spLocks noGrp="1"/>
          </p:cNvSpPr>
          <p:nvPr>
            <p:ph sz="quarter" idx="13"/>
          </p:nvPr>
        </p:nvSpPr>
        <p:spPr>
          <a:xfrm>
            <a:off x="809015" y="2055026"/>
            <a:ext cx="7303354" cy="3634521"/>
          </a:xfrm>
        </p:spPr>
        <p:txBody>
          <a:bodyPr/>
          <a:lstStyle>
            <a:lvl1pPr marL="109728" indent="0">
              <a:tabLst>
                <a:tab pos="457200" algn="l"/>
              </a:tabLst>
              <a:defRPr/>
            </a:lvl1pPr>
            <a:lvl2pPr marL="398463" indent="-198438">
              <a:tabLst/>
              <a:defRPr baseline="0"/>
            </a:lvl2pPr>
            <a:lvl3pPr marL="566738" indent="-182563">
              <a:tabLst>
                <a:tab pos="574675" algn="l"/>
              </a:tabLst>
              <a:defRPr/>
            </a:lvl3pPr>
            <a:lvl4pPr>
              <a:tabLst>
                <a:tab pos="738188" algn="l"/>
              </a:tabLst>
              <a:defRPr/>
            </a:lvl4pPr>
            <a:lvl5pPr>
              <a:tabLst>
                <a:tab pos="914400" algn="l"/>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Content Placeholder 17"/>
          <p:cNvSpPr>
            <a:spLocks noGrp="1"/>
          </p:cNvSpPr>
          <p:nvPr>
            <p:ph sz="quarter" idx="13"/>
          </p:nvPr>
        </p:nvSpPr>
        <p:spPr>
          <a:xfrm>
            <a:off x="809015" y="2055026"/>
            <a:ext cx="7303354" cy="3634521"/>
          </a:xfrm>
        </p:spPr>
        <p:txBody>
          <a:bodyPr/>
          <a:lstStyle>
            <a:lvl1pPr marL="109728" indent="0">
              <a:tabLst>
                <a:tab pos="457200" algn="l"/>
              </a:tabLst>
              <a:defRPr/>
            </a:lvl1pPr>
            <a:lvl2pPr marL="398463" indent="-198438">
              <a:tabLst/>
              <a:defRPr baseline="0"/>
            </a:lvl2pPr>
            <a:lvl3pPr marL="566738" indent="-182563">
              <a:tabLst>
                <a:tab pos="574675" algn="l"/>
              </a:tabLst>
              <a:defRPr/>
            </a:lvl3pPr>
            <a:lvl4pPr>
              <a:tabLst>
                <a:tab pos="738188" algn="l"/>
              </a:tabLst>
              <a:defRPr/>
            </a:lvl4pPr>
            <a:lvl5pPr>
              <a:tabLst>
                <a:tab pos="914400" algn="l"/>
              </a:tabLst>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154588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2056749"/>
            <a:ext cx="3703320" cy="4023360"/>
          </a:xfrm>
        </p:spPr>
        <p:txBody>
          <a:bodyPr/>
          <a:lstStyle>
            <a:lvl1pPr marL="109728"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2056750"/>
            <a:ext cx="3703320" cy="4023360"/>
          </a:xfrm>
        </p:spPr>
        <p:txBody>
          <a:bodyPr/>
          <a:lstStyle>
            <a:lvl1pPr marL="109728"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4683" y="2057067"/>
            <a:ext cx="3703320" cy="736282"/>
          </a:xfrm>
        </p:spPr>
        <p:txBody>
          <a:bodyPr lIns="91440" rIns="91440" anchor="ctr">
            <a:normAutofit/>
          </a:bodyPr>
          <a:lstStyle>
            <a:lvl1pPr marL="0" indent="0">
              <a:buNone/>
              <a:defRPr sz="2000" b="0"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4683" y="2793349"/>
            <a:ext cx="3703320" cy="3378200"/>
          </a:xfrm>
        </p:spPr>
        <p:txBody>
          <a:bodyPr/>
          <a:lstStyle>
            <a:lvl1pPr>
              <a:defRPr/>
            </a:lvl1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5163" y="2057067"/>
            <a:ext cx="3703320" cy="736282"/>
          </a:xfrm>
        </p:spPr>
        <p:txBody>
          <a:bodyPr lIns="91440" rIns="91440" anchor="ctr">
            <a:normAutofit/>
          </a:bodyPr>
          <a:lstStyle>
            <a:lvl1pPr marL="0" indent="0">
              <a:buNone/>
              <a:defRPr sz="2000" b="0"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5163" y="2793349"/>
            <a:ext cx="3703320" cy="3378200"/>
          </a:xfrm>
        </p:spPr>
        <p:txBody>
          <a:bodyPr/>
          <a:lstStyle>
            <a:lvl1pPr>
              <a:defRPr/>
            </a:lvl1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9" name="Rectangle 8"/>
          <p:cNvSpPr/>
          <p:nvPr/>
        </p:nvSpPr>
        <p:spPr>
          <a:xfrm>
            <a:off x="12" y="6334316"/>
            <a:ext cx="9143989" cy="66484"/>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14846" y="2118176"/>
            <a:ext cx="7297523" cy="357137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5AE99A0-0D90-48FA-B5F3-18B070E4648A}"/>
              </a:ext>
            </a:extLst>
          </p:cNvPr>
          <p:cNvPicPr/>
          <p:nvPr userDrawn="1"/>
        </p:nvPicPr>
        <p:blipFill rotWithShape="1">
          <a:blip r:embed="rId25">
            <a:extLst>
              <a:ext uri="{28A0092B-C50C-407E-A947-70E740481C1C}">
                <a14:useLocalDpi xmlns:a14="http://schemas.microsoft.com/office/drawing/2010/main" val="0"/>
              </a:ext>
            </a:extLst>
          </a:blip>
          <a:srcRect t="29000" b="27666"/>
          <a:stretch/>
        </p:blipFill>
        <p:spPr bwMode="auto">
          <a:xfrm>
            <a:off x="6953784" y="5723034"/>
            <a:ext cx="1723938" cy="604244"/>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4" r:id="rId4"/>
    <p:sldLayoutId id="2147483652" r:id="rId5"/>
    <p:sldLayoutId id="2147483653" r:id="rId6"/>
    <p:sldLayoutId id="2147483654" r:id="rId7"/>
    <p:sldLayoutId id="2147483655" r:id="rId8"/>
    <p:sldLayoutId id="2147483658" r:id="rId9"/>
    <p:sldLayoutId id="2147483659" r:id="rId10"/>
    <p:sldLayoutId id="2147483663"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Lst>
  <p:hf hdr="0" ft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234950" indent="-117475" algn="l" defTabSz="914400" rtl="0" eaLnBrk="1" latinLnBrk="0" hangingPunct="1">
        <a:lnSpc>
          <a:spcPct val="90000"/>
        </a:lnSpc>
        <a:spcBef>
          <a:spcPts val="1200"/>
        </a:spcBef>
        <a:spcAft>
          <a:spcPts val="200"/>
        </a:spcAft>
        <a:buClr>
          <a:schemeClr val="accent1"/>
        </a:buClr>
        <a:buSzPct val="100000"/>
        <a:buFontTx/>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1200"/>
        </a:spcBef>
        <a:spcAft>
          <a:spcPts val="2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1200"/>
        </a:spcBef>
        <a:spcAft>
          <a:spcPts val="2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1200"/>
        </a:spcBef>
        <a:spcAft>
          <a:spcPts val="2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1200"/>
        </a:spcBef>
        <a:spcAft>
          <a:spcPts val="2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otnutaw5nc.timetap.com/"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columbus.bswift.gov/HR" TargetMode="External"/><Relationship Id="rId2" Type="http://schemas.openxmlformats.org/officeDocument/2006/relationships/hyperlink" Target="http://www.neogov.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medcombenefits.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http://www.medicare.gov/"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columbusga.gov/HR/"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mailto:NFPseCustomerService@nfp.com"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mailto:NFPseCustomerService@nfp.com"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slideLayout" Target="../slideLayouts/slideLayout15.xml"/><Relationship Id="rId21" Type="http://schemas.openxmlformats.org/officeDocument/2006/relationships/image" Target="../media/image59.png"/><Relationship Id="rId34" Type="http://schemas.openxmlformats.org/officeDocument/2006/relationships/image" Target="../media/image70.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39.svg"/><Relationship Id="rId2" Type="http://schemas.openxmlformats.org/officeDocument/2006/relationships/audio" Target="../media/media1.m4a"/><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emf"/><Relationship Id="rId1" Type="http://schemas.microsoft.com/office/2007/relationships/media" Target="../media/media1.m4a"/><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svg"/><Relationship Id="rId32" Type="http://schemas.openxmlformats.org/officeDocument/2006/relationships/image" Target="../media/image3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svg"/><Relationship Id="rId10" Type="http://schemas.openxmlformats.org/officeDocument/2006/relationships/image" Target="../media/image48.svg"/><Relationship Id="rId19" Type="http://schemas.openxmlformats.org/officeDocument/2006/relationships/image" Target="../media/image57.png"/><Relationship Id="rId31" Type="http://schemas.openxmlformats.org/officeDocument/2006/relationships/image" Target="../media/image69.emf"/><Relationship Id="rId4" Type="http://schemas.openxmlformats.org/officeDocument/2006/relationships/notesSlide" Target="../notesSlides/notesSlide5.xml"/><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emf"/><Relationship Id="rId8" Type="http://schemas.openxmlformats.org/officeDocument/2006/relationships/image" Target="../media/image46.sv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6.xml"/></Relationships>
</file>

<file path=ppt/slides/_rels/slide56.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notesSlide" Target="../notesSlides/notesSlide7.xml"/><Relationship Id="rId16" Type="http://schemas.openxmlformats.org/officeDocument/2006/relationships/image" Target="../media/image86.svg"/><Relationship Id="rId1" Type="http://schemas.openxmlformats.org/officeDocument/2006/relationships/slideLayout" Target="../slideLayouts/slideLayout16.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8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Open Enrollment 2024</a:t>
            </a:r>
            <a:endParaRPr lang="en-US" sz="3600" dirty="0"/>
          </a:p>
        </p:txBody>
      </p:sp>
      <p:sp>
        <p:nvSpPr>
          <p:cNvPr id="3" name="Subtitle 2"/>
          <p:cNvSpPr>
            <a:spLocks noGrp="1"/>
          </p:cNvSpPr>
          <p:nvPr>
            <p:ph type="subTitle" idx="1"/>
          </p:nvPr>
        </p:nvSpPr>
        <p:spPr/>
        <p:txBody>
          <a:bodyPr/>
          <a:lstStyle/>
          <a:p>
            <a:r>
              <a:rPr lang="en-US" dirty="0"/>
              <a:t>Columbus consolidated government</a:t>
            </a:r>
          </a:p>
        </p:txBody>
      </p:sp>
      <p:sp>
        <p:nvSpPr>
          <p:cNvPr id="4" name="Slide Number Placeholder 3"/>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76479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10</a:t>
            </a:fld>
            <a:endParaRPr lang="en-US" dirty="0"/>
          </a:p>
        </p:txBody>
      </p:sp>
      <p:sp>
        <p:nvSpPr>
          <p:cNvPr id="6" name="TextBox 4"/>
          <p:cNvSpPr txBox="1">
            <a:spLocks noChangeArrowheads="1"/>
          </p:cNvSpPr>
          <p:nvPr/>
        </p:nvSpPr>
        <p:spPr bwMode="auto">
          <a:xfrm>
            <a:off x="6236677" y="1852246"/>
            <a:ext cx="241495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Repeat this process for all remaining benefits. Please take note that your per pay period deductions will total on the right hand side as you continue through the enrollment process. Once you have finished selecting benefits, click the Continue button on the right hand side.</a:t>
            </a:r>
          </a:p>
        </p:txBody>
      </p:sp>
      <p:pic>
        <p:nvPicPr>
          <p:cNvPr id="7" name="Picture 6"/>
          <p:cNvPicPr/>
          <p:nvPr/>
        </p:nvPicPr>
        <p:blipFill rotWithShape="1">
          <a:blip r:embed="rId2"/>
          <a:srcRect l="4327" t="40764" r="4327" b="14766"/>
          <a:stretch/>
        </p:blipFill>
        <p:spPr bwMode="auto">
          <a:xfrm>
            <a:off x="673344" y="2041281"/>
            <a:ext cx="5429250" cy="14859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4648" t="18244" r="3846" b="19327"/>
          <a:stretch/>
        </p:blipFill>
        <p:spPr bwMode="auto">
          <a:xfrm>
            <a:off x="663819" y="3956905"/>
            <a:ext cx="5438775" cy="2085975"/>
          </a:xfrm>
          <a:prstGeom prst="rect">
            <a:avLst/>
          </a:prstGeom>
          <a:ln>
            <a:noFill/>
          </a:ln>
          <a:extLst>
            <a:ext uri="{53640926-AAD7-44D8-BBD7-CCE9431645EC}">
              <a14:shadowObscured xmlns:a14="http://schemas.microsoft.com/office/drawing/2010/main"/>
            </a:ext>
          </a:extLst>
        </p:spPr>
      </p:pic>
      <p:sp>
        <p:nvSpPr>
          <p:cNvPr id="10" name="TextBox 4"/>
          <p:cNvSpPr txBox="1">
            <a:spLocks noChangeArrowheads="1"/>
          </p:cNvSpPr>
          <p:nvPr/>
        </p:nvSpPr>
        <p:spPr bwMode="auto">
          <a:xfrm>
            <a:off x="6236677" y="4304566"/>
            <a:ext cx="230944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Make your beneficiary designations or confirm your current designations, and once finished click on the Continue button. </a:t>
            </a:r>
          </a:p>
        </p:txBody>
      </p:sp>
    </p:spTree>
    <p:extLst>
      <p:ext uri="{BB962C8B-B14F-4D97-AF65-F5344CB8AC3E}">
        <p14:creationId xmlns:p14="http://schemas.microsoft.com/office/powerpoint/2010/main" val="3961142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11</a:t>
            </a:fld>
            <a:endParaRPr lang="en-US" dirty="0"/>
          </a:p>
        </p:txBody>
      </p:sp>
      <p:pic>
        <p:nvPicPr>
          <p:cNvPr id="5" name="Content Placeholder 4"/>
          <p:cNvPicPr>
            <a:picLocks noGrp="1" noChangeAspect="1"/>
          </p:cNvPicPr>
          <p:nvPr>
            <p:ph sz="quarter" idx="13"/>
          </p:nvPr>
        </p:nvPicPr>
        <p:blipFill rotWithShape="1">
          <a:blip r:embed="rId2"/>
          <a:srcRect l="7473" t="23866" r="56110" b="12945"/>
          <a:stretch/>
        </p:blipFill>
        <p:spPr>
          <a:xfrm>
            <a:off x="376271" y="2100628"/>
            <a:ext cx="6683829" cy="3472858"/>
          </a:xfrm>
          <a:prstGeom prst="rect">
            <a:avLst/>
          </a:prstGeom>
        </p:spPr>
      </p:pic>
      <p:sp>
        <p:nvSpPr>
          <p:cNvPr id="6" name="TextBox 4"/>
          <p:cNvSpPr txBox="1">
            <a:spLocks noChangeArrowheads="1"/>
          </p:cNvSpPr>
          <p:nvPr/>
        </p:nvSpPr>
        <p:spPr bwMode="auto">
          <a:xfrm>
            <a:off x="7060100" y="2289504"/>
            <a:ext cx="2083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You will complete the Spousal Affidavit for the medical plan spousal surcharge within the </a:t>
            </a:r>
            <a:r>
              <a:rPr lang="en-US" altLang="en-US" sz="1400" dirty="0" err="1">
                <a:solidFill>
                  <a:schemeClr val="tx1"/>
                </a:solidFill>
                <a:latin typeface="+mn-lt"/>
              </a:rPr>
              <a:t>bswift</a:t>
            </a:r>
            <a:r>
              <a:rPr lang="en-US" altLang="en-US" sz="1400" dirty="0">
                <a:solidFill>
                  <a:schemeClr val="tx1"/>
                </a:solidFill>
                <a:latin typeface="+mn-lt"/>
              </a:rPr>
              <a:t> enrollment portal</a:t>
            </a:r>
          </a:p>
        </p:txBody>
      </p:sp>
    </p:spTree>
    <p:extLst>
      <p:ext uri="{BB962C8B-B14F-4D97-AF65-F5344CB8AC3E}">
        <p14:creationId xmlns:p14="http://schemas.microsoft.com/office/powerpoint/2010/main" val="221775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12</a:t>
            </a:fld>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l="4487" t="14538" r="3205" b="29304"/>
          <a:stretch/>
        </p:blipFill>
        <p:spPr bwMode="auto">
          <a:xfrm>
            <a:off x="914400" y="1904634"/>
            <a:ext cx="5486400" cy="1876425"/>
          </a:xfrm>
          <a:prstGeom prst="rect">
            <a:avLst/>
          </a:prstGeom>
          <a:ln>
            <a:noFill/>
          </a:ln>
          <a:extLst>
            <a:ext uri="{53640926-AAD7-44D8-BBD7-CCE9431645EC}">
              <a14:shadowObscured xmlns:a14="http://schemas.microsoft.com/office/drawing/2010/main"/>
            </a:ext>
          </a:extLst>
        </p:spPr>
      </p:pic>
      <p:sp>
        <p:nvSpPr>
          <p:cNvPr id="6" name="TextBox 4"/>
          <p:cNvSpPr txBox="1">
            <a:spLocks noChangeArrowheads="1"/>
          </p:cNvSpPr>
          <p:nvPr/>
        </p:nvSpPr>
        <p:spPr bwMode="auto">
          <a:xfrm>
            <a:off x="6506307" y="2147521"/>
            <a:ext cx="16881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Review all your selections for accuracy. Once you have completed your review, click inside the box next to I agree and I’m finished with my enrollment. Next click on the Complete Enrollment button.</a:t>
            </a:r>
          </a:p>
        </p:txBody>
      </p:sp>
      <p:pic>
        <p:nvPicPr>
          <p:cNvPr id="7" name="Picture 6"/>
          <p:cNvPicPr/>
          <p:nvPr/>
        </p:nvPicPr>
        <p:blipFill rotWithShape="1">
          <a:blip r:embed="rId3">
            <a:extLst>
              <a:ext uri="{28A0092B-C50C-407E-A947-70E740481C1C}">
                <a14:useLocalDpi xmlns:a14="http://schemas.microsoft.com/office/drawing/2010/main" val="0"/>
              </a:ext>
            </a:extLst>
          </a:blip>
          <a:srcRect l="4647" t="36488" r="2724" b="18758"/>
          <a:stretch/>
        </p:blipFill>
        <p:spPr bwMode="auto">
          <a:xfrm>
            <a:off x="895350" y="3947380"/>
            <a:ext cx="5505450" cy="1495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11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Enrollment Portal</a:t>
            </a:r>
          </a:p>
        </p:txBody>
      </p:sp>
      <p:sp>
        <p:nvSpPr>
          <p:cNvPr id="26629" name="TextBox 4"/>
          <p:cNvSpPr txBox="1">
            <a:spLocks noChangeArrowheads="1"/>
          </p:cNvSpPr>
          <p:nvPr/>
        </p:nvSpPr>
        <p:spPr bwMode="auto">
          <a:xfrm>
            <a:off x="1160584" y="4178178"/>
            <a:ext cx="679877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solidFill>
                  <a:schemeClr val="tx1"/>
                </a:solidFill>
                <a:latin typeface="+mn-lt"/>
              </a:rPr>
              <a:t>Once you have successfully completed your enrollment, you will see the confirmation above. </a:t>
            </a:r>
          </a:p>
          <a:p>
            <a:pPr eaLnBrk="1" hangingPunct="1">
              <a:spcBef>
                <a:spcPct val="0"/>
              </a:spcBef>
              <a:buFontTx/>
              <a:buNone/>
            </a:pPr>
            <a:r>
              <a:rPr lang="en-US" altLang="en-US" sz="1600" dirty="0">
                <a:solidFill>
                  <a:schemeClr val="tx1"/>
                </a:solidFill>
                <a:latin typeface="+mn-lt"/>
              </a:rPr>
              <a:t> </a:t>
            </a:r>
          </a:p>
          <a:p>
            <a:pPr eaLnBrk="1" hangingPunct="1">
              <a:spcBef>
                <a:spcPct val="0"/>
              </a:spcBef>
              <a:buFontTx/>
              <a:buNone/>
            </a:pPr>
            <a:r>
              <a:rPr lang="en-US" altLang="en-US" sz="1600" dirty="0">
                <a:solidFill>
                  <a:schemeClr val="tx1"/>
                </a:solidFill>
                <a:latin typeface="+mn-lt"/>
              </a:rPr>
              <a:t>You will now have the option to view, print, or email your benefit confirmation statement. </a:t>
            </a:r>
          </a:p>
          <a:p>
            <a:pPr eaLnBrk="1" hangingPunct="1">
              <a:spcBef>
                <a:spcPct val="0"/>
              </a:spcBef>
              <a:buFontTx/>
              <a:buNone/>
            </a:pPr>
            <a:endParaRPr lang="en-US" altLang="en-US" sz="1800" dirty="0">
              <a:solidFill>
                <a:schemeClr val="tx1"/>
              </a:solidFill>
            </a:endParaRPr>
          </a:p>
        </p:txBody>
      </p:sp>
      <p:sp>
        <p:nvSpPr>
          <p:cNvPr id="6" name="Slide Number Placeholder 2"/>
          <p:cNvSpPr txBox="1">
            <a:spLocks/>
          </p:cNvSpPr>
          <p:nvPr/>
        </p:nvSpPr>
        <p:spPr>
          <a:xfrm>
            <a:off x="7425344" y="6459786"/>
            <a:ext cx="984019"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9637A9-119A-49DA-BD12-AAC58B377D80}" type="slidenum">
              <a:rPr lang="en-US" sz="1050" smtClean="0">
                <a:solidFill>
                  <a:schemeClr val="bg2"/>
                </a:solidFill>
              </a:rPr>
              <a:pPr algn="r"/>
              <a:t>13</a:t>
            </a:fld>
            <a:endParaRPr lang="en-US" sz="1050" dirty="0">
              <a:solidFill>
                <a:schemeClr val="bg2"/>
              </a:solidFill>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5449" t="36203" r="5449" b="22178"/>
          <a:stretch/>
        </p:blipFill>
        <p:spPr bwMode="auto">
          <a:xfrm>
            <a:off x="1000639" y="2051539"/>
            <a:ext cx="6688234" cy="175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444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65E1-90F8-4AA2-833F-AB91DA5119C2}"/>
              </a:ext>
            </a:extLst>
          </p:cNvPr>
          <p:cNvSpPr>
            <a:spLocks noGrp="1"/>
          </p:cNvSpPr>
          <p:nvPr>
            <p:ph type="title"/>
          </p:nvPr>
        </p:nvSpPr>
        <p:spPr/>
        <p:txBody>
          <a:bodyPr/>
          <a:lstStyle/>
          <a:p>
            <a:r>
              <a:rPr lang="en-US" dirty="0"/>
              <a:t>2024 Open Enrollment Assistance</a:t>
            </a:r>
          </a:p>
        </p:txBody>
      </p:sp>
      <p:sp>
        <p:nvSpPr>
          <p:cNvPr id="5" name="Content Placeholder 4">
            <a:extLst>
              <a:ext uri="{FF2B5EF4-FFF2-40B4-BE49-F238E27FC236}">
                <a16:creationId xmlns:a16="http://schemas.microsoft.com/office/drawing/2014/main" id="{4B85987C-4F9E-4BBE-A379-BBDB017D6D67}"/>
              </a:ext>
            </a:extLst>
          </p:cNvPr>
          <p:cNvSpPr>
            <a:spLocks noGrp="1"/>
          </p:cNvSpPr>
          <p:nvPr>
            <p:ph idx="1"/>
          </p:nvPr>
        </p:nvSpPr>
        <p:spPr/>
        <p:txBody>
          <a:bodyPr>
            <a:normAutofit fontScale="77500" lnSpcReduction="20000"/>
          </a:bodyPr>
          <a:lstStyle/>
          <a:p>
            <a:pPr marL="460375" indent="-342900">
              <a:buFont typeface="Wingdings" panose="05000000000000000000" pitchFamily="2" charset="2"/>
              <a:buChar char="§"/>
            </a:pPr>
            <a:r>
              <a:rPr lang="en-US" altLang="en-US" dirty="0"/>
              <a:t>If you wish to schedule an appointment with a NFP Benefit Counselor, please visit </a:t>
            </a:r>
            <a:r>
              <a:rPr lang="en-US" u="sng" dirty="0">
                <a:hlinkClick r:id="rId2">
                  <a:extLst>
                    <a:ext uri="{A12FA001-AC4F-418D-AE19-62706E023703}">
                      <ahyp:hlinkClr xmlns:ahyp="http://schemas.microsoft.com/office/drawing/2018/hyperlinkcolor" val="tx"/>
                    </a:ext>
                  </a:extLst>
                </a:hlinkClick>
              </a:rPr>
              <a:t>https://otnutaw5nc.timetap.com</a:t>
            </a:r>
            <a:r>
              <a:rPr lang="en-US" dirty="0"/>
              <a:t>. </a:t>
            </a:r>
          </a:p>
          <a:p>
            <a:pPr marL="460375" indent="-342900">
              <a:buFont typeface="Wingdings" panose="05000000000000000000" pitchFamily="2" charset="2"/>
              <a:buChar char="§"/>
            </a:pPr>
            <a:r>
              <a:rPr lang="en-US" dirty="0">
                <a:solidFill>
                  <a:srgbClr val="6F6F6F"/>
                </a:solidFill>
              </a:rPr>
              <a:t>NFP Benefit Counselors are available to assist virtually and telephonically from October 2– October 20th </a:t>
            </a:r>
          </a:p>
          <a:p>
            <a:pPr marL="460375" indent="-342900">
              <a:buFont typeface="Wingdings" panose="05000000000000000000" pitchFamily="2" charset="2"/>
              <a:buChar char="§"/>
            </a:pPr>
            <a:r>
              <a:rPr lang="en-US" dirty="0"/>
              <a:t>You will receive an email confirmation once your appointment has been scheduled. An email reminder 24 hours before your appointment time and a text reminder 1 hour before your appointment time. </a:t>
            </a:r>
          </a:p>
          <a:p>
            <a:pPr marL="460375" indent="-342900">
              <a:buFont typeface="Wingdings" panose="05000000000000000000" pitchFamily="2" charset="2"/>
              <a:buChar char="§"/>
            </a:pPr>
            <a:r>
              <a:rPr lang="en-US" dirty="0"/>
              <a:t>Employees will use the telephone number, provided in the email confirmation, to call in at their appointment time. </a:t>
            </a:r>
          </a:p>
          <a:p>
            <a:pPr marL="460375" indent="-342900">
              <a:buFont typeface="Wingdings" panose="05000000000000000000" pitchFamily="2" charset="2"/>
              <a:buChar char="§"/>
            </a:pPr>
            <a:r>
              <a:rPr lang="en-US" dirty="0"/>
              <a:t>You can contact the NFP Service Center for assistance, during normal business hours, throughout open enrollment at </a:t>
            </a:r>
            <a:r>
              <a:rPr lang="en-US" sz="2100" dirty="0"/>
              <a:t>1-844-505-9158.</a:t>
            </a:r>
          </a:p>
          <a:p>
            <a:pPr marL="460375" indent="-342900">
              <a:buFont typeface="Wingdings" panose="05000000000000000000" pitchFamily="2" charset="2"/>
              <a:buChar char="§"/>
            </a:pPr>
            <a:r>
              <a:rPr lang="en-US" dirty="0"/>
              <a:t>If you meet with a NFP Benefit Counselor to complete your enrollment, please review the emailed copy of your benefit confirmation statement to confirm that your elections are reflected appropriately. There will be no changes outside of open enrollment unless you experience a qualifying life event. </a:t>
            </a:r>
          </a:p>
        </p:txBody>
      </p:sp>
    </p:spTree>
    <p:extLst>
      <p:ext uri="{BB962C8B-B14F-4D97-AF65-F5344CB8AC3E}">
        <p14:creationId xmlns:p14="http://schemas.microsoft.com/office/powerpoint/2010/main" val="277165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t>15</a:t>
            </a:fld>
            <a:endParaRPr lang="en-US" dirty="0"/>
          </a:p>
        </p:txBody>
      </p:sp>
      <p:sp>
        <p:nvSpPr>
          <p:cNvPr id="3" name="Title 2"/>
          <p:cNvSpPr>
            <a:spLocks noGrp="1"/>
          </p:cNvSpPr>
          <p:nvPr>
            <p:ph type="ctrTitle"/>
          </p:nvPr>
        </p:nvSpPr>
        <p:spPr/>
        <p:txBody>
          <a:bodyPr/>
          <a:lstStyle/>
          <a:p>
            <a:r>
              <a:rPr lang="en-US" dirty="0"/>
              <a:t>Medical Insurance</a:t>
            </a:r>
          </a:p>
        </p:txBody>
      </p:sp>
    </p:spTree>
    <p:extLst>
      <p:ext uri="{BB962C8B-B14F-4D97-AF65-F5344CB8AC3E}">
        <p14:creationId xmlns:p14="http://schemas.microsoft.com/office/powerpoint/2010/main" val="3239869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Medical Insurance</a:t>
            </a:r>
          </a:p>
        </p:txBody>
      </p:sp>
      <p:sp>
        <p:nvSpPr>
          <p:cNvPr id="28675" name="Content Placeholder 2"/>
          <p:cNvSpPr>
            <a:spLocks noGrp="1"/>
          </p:cNvSpPr>
          <p:nvPr>
            <p:ph idx="1"/>
          </p:nvPr>
        </p:nvSpPr>
        <p:spPr>
          <a:xfrm>
            <a:off x="431800" y="1744663"/>
            <a:ext cx="8280400" cy="3694112"/>
          </a:xfrm>
        </p:spPr>
        <p:txBody>
          <a:bodyPr>
            <a:normAutofit fontScale="92500" lnSpcReduction="20000"/>
          </a:bodyPr>
          <a:lstStyle/>
          <a:p>
            <a:endParaRPr lang="en-US" altLang="en-US" dirty="0"/>
          </a:p>
          <a:p>
            <a:pPr marL="460375" indent="-342900">
              <a:buFont typeface="Wingdings" panose="05000000000000000000" pitchFamily="2" charset="2"/>
              <a:buChar char="§"/>
            </a:pPr>
            <a:r>
              <a:rPr lang="en-US" altLang="en-US" dirty="0"/>
              <a:t>You will continue to have 2 medical plans to choose from with Anthem Blue Cross Blue Shield of Georgia.  Both plans use the national open access network for providers. No referral is required from a PCP in order to see a specialist.</a:t>
            </a:r>
          </a:p>
          <a:p>
            <a:pPr lvl="1"/>
            <a:r>
              <a:rPr lang="en-US" altLang="en-US" sz="2000" dirty="0"/>
              <a:t>In-network provider name: </a:t>
            </a:r>
            <a:r>
              <a:rPr lang="en-US" altLang="en-US" sz="2100" b="1" i="1" dirty="0"/>
              <a:t>Anthem</a:t>
            </a:r>
            <a:r>
              <a:rPr lang="en-US" altLang="en-US" sz="2000" dirty="0"/>
              <a:t> </a:t>
            </a:r>
            <a:r>
              <a:rPr lang="en-US" altLang="en-US" sz="2000" b="1" i="1" dirty="0"/>
              <a:t>Blue Open Access POS plan </a:t>
            </a:r>
          </a:p>
          <a:p>
            <a:pPr lvl="2"/>
            <a:r>
              <a:rPr lang="en-US" altLang="en-US" dirty="0"/>
              <a:t>Should be used when in the state of Georgia.</a:t>
            </a:r>
          </a:p>
          <a:p>
            <a:pPr lvl="1"/>
            <a:r>
              <a:rPr lang="en-US" altLang="en-US" sz="2000" dirty="0"/>
              <a:t>Out-of-state provider name: </a:t>
            </a:r>
            <a:r>
              <a:rPr lang="en-US" altLang="en-US" sz="2100" b="1" i="1" dirty="0"/>
              <a:t> Anthem Blue </a:t>
            </a:r>
            <a:r>
              <a:rPr lang="en-US" altLang="en-US" sz="2000" b="1" i="1" dirty="0"/>
              <a:t>Choice </a:t>
            </a:r>
            <a:r>
              <a:rPr lang="en-US" altLang="en-US" sz="2000" dirty="0"/>
              <a:t> </a:t>
            </a:r>
            <a:r>
              <a:rPr lang="en-US" altLang="en-US" sz="2000" b="1" i="1" dirty="0"/>
              <a:t>PPO</a:t>
            </a:r>
          </a:p>
          <a:p>
            <a:pPr lvl="2"/>
            <a:r>
              <a:rPr lang="en-US" altLang="en-US" dirty="0"/>
              <a:t>Should be used outside of the State of Georgia	</a:t>
            </a:r>
            <a:endParaRPr lang="en-US" altLang="en-US" sz="2000" dirty="0">
              <a:highlight>
                <a:srgbClr val="FFFF00"/>
              </a:highlight>
            </a:endParaRPr>
          </a:p>
          <a:p>
            <a:pPr lvl="1"/>
            <a:r>
              <a:rPr lang="en-US" altLang="en-US" sz="2000" dirty="0"/>
              <a:t>If you do not make any changes during open enrollment, you will continue under the same plan and with the same level of coverage. *This statement assumes completion of the Tobacco Attestation Form (and no change in tobacco usage), PHA, and Health Coaching (if required).</a:t>
            </a:r>
          </a:p>
          <a:p>
            <a:pPr algn="ctr">
              <a:buFontTx/>
              <a:buNone/>
            </a:pPr>
            <a:endParaRPr lang="en-US" altLang="en-US" dirty="0"/>
          </a:p>
        </p:txBody>
      </p:sp>
      <p:pic>
        <p:nvPicPr>
          <p:cNvPr id="28677" name="Picture 9" descr="http://basichealth.home.mindspring.com/BCBSGA_Logo_2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601" y="3099921"/>
            <a:ext cx="918800" cy="98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7425344" y="6459786"/>
            <a:ext cx="984019"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FAB73BC-B049-4115-A692-8D63A059BFB8}" type="slidenum">
              <a:rPr lang="en-US" sz="1050" smtClean="0">
                <a:solidFill>
                  <a:schemeClr val="bg2"/>
                </a:solidFill>
              </a:rPr>
              <a:pPr algn="r"/>
              <a:t>16</a:t>
            </a:fld>
            <a:endParaRPr lang="en-US" sz="1050" dirty="0">
              <a:solidFill>
                <a:schemeClr val="bg2"/>
              </a:solidFill>
            </a:endParaRPr>
          </a:p>
        </p:txBody>
      </p:sp>
    </p:spTree>
    <p:extLst>
      <p:ext uri="{BB962C8B-B14F-4D97-AF65-F5344CB8AC3E}">
        <p14:creationId xmlns:p14="http://schemas.microsoft.com/office/powerpoint/2010/main" val="1825124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dirty="0"/>
              <a:t>2024 Medical Plan Options</a:t>
            </a:r>
          </a:p>
        </p:txBody>
      </p:sp>
      <p:sp>
        <p:nvSpPr>
          <p:cNvPr id="3" name="Slide Number Placeholder 2"/>
          <p:cNvSpPr>
            <a:spLocks noGrp="1"/>
          </p:cNvSpPr>
          <p:nvPr>
            <p:ph type="sldNum" sz="quarter" idx="12"/>
          </p:nvPr>
        </p:nvSpPr>
        <p:spPr/>
        <p:txBody>
          <a:bodyPr/>
          <a:lstStyle/>
          <a:p>
            <a:fld id="{629637A9-119A-49DA-BD12-AAC58B377D80}" type="slidenum">
              <a:rPr lang="en-US" smtClean="0"/>
              <a:t>17</a:t>
            </a:fld>
            <a:endParaRPr lang="en-US" dirty="0"/>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486879130"/>
              </p:ext>
            </p:extLst>
          </p:nvPr>
        </p:nvGraphicFramePr>
        <p:xfrm>
          <a:off x="1044086" y="1922585"/>
          <a:ext cx="6798652" cy="3385624"/>
        </p:xfrm>
        <a:graphic>
          <a:graphicData uri="http://schemas.openxmlformats.org/drawingml/2006/table">
            <a:tbl>
              <a:tblPr firstRow="1" bandRow="1">
                <a:tableStyleId>{5C22544A-7EE6-4342-B048-85BDC9FD1C3A}</a:tableStyleId>
              </a:tblPr>
              <a:tblGrid>
                <a:gridCol w="1757638">
                  <a:extLst>
                    <a:ext uri="{9D8B030D-6E8A-4147-A177-3AD203B41FA5}">
                      <a16:colId xmlns:a16="http://schemas.microsoft.com/office/drawing/2014/main" val="20000"/>
                    </a:ext>
                  </a:extLst>
                </a:gridCol>
                <a:gridCol w="2626060">
                  <a:extLst>
                    <a:ext uri="{9D8B030D-6E8A-4147-A177-3AD203B41FA5}">
                      <a16:colId xmlns:a16="http://schemas.microsoft.com/office/drawing/2014/main" val="20001"/>
                    </a:ext>
                  </a:extLst>
                </a:gridCol>
                <a:gridCol w="2414954">
                  <a:extLst>
                    <a:ext uri="{9D8B030D-6E8A-4147-A177-3AD203B41FA5}">
                      <a16:colId xmlns:a16="http://schemas.microsoft.com/office/drawing/2014/main" val="20002"/>
                    </a:ext>
                  </a:extLst>
                </a:gridCol>
              </a:tblGrid>
              <a:tr h="422007">
                <a:tc>
                  <a:txBody>
                    <a:bodyPr/>
                    <a:lstStyle/>
                    <a:p>
                      <a:pPr algn="l"/>
                      <a:r>
                        <a:rPr lang="en-US" dirty="0"/>
                        <a:t>Pla</a:t>
                      </a:r>
                      <a:r>
                        <a:rPr lang="en-US" baseline="0" dirty="0"/>
                        <a:t>n Provisions</a:t>
                      </a:r>
                      <a:endParaRPr lang="en-US" dirty="0"/>
                    </a:p>
                  </a:txBody>
                  <a:tcPr/>
                </a:tc>
                <a:tc>
                  <a:txBody>
                    <a:bodyPr/>
                    <a:lstStyle/>
                    <a:p>
                      <a:pPr algn="ctr"/>
                      <a:r>
                        <a:rPr lang="en-US" dirty="0"/>
                        <a:t>Silver</a:t>
                      </a:r>
                      <a:r>
                        <a:rPr lang="en-US" baseline="0" dirty="0"/>
                        <a:t> Plan</a:t>
                      </a:r>
                      <a:endParaRPr lang="en-US" dirty="0"/>
                    </a:p>
                  </a:txBody>
                  <a:tcPr/>
                </a:tc>
                <a:tc>
                  <a:txBody>
                    <a:bodyPr/>
                    <a:lstStyle/>
                    <a:p>
                      <a:pPr algn="ctr"/>
                      <a:r>
                        <a:rPr lang="en-US" dirty="0"/>
                        <a:t>Gold Plan</a:t>
                      </a:r>
                    </a:p>
                  </a:txBody>
                  <a:tcPr/>
                </a:tc>
                <a:extLst>
                  <a:ext uri="{0D108BD9-81ED-4DB2-BD59-A6C34878D82A}">
                    <a16:rowId xmlns:a16="http://schemas.microsoft.com/office/drawing/2014/main" val="10000"/>
                  </a:ext>
                </a:extLst>
              </a:tr>
              <a:tr h="370840">
                <a:tc>
                  <a:txBody>
                    <a:bodyPr/>
                    <a:lstStyle/>
                    <a:p>
                      <a:pPr algn="l"/>
                      <a:r>
                        <a:rPr lang="en-US" sz="1200" dirty="0"/>
                        <a:t>Lifetime</a:t>
                      </a:r>
                      <a:r>
                        <a:rPr lang="en-US" sz="1200" baseline="0" dirty="0"/>
                        <a:t> Maximum</a:t>
                      </a:r>
                      <a:endParaRPr lang="en-US" sz="1200" dirty="0"/>
                    </a:p>
                  </a:txBody>
                  <a:tcPr/>
                </a:tc>
                <a:tc>
                  <a:txBody>
                    <a:bodyPr/>
                    <a:lstStyle/>
                    <a:p>
                      <a:pPr algn="ctr"/>
                      <a:r>
                        <a:rPr lang="en-US" sz="1200" dirty="0"/>
                        <a:t>Unlimited</a:t>
                      </a:r>
                    </a:p>
                  </a:txBody>
                  <a:tcPr/>
                </a:tc>
                <a:tc>
                  <a:txBody>
                    <a:bodyPr/>
                    <a:lstStyle/>
                    <a:p>
                      <a:pPr algn="ctr"/>
                      <a:r>
                        <a:rPr lang="en-US" sz="1200" dirty="0"/>
                        <a:t>Unlimited</a:t>
                      </a:r>
                    </a:p>
                  </a:txBody>
                  <a:tcPr/>
                </a:tc>
                <a:extLst>
                  <a:ext uri="{0D108BD9-81ED-4DB2-BD59-A6C34878D82A}">
                    <a16:rowId xmlns:a16="http://schemas.microsoft.com/office/drawing/2014/main" val="10001"/>
                  </a:ext>
                </a:extLst>
              </a:tr>
              <a:tr h="370840">
                <a:tc>
                  <a:txBody>
                    <a:bodyPr/>
                    <a:lstStyle/>
                    <a:p>
                      <a:pPr algn="l"/>
                      <a:r>
                        <a:rPr lang="en-US" sz="1200" dirty="0"/>
                        <a:t>Deductible</a:t>
                      </a:r>
                    </a:p>
                  </a:txBody>
                  <a:tcPr/>
                </a:tc>
                <a:tc>
                  <a:txBody>
                    <a:bodyPr/>
                    <a:lstStyle/>
                    <a:p>
                      <a:pPr algn="ctr"/>
                      <a:r>
                        <a:rPr lang="en-US" sz="1200" dirty="0"/>
                        <a:t>$2,000</a:t>
                      </a:r>
                      <a:r>
                        <a:rPr lang="en-US" sz="1200" baseline="0" dirty="0"/>
                        <a:t> p</a:t>
                      </a:r>
                      <a:r>
                        <a:rPr lang="en-US" sz="1200" dirty="0"/>
                        <a:t>er person</a:t>
                      </a:r>
                    </a:p>
                    <a:p>
                      <a:pPr algn="ctr"/>
                      <a:r>
                        <a:rPr lang="en-US" sz="1200" dirty="0"/>
                        <a:t>$4,000</a:t>
                      </a:r>
                      <a:r>
                        <a:rPr lang="en-US" sz="1200" baseline="0" dirty="0"/>
                        <a:t>  per family</a:t>
                      </a:r>
                      <a:endParaRPr lang="en-US" sz="1200" dirty="0"/>
                    </a:p>
                  </a:txBody>
                  <a:tcPr/>
                </a:tc>
                <a:tc>
                  <a:txBody>
                    <a:bodyPr/>
                    <a:lstStyle/>
                    <a:p>
                      <a:pPr algn="ctr"/>
                      <a:r>
                        <a:rPr lang="en-US" sz="1200" dirty="0"/>
                        <a:t>$1,000</a:t>
                      </a:r>
                      <a:r>
                        <a:rPr lang="en-US" sz="1200" baseline="0" dirty="0"/>
                        <a:t> per person</a:t>
                      </a:r>
                      <a:br>
                        <a:rPr lang="en-US" sz="1200" baseline="0" dirty="0"/>
                      </a:br>
                      <a:r>
                        <a:rPr lang="en-US" sz="1200" baseline="0" dirty="0"/>
                        <a:t>$2,000 per family</a:t>
                      </a:r>
                      <a:endParaRPr lang="en-US" sz="1200" dirty="0"/>
                    </a:p>
                  </a:txBody>
                  <a:tcPr/>
                </a:tc>
                <a:extLst>
                  <a:ext uri="{0D108BD9-81ED-4DB2-BD59-A6C34878D82A}">
                    <a16:rowId xmlns:a16="http://schemas.microsoft.com/office/drawing/2014/main" val="10002"/>
                  </a:ext>
                </a:extLst>
              </a:tr>
              <a:tr h="370840">
                <a:tc>
                  <a:txBody>
                    <a:bodyPr/>
                    <a:lstStyle/>
                    <a:p>
                      <a:pPr algn="l"/>
                      <a:r>
                        <a:rPr lang="en-US" sz="1200" dirty="0"/>
                        <a:t>Coinsurance</a:t>
                      </a:r>
                    </a:p>
                  </a:txBody>
                  <a:tcPr/>
                </a:tc>
                <a:tc>
                  <a:txBody>
                    <a:bodyPr/>
                    <a:lstStyle/>
                    <a:p>
                      <a:pPr algn="ctr"/>
                      <a:r>
                        <a:rPr lang="en-US" sz="1200" dirty="0"/>
                        <a:t>80%</a:t>
                      </a:r>
                      <a:r>
                        <a:rPr lang="en-US" sz="1200" baseline="0" dirty="0"/>
                        <a:t> plan / 20% member</a:t>
                      </a:r>
                      <a:endParaRPr lang="en-US" sz="1200" dirty="0"/>
                    </a:p>
                  </a:txBody>
                  <a:tcPr/>
                </a:tc>
                <a:tc>
                  <a:txBody>
                    <a:bodyPr/>
                    <a:lstStyle/>
                    <a:p>
                      <a:pPr algn="ctr"/>
                      <a:r>
                        <a:rPr lang="en-US" sz="1200" dirty="0"/>
                        <a:t>90% plan / 10% member</a:t>
                      </a:r>
                    </a:p>
                  </a:txBody>
                  <a:tcPr/>
                </a:tc>
                <a:extLst>
                  <a:ext uri="{0D108BD9-81ED-4DB2-BD59-A6C34878D82A}">
                    <a16:rowId xmlns:a16="http://schemas.microsoft.com/office/drawing/2014/main" val="10003"/>
                  </a:ext>
                </a:extLst>
              </a:tr>
              <a:tr h="370840">
                <a:tc rowSpan="2">
                  <a:txBody>
                    <a:bodyPr/>
                    <a:lstStyle/>
                    <a:p>
                      <a:pPr algn="l"/>
                      <a:r>
                        <a:rPr lang="en-US" sz="1200" dirty="0"/>
                        <a:t>Maximum Annual Out</a:t>
                      </a:r>
                      <a:r>
                        <a:rPr lang="en-US" sz="1200" baseline="0" dirty="0"/>
                        <a:t> of Pocket Limit</a:t>
                      </a:r>
                      <a:endParaRPr lang="en-US" sz="1200" dirty="0"/>
                    </a:p>
                  </a:txBody>
                  <a:tcPr anchor="ctr"/>
                </a:tc>
                <a:tc>
                  <a:txBody>
                    <a:bodyPr/>
                    <a:lstStyle/>
                    <a:p>
                      <a:pPr algn="ctr"/>
                      <a:r>
                        <a:rPr lang="en-US" sz="1200" dirty="0"/>
                        <a:t>$6,350</a:t>
                      </a:r>
                      <a:r>
                        <a:rPr lang="en-US" sz="1200" baseline="0" dirty="0"/>
                        <a:t> per person</a:t>
                      </a:r>
                    </a:p>
                    <a:p>
                      <a:pPr algn="ctr"/>
                      <a:r>
                        <a:rPr lang="en-US" sz="1200" baseline="0" dirty="0"/>
                        <a:t>$12,700  per family</a:t>
                      </a:r>
                      <a:endParaRPr lang="en-US" sz="1200" dirty="0"/>
                    </a:p>
                  </a:txBody>
                  <a:tcPr/>
                </a:tc>
                <a:tc>
                  <a:txBody>
                    <a:bodyPr/>
                    <a:lstStyle/>
                    <a:p>
                      <a:pPr algn="ctr"/>
                      <a:r>
                        <a:rPr lang="en-US" sz="1200" dirty="0"/>
                        <a:t>$6,350 per person</a:t>
                      </a:r>
                    </a:p>
                    <a:p>
                      <a:pPr algn="ctr"/>
                      <a:r>
                        <a:rPr lang="en-US" sz="1200" dirty="0"/>
                        <a:t>$12,700</a:t>
                      </a:r>
                      <a:r>
                        <a:rPr lang="en-US" sz="1200" baseline="0" dirty="0"/>
                        <a:t> per family</a:t>
                      </a:r>
                      <a:endParaRPr lang="en-US" sz="1200" dirty="0"/>
                    </a:p>
                  </a:txBody>
                  <a:tcPr/>
                </a:tc>
                <a:extLst>
                  <a:ext uri="{0D108BD9-81ED-4DB2-BD59-A6C34878D82A}">
                    <a16:rowId xmlns:a16="http://schemas.microsoft.com/office/drawing/2014/main" val="10004"/>
                  </a:ext>
                </a:extLst>
              </a:tr>
              <a:tr h="305028">
                <a:tc vMerge="1">
                  <a:txBody>
                    <a:bodyPr/>
                    <a:lstStyle/>
                    <a:p>
                      <a:endParaRPr lang="en-US" dirty="0"/>
                    </a:p>
                  </a:txBody>
                  <a:tcPr/>
                </a:tc>
                <a:tc gridSpan="2">
                  <a:txBody>
                    <a:bodyPr/>
                    <a:lstStyle/>
                    <a:p>
                      <a:pPr algn="l"/>
                      <a:r>
                        <a:rPr lang="en-US" sz="1200" dirty="0"/>
                        <a:t>Out of Pocket Maximum includes deductible,</a:t>
                      </a:r>
                      <a:r>
                        <a:rPr lang="en-US" sz="1200" baseline="0" dirty="0"/>
                        <a:t> coinsurance and all copays-Office Visit, Urgent Care, Emergency Room and Prescriptions</a:t>
                      </a:r>
                      <a:endParaRPr lang="en-US" sz="1200" dirty="0"/>
                    </a:p>
                  </a:txBody>
                  <a:tcPr/>
                </a:tc>
                <a:tc hMerge="1">
                  <a:txBody>
                    <a:bodyPr/>
                    <a:lstStyle/>
                    <a:p>
                      <a:pPr algn="l"/>
                      <a:endParaRPr lang="en-US" sz="1200" dirty="0"/>
                    </a:p>
                  </a:txBody>
                  <a:tcPr/>
                </a:tc>
                <a:extLst>
                  <a:ext uri="{0D108BD9-81ED-4DB2-BD59-A6C34878D82A}">
                    <a16:rowId xmlns:a16="http://schemas.microsoft.com/office/drawing/2014/main" val="10005"/>
                  </a:ext>
                </a:extLst>
              </a:tr>
              <a:tr h="850337">
                <a:tc>
                  <a:txBody>
                    <a:bodyPr/>
                    <a:lstStyle/>
                    <a:p>
                      <a:pPr algn="l"/>
                      <a:r>
                        <a:rPr lang="en-US" sz="1200" dirty="0"/>
                        <a:t>Office Visits</a:t>
                      </a:r>
                    </a:p>
                    <a:p>
                      <a:pPr algn="l"/>
                      <a:r>
                        <a:rPr lang="en-US" sz="1200" dirty="0"/>
                        <a:t>Primary</a:t>
                      </a:r>
                      <a:r>
                        <a:rPr lang="en-US" sz="1200" baseline="0" dirty="0"/>
                        <a:t> Care Physician</a:t>
                      </a:r>
                    </a:p>
                    <a:p>
                      <a:pPr algn="l"/>
                      <a:r>
                        <a:rPr lang="en-US" sz="1200" baseline="0" dirty="0"/>
                        <a:t>Specialty Care Physician</a:t>
                      </a:r>
                    </a:p>
                    <a:p>
                      <a:pPr algn="l"/>
                      <a:r>
                        <a:rPr lang="en-US" sz="1200" baseline="0" dirty="0"/>
                        <a:t>Urgent Care Facilities</a:t>
                      </a:r>
                      <a:endParaRPr lang="en-US" sz="1200" dirty="0"/>
                    </a:p>
                  </a:txBody>
                  <a:tcPr/>
                </a:tc>
                <a:tc>
                  <a:txBody>
                    <a:bodyPr/>
                    <a:lstStyle/>
                    <a:p>
                      <a:pPr algn="ctr"/>
                      <a:r>
                        <a:rPr lang="en-US" sz="1200" dirty="0"/>
                        <a:t> </a:t>
                      </a:r>
                    </a:p>
                    <a:p>
                      <a:pPr algn="ctr"/>
                      <a:r>
                        <a:rPr lang="en-US" sz="1200" dirty="0"/>
                        <a:t>$40 copay (</a:t>
                      </a:r>
                      <a:r>
                        <a:rPr lang="en-US" sz="1200" b="1" dirty="0"/>
                        <a:t>free at the HWC)</a:t>
                      </a:r>
                      <a:br>
                        <a:rPr lang="en-US" sz="1200" dirty="0"/>
                      </a:br>
                      <a:r>
                        <a:rPr lang="en-US" sz="1200" dirty="0"/>
                        <a:t>$50 copay</a:t>
                      </a:r>
                      <a:br>
                        <a:rPr lang="en-US" sz="1200" dirty="0"/>
                      </a:br>
                      <a:r>
                        <a:rPr lang="en-US" sz="1200" dirty="0"/>
                        <a:t>$60 copay</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br>
                        <a:rPr lang="en-US" sz="1200" dirty="0"/>
                      </a:br>
                      <a:r>
                        <a:rPr lang="en-US" sz="1200" dirty="0"/>
                        <a:t>$30 copay (</a:t>
                      </a:r>
                      <a:r>
                        <a:rPr lang="en-US" sz="1200" b="1" dirty="0"/>
                        <a:t>free at the HWC)</a:t>
                      </a:r>
                      <a:br>
                        <a:rPr lang="en-US" sz="1200" dirty="0"/>
                      </a:br>
                      <a:r>
                        <a:rPr lang="en-US" sz="1200" dirty="0"/>
                        <a:t>$40</a:t>
                      </a:r>
                      <a:r>
                        <a:rPr lang="en-US" sz="1200" baseline="0" dirty="0"/>
                        <a:t> </a:t>
                      </a:r>
                      <a:r>
                        <a:rPr lang="en-US" sz="1200" dirty="0"/>
                        <a:t>copay</a:t>
                      </a:r>
                      <a:br>
                        <a:rPr lang="en-US" sz="1200" dirty="0"/>
                      </a:br>
                      <a:r>
                        <a:rPr lang="en-US" sz="1200" dirty="0"/>
                        <a:t>$60 copay</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46116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Medical Plan Options</a:t>
            </a:r>
          </a:p>
        </p:txBody>
      </p:sp>
      <p:sp>
        <p:nvSpPr>
          <p:cNvPr id="3" name="Slide Number Placeholder 2"/>
          <p:cNvSpPr>
            <a:spLocks noGrp="1"/>
          </p:cNvSpPr>
          <p:nvPr>
            <p:ph type="sldNum" sz="quarter" idx="12"/>
          </p:nvPr>
        </p:nvSpPr>
        <p:spPr/>
        <p:txBody>
          <a:bodyPr/>
          <a:lstStyle/>
          <a:p>
            <a:fld id="{629637A9-119A-49DA-BD12-AAC58B377D80}" type="slidenum">
              <a:rPr lang="en-US" smtClean="0"/>
              <a:t>18</a:t>
            </a:fld>
            <a:endParaRPr lang="en-US"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1186863502"/>
              </p:ext>
            </p:extLst>
          </p:nvPr>
        </p:nvGraphicFramePr>
        <p:xfrm>
          <a:off x="1102700" y="1863970"/>
          <a:ext cx="6681423" cy="3907352"/>
        </p:xfrm>
        <a:graphic>
          <a:graphicData uri="http://schemas.openxmlformats.org/drawingml/2006/table">
            <a:tbl>
              <a:tblPr firstRow="1" bandRow="1">
                <a:tableStyleId>{5C22544A-7EE6-4342-B048-85BDC9FD1C3A}</a:tableStyleId>
              </a:tblPr>
              <a:tblGrid>
                <a:gridCol w="1742587">
                  <a:extLst>
                    <a:ext uri="{9D8B030D-6E8A-4147-A177-3AD203B41FA5}">
                      <a16:colId xmlns:a16="http://schemas.microsoft.com/office/drawing/2014/main" val="20000"/>
                    </a:ext>
                  </a:extLst>
                </a:gridCol>
                <a:gridCol w="2430098">
                  <a:extLst>
                    <a:ext uri="{9D8B030D-6E8A-4147-A177-3AD203B41FA5}">
                      <a16:colId xmlns:a16="http://schemas.microsoft.com/office/drawing/2014/main" val="20001"/>
                    </a:ext>
                  </a:extLst>
                </a:gridCol>
                <a:gridCol w="2508738">
                  <a:extLst>
                    <a:ext uri="{9D8B030D-6E8A-4147-A177-3AD203B41FA5}">
                      <a16:colId xmlns:a16="http://schemas.microsoft.com/office/drawing/2014/main" val="20002"/>
                    </a:ext>
                  </a:extLst>
                </a:gridCol>
              </a:tblGrid>
              <a:tr h="385143">
                <a:tc>
                  <a:txBody>
                    <a:bodyPr/>
                    <a:lstStyle/>
                    <a:p>
                      <a:r>
                        <a:rPr lang="en-US" dirty="0"/>
                        <a:t>Plan Provisions</a:t>
                      </a:r>
                    </a:p>
                  </a:txBody>
                  <a:tcPr/>
                </a:tc>
                <a:tc>
                  <a:txBody>
                    <a:bodyPr/>
                    <a:lstStyle/>
                    <a:p>
                      <a:pPr algn="ctr"/>
                      <a:r>
                        <a:rPr lang="en-US" dirty="0"/>
                        <a:t>Silver</a:t>
                      </a:r>
                      <a:r>
                        <a:rPr lang="en-US" baseline="0" dirty="0"/>
                        <a:t> Plan</a:t>
                      </a:r>
                      <a:endParaRPr lang="en-US" dirty="0"/>
                    </a:p>
                  </a:txBody>
                  <a:tcPr/>
                </a:tc>
                <a:tc>
                  <a:txBody>
                    <a:bodyPr/>
                    <a:lstStyle/>
                    <a:p>
                      <a:pPr algn="ctr"/>
                      <a:r>
                        <a:rPr lang="en-US" dirty="0"/>
                        <a:t>Gold Plan</a:t>
                      </a:r>
                    </a:p>
                  </a:txBody>
                  <a:tcPr/>
                </a:tc>
                <a:extLst>
                  <a:ext uri="{0D108BD9-81ED-4DB2-BD59-A6C34878D82A}">
                    <a16:rowId xmlns:a16="http://schemas.microsoft.com/office/drawing/2014/main" val="10000"/>
                  </a:ext>
                </a:extLst>
              </a:tr>
              <a:tr h="385143">
                <a:tc>
                  <a:txBody>
                    <a:bodyPr/>
                    <a:lstStyle/>
                    <a:p>
                      <a:r>
                        <a:rPr lang="en-US" sz="1400" dirty="0"/>
                        <a:t>Routine Preventative</a:t>
                      </a:r>
                      <a:r>
                        <a:rPr lang="en-US" sz="1400" baseline="0" dirty="0"/>
                        <a:t> Care</a:t>
                      </a:r>
                      <a:endParaRPr lang="en-US" sz="1400" dirty="0"/>
                    </a:p>
                  </a:txBody>
                  <a:tcPr/>
                </a:tc>
                <a:tc>
                  <a:txBody>
                    <a:bodyPr/>
                    <a:lstStyle/>
                    <a:p>
                      <a:pPr algn="ctr"/>
                      <a:r>
                        <a:rPr lang="en-US" sz="1400" dirty="0"/>
                        <a:t>No Charge</a:t>
                      </a:r>
                    </a:p>
                  </a:txBody>
                  <a:tcPr anchor="ctr"/>
                </a:tc>
                <a:tc>
                  <a:txBody>
                    <a:bodyPr/>
                    <a:lstStyle/>
                    <a:p>
                      <a:pPr algn="ctr"/>
                      <a:r>
                        <a:rPr lang="en-US" sz="1400" dirty="0"/>
                        <a:t>No Charge</a:t>
                      </a:r>
                    </a:p>
                  </a:txBody>
                  <a:tcPr anchor="ctr"/>
                </a:tc>
                <a:extLst>
                  <a:ext uri="{0D108BD9-81ED-4DB2-BD59-A6C34878D82A}">
                    <a16:rowId xmlns:a16="http://schemas.microsoft.com/office/drawing/2014/main" val="10001"/>
                  </a:ext>
                </a:extLst>
              </a:tr>
              <a:tr h="444850">
                <a:tc>
                  <a:txBody>
                    <a:bodyPr/>
                    <a:lstStyle/>
                    <a:p>
                      <a:r>
                        <a:rPr lang="en-US" sz="1400" i="0" dirty="0"/>
                        <a:t>Hospital/Inpatient</a:t>
                      </a:r>
                      <a:r>
                        <a:rPr lang="en-US" sz="1400" i="0" baseline="0" dirty="0"/>
                        <a:t> Services</a:t>
                      </a:r>
                      <a:endParaRPr lang="en-US" sz="1400" i="0" dirty="0"/>
                    </a:p>
                  </a:txBody>
                  <a:tcPr/>
                </a:tc>
                <a:tc>
                  <a:txBody>
                    <a:bodyPr/>
                    <a:lstStyle/>
                    <a:p>
                      <a:r>
                        <a:rPr lang="en-US" sz="1400" dirty="0"/>
                        <a:t>20%</a:t>
                      </a:r>
                      <a:r>
                        <a:rPr lang="en-US" sz="1400" baseline="0" dirty="0"/>
                        <a:t> after plan deductible</a:t>
                      </a:r>
                      <a:endParaRPr lang="en-US" sz="1400" dirty="0"/>
                    </a:p>
                  </a:txBody>
                  <a:tcPr/>
                </a:tc>
                <a:tc>
                  <a:txBody>
                    <a:bodyPr/>
                    <a:lstStyle/>
                    <a:p>
                      <a:r>
                        <a:rPr lang="en-US" sz="1400" dirty="0"/>
                        <a:t>10% after plan deductible</a:t>
                      </a:r>
                    </a:p>
                  </a:txBody>
                  <a:tcPr/>
                </a:tc>
                <a:extLst>
                  <a:ext uri="{0D108BD9-81ED-4DB2-BD59-A6C34878D82A}">
                    <a16:rowId xmlns:a16="http://schemas.microsoft.com/office/drawing/2014/main" val="10002"/>
                  </a:ext>
                </a:extLst>
              </a:tr>
              <a:tr h="468923">
                <a:tc>
                  <a:txBody>
                    <a:bodyPr/>
                    <a:lstStyle/>
                    <a:p>
                      <a:r>
                        <a:rPr lang="en-US" sz="1400" dirty="0"/>
                        <a:t>Outpatient</a:t>
                      </a:r>
                      <a:r>
                        <a:rPr lang="en-US" sz="1400" baseline="0" dirty="0"/>
                        <a:t> Services</a:t>
                      </a:r>
                      <a:endParaRPr lang="en-US" sz="1400" dirty="0"/>
                    </a:p>
                  </a:txBody>
                  <a:tcPr/>
                </a:tc>
                <a:tc>
                  <a:txBody>
                    <a:bodyPr/>
                    <a:lstStyle/>
                    <a:p>
                      <a:r>
                        <a:rPr lang="en-US" sz="1400" dirty="0"/>
                        <a:t>20% after plan deductible</a:t>
                      </a:r>
                    </a:p>
                  </a:txBody>
                  <a:tcPr/>
                </a:tc>
                <a:tc>
                  <a:txBody>
                    <a:bodyPr/>
                    <a:lstStyle/>
                    <a:p>
                      <a:r>
                        <a:rPr lang="en-US" sz="1400" dirty="0"/>
                        <a:t>10% after plan deductible</a:t>
                      </a:r>
                    </a:p>
                  </a:txBody>
                  <a:tcPr/>
                </a:tc>
                <a:extLst>
                  <a:ext uri="{0D108BD9-81ED-4DB2-BD59-A6C34878D82A}">
                    <a16:rowId xmlns:a16="http://schemas.microsoft.com/office/drawing/2014/main" val="10003"/>
                  </a:ext>
                </a:extLst>
              </a:tr>
              <a:tr h="645366">
                <a:tc>
                  <a:txBody>
                    <a:bodyPr/>
                    <a:lstStyle/>
                    <a:p>
                      <a:r>
                        <a:rPr lang="en-US" sz="1400" dirty="0"/>
                        <a:t>Hospital</a:t>
                      </a:r>
                      <a:r>
                        <a:rPr lang="en-US" sz="1400" baseline="0" dirty="0"/>
                        <a:t> Emergency Room</a:t>
                      </a:r>
                    </a:p>
                  </a:txBody>
                  <a:tcPr/>
                </a:tc>
                <a:tc>
                  <a:txBody>
                    <a:bodyPr/>
                    <a:lstStyle/>
                    <a:p>
                      <a:r>
                        <a:rPr lang="en-US" sz="1400" dirty="0"/>
                        <a:t>$200</a:t>
                      </a:r>
                      <a:r>
                        <a:rPr lang="en-US" sz="1400" baseline="0" dirty="0"/>
                        <a:t> per visit copay, copay waived if admitted</a:t>
                      </a:r>
                      <a:endParaRPr lang="en-US" sz="1400" dirty="0"/>
                    </a:p>
                  </a:txBody>
                  <a:tcPr/>
                </a:tc>
                <a:tc>
                  <a:txBody>
                    <a:bodyPr/>
                    <a:lstStyle/>
                    <a:p>
                      <a:r>
                        <a:rPr lang="en-US" sz="1400" dirty="0"/>
                        <a:t>$150 per visit copay, copay waived if admitted</a:t>
                      </a:r>
                    </a:p>
                  </a:txBody>
                  <a:tcPr/>
                </a:tc>
                <a:extLst>
                  <a:ext uri="{0D108BD9-81ED-4DB2-BD59-A6C34878D82A}">
                    <a16:rowId xmlns:a16="http://schemas.microsoft.com/office/drawing/2014/main" val="10004"/>
                  </a:ext>
                </a:extLst>
              </a:tr>
              <a:tr h="538144">
                <a:tc>
                  <a:txBody>
                    <a:bodyPr/>
                    <a:lstStyle/>
                    <a:p>
                      <a:r>
                        <a:rPr lang="en-US" sz="1400" dirty="0"/>
                        <a:t>Prescription Drugs</a:t>
                      </a:r>
                    </a:p>
                    <a:p>
                      <a:r>
                        <a:rPr lang="en-US" sz="1400" dirty="0"/>
                        <a:t>   Generic</a:t>
                      </a:r>
                    </a:p>
                    <a:p>
                      <a:r>
                        <a:rPr lang="en-US" sz="1400" dirty="0"/>
                        <a:t>   Brand</a:t>
                      </a:r>
                    </a:p>
                    <a:p>
                      <a:r>
                        <a:rPr lang="en-US" sz="1400" baseline="0" dirty="0"/>
                        <a:t>   Non-Formulary</a:t>
                      </a:r>
                    </a:p>
                    <a:p>
                      <a:r>
                        <a:rPr lang="en-US" sz="1400" baseline="0" dirty="0"/>
                        <a:t>   Specialty</a:t>
                      </a:r>
                    </a:p>
                    <a:p>
                      <a:r>
                        <a:rPr lang="en-US" sz="1400" baseline="0" dirty="0"/>
                        <a:t>   Lifestyle</a:t>
                      </a:r>
                      <a:endParaRPr lang="en-US" sz="1400" dirty="0"/>
                    </a:p>
                  </a:txBody>
                  <a:tcPr/>
                </a:tc>
                <a:tc>
                  <a:txBody>
                    <a:bodyPr/>
                    <a:lstStyle/>
                    <a:p>
                      <a:br>
                        <a:rPr lang="en-US" sz="1400" dirty="0"/>
                      </a:br>
                      <a:r>
                        <a:rPr lang="en-US" sz="1400" dirty="0"/>
                        <a:t>$15</a:t>
                      </a:r>
                      <a:r>
                        <a:rPr lang="en-US" sz="1400" baseline="0" dirty="0"/>
                        <a:t> copay ($30 mail order)</a:t>
                      </a:r>
                      <a:br>
                        <a:rPr lang="en-US" sz="1400" dirty="0"/>
                      </a:br>
                      <a:r>
                        <a:rPr lang="en-US" sz="1400" dirty="0"/>
                        <a:t>$40 copay ($80 mail order)</a:t>
                      </a:r>
                      <a:br>
                        <a:rPr lang="en-US" sz="1400" dirty="0"/>
                      </a:br>
                      <a:r>
                        <a:rPr lang="en-US" sz="1400" dirty="0"/>
                        <a:t>$60 copay ($120 mail order)</a:t>
                      </a:r>
                    </a:p>
                    <a:p>
                      <a:r>
                        <a:rPr lang="en-US" sz="1400" dirty="0"/>
                        <a:t>$150 copay (mail order N/A)</a:t>
                      </a:r>
                    </a:p>
                    <a:p>
                      <a:r>
                        <a:rPr lang="en-US" sz="1400" dirty="0"/>
                        <a:t>50% (mail order N/A)</a:t>
                      </a:r>
                    </a:p>
                  </a:txBody>
                  <a:tcPr/>
                </a:tc>
                <a:tc>
                  <a:txBody>
                    <a:bodyPr/>
                    <a:lstStyle/>
                    <a:p>
                      <a:br>
                        <a:rPr lang="en-US" sz="1400" dirty="0"/>
                      </a:br>
                      <a:r>
                        <a:rPr lang="en-US" sz="1400" dirty="0"/>
                        <a:t>$15</a:t>
                      </a:r>
                      <a:r>
                        <a:rPr lang="en-US" sz="1400" baseline="0" dirty="0"/>
                        <a:t> copay ($30 mail order)</a:t>
                      </a:r>
                      <a:br>
                        <a:rPr lang="en-US" sz="1400" dirty="0"/>
                      </a:br>
                      <a:r>
                        <a:rPr lang="en-US" sz="1400" dirty="0"/>
                        <a:t>$40 copay ($80 mail order)</a:t>
                      </a:r>
                      <a:br>
                        <a:rPr lang="en-US" sz="1400" dirty="0"/>
                      </a:br>
                      <a:r>
                        <a:rPr lang="en-US" sz="1400" dirty="0"/>
                        <a:t>$60 copay ($120 mail order)</a:t>
                      </a:r>
                    </a:p>
                    <a:p>
                      <a:r>
                        <a:rPr lang="en-US" sz="1400" dirty="0"/>
                        <a:t>$150 copay (mail order N/A)</a:t>
                      </a:r>
                    </a:p>
                    <a:p>
                      <a:r>
                        <a:rPr lang="en-US" sz="1400" dirty="0"/>
                        <a:t>50% (mail order N/A)</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0959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Medical Payroll Deductions (26 per year)</a:t>
            </a:r>
          </a:p>
        </p:txBody>
      </p:sp>
      <p:sp>
        <p:nvSpPr>
          <p:cNvPr id="5" name="TextBox 4"/>
          <p:cNvSpPr txBox="1"/>
          <p:nvPr/>
        </p:nvSpPr>
        <p:spPr>
          <a:xfrm>
            <a:off x="1382485" y="4419600"/>
            <a:ext cx="5758543" cy="646331"/>
          </a:xfrm>
          <a:prstGeom prst="rect">
            <a:avLst/>
          </a:prstGeom>
          <a:noFill/>
        </p:spPr>
        <p:txBody>
          <a:bodyPr wrap="square" rtlCol="0">
            <a:spAutoFit/>
          </a:bodyPr>
          <a:lstStyle/>
          <a:p>
            <a:endParaRPr lang="en-US" dirty="0"/>
          </a:p>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94403716"/>
              </p:ext>
            </p:extLst>
          </p:nvPr>
        </p:nvGraphicFramePr>
        <p:xfrm>
          <a:off x="802666" y="2050621"/>
          <a:ext cx="7564094" cy="2501328"/>
        </p:xfrm>
        <a:graphic>
          <a:graphicData uri="http://schemas.openxmlformats.org/drawingml/2006/table">
            <a:tbl>
              <a:tblPr firstRow="1" bandRow="1">
                <a:tableStyleId>{5C22544A-7EE6-4342-B048-85BDC9FD1C3A}</a:tableStyleId>
              </a:tblPr>
              <a:tblGrid>
                <a:gridCol w="2055944">
                  <a:extLst>
                    <a:ext uri="{9D8B030D-6E8A-4147-A177-3AD203B41FA5}">
                      <a16:colId xmlns:a16="http://schemas.microsoft.com/office/drawing/2014/main" val="20000"/>
                    </a:ext>
                  </a:extLst>
                </a:gridCol>
                <a:gridCol w="1358283">
                  <a:extLst>
                    <a:ext uri="{9D8B030D-6E8A-4147-A177-3AD203B41FA5}">
                      <a16:colId xmlns:a16="http://schemas.microsoft.com/office/drawing/2014/main" val="4003110007"/>
                    </a:ext>
                  </a:extLst>
                </a:gridCol>
                <a:gridCol w="1296140">
                  <a:extLst>
                    <a:ext uri="{9D8B030D-6E8A-4147-A177-3AD203B41FA5}">
                      <a16:colId xmlns:a16="http://schemas.microsoft.com/office/drawing/2014/main" val="2272338985"/>
                    </a:ext>
                  </a:extLst>
                </a:gridCol>
                <a:gridCol w="1331650">
                  <a:extLst>
                    <a:ext uri="{9D8B030D-6E8A-4147-A177-3AD203B41FA5}">
                      <a16:colId xmlns:a16="http://schemas.microsoft.com/office/drawing/2014/main" val="3253898949"/>
                    </a:ext>
                  </a:extLst>
                </a:gridCol>
                <a:gridCol w="1522077">
                  <a:extLst>
                    <a:ext uri="{9D8B030D-6E8A-4147-A177-3AD203B41FA5}">
                      <a16:colId xmlns:a16="http://schemas.microsoft.com/office/drawing/2014/main" val="3869518749"/>
                    </a:ext>
                  </a:extLst>
                </a:gridCol>
              </a:tblGrid>
              <a:tr h="335936">
                <a:tc>
                  <a:txBody>
                    <a:bodyPr/>
                    <a:lstStyle/>
                    <a:p>
                      <a:pPr algn="ctr"/>
                      <a:r>
                        <a:rPr lang="en-US" sz="1600" dirty="0"/>
                        <a:t>Coverage Tier</a:t>
                      </a:r>
                    </a:p>
                  </a:txBody>
                  <a:tcPr/>
                </a:tc>
                <a:tc>
                  <a:txBody>
                    <a:bodyPr/>
                    <a:lstStyle/>
                    <a:p>
                      <a:pPr algn="ctr"/>
                      <a:r>
                        <a:rPr lang="en-US" sz="1600" dirty="0"/>
                        <a:t>Silver</a:t>
                      </a:r>
                      <a:r>
                        <a:rPr lang="en-US" sz="1600" baseline="0" dirty="0"/>
                        <a:t> Plan w/wellness incentive</a:t>
                      </a:r>
                      <a:endParaRPr lang="en-US" sz="1600" dirty="0"/>
                    </a:p>
                  </a:txBody>
                  <a:tcPr/>
                </a:tc>
                <a:tc>
                  <a:txBody>
                    <a:bodyPr/>
                    <a:lstStyle/>
                    <a:p>
                      <a:pPr algn="ctr"/>
                      <a:r>
                        <a:rPr lang="en-US" sz="1600" dirty="0"/>
                        <a:t>Silver Plan w/o wellness incentive</a:t>
                      </a:r>
                    </a:p>
                  </a:txBody>
                  <a:tcPr/>
                </a:tc>
                <a:tc>
                  <a:txBody>
                    <a:bodyPr/>
                    <a:lstStyle/>
                    <a:p>
                      <a:pPr algn="ctr"/>
                      <a:r>
                        <a:rPr lang="en-US" sz="1600" dirty="0"/>
                        <a:t>Gold Plan w/wellness incentive</a:t>
                      </a:r>
                    </a:p>
                  </a:txBody>
                  <a:tcPr/>
                </a:tc>
                <a:tc>
                  <a:txBody>
                    <a:bodyPr/>
                    <a:lstStyle/>
                    <a:p>
                      <a:pPr algn="ctr"/>
                      <a:r>
                        <a:rPr lang="en-US" sz="1600" dirty="0"/>
                        <a:t>Gold Plan w/o wellness incentive</a:t>
                      </a:r>
                    </a:p>
                  </a:txBody>
                  <a:tcPr/>
                </a:tc>
                <a:extLst>
                  <a:ext uri="{0D108BD9-81ED-4DB2-BD59-A6C34878D82A}">
                    <a16:rowId xmlns:a16="http://schemas.microsoft.com/office/drawing/2014/main" val="10000"/>
                  </a:ext>
                </a:extLst>
              </a:tr>
              <a:tr h="331335">
                <a:tc gridSpan="5">
                  <a:txBody>
                    <a:bodyPr/>
                    <a:lstStyle/>
                    <a:p>
                      <a:pPr algn="ctr"/>
                      <a:r>
                        <a:rPr lang="en-US" sz="1600" b="1" dirty="0"/>
                        <a:t>                                       Cost Without Spousal</a:t>
                      </a:r>
                      <a:r>
                        <a:rPr lang="en-US" sz="1600" b="1" baseline="0" dirty="0"/>
                        <a:t> </a:t>
                      </a:r>
                      <a:r>
                        <a:rPr lang="en-US" sz="1600" b="1" dirty="0"/>
                        <a:t>Surcharges</a:t>
                      </a:r>
                      <a:r>
                        <a:rPr lang="en-US" sz="1600" b="1" baseline="0" dirty="0"/>
                        <a:t>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600" b="1" baseline="0" dirty="0"/>
                    </a:p>
                  </a:txBody>
                  <a:tcPr/>
                </a:tc>
                <a:extLst>
                  <a:ext uri="{0D108BD9-81ED-4DB2-BD59-A6C34878D82A}">
                    <a16:rowId xmlns:a16="http://schemas.microsoft.com/office/drawing/2014/main" val="10001"/>
                  </a:ext>
                </a:extLst>
              </a:tr>
              <a:tr h="335936">
                <a:tc>
                  <a:txBody>
                    <a:bodyPr/>
                    <a:lstStyle/>
                    <a:p>
                      <a:r>
                        <a:rPr lang="en-US" sz="1600" dirty="0"/>
                        <a:t>Employee</a:t>
                      </a:r>
                    </a:p>
                  </a:txBody>
                  <a:tcPr/>
                </a:tc>
                <a:tc>
                  <a:txBody>
                    <a:bodyPr/>
                    <a:lstStyle/>
                    <a:p>
                      <a:pPr algn="ctr"/>
                      <a:r>
                        <a:rPr lang="en-US" sz="1600" kern="1200" dirty="0">
                          <a:solidFill>
                            <a:schemeClr val="dk1"/>
                          </a:solidFill>
                          <a:latin typeface="+mn-lt"/>
                          <a:ea typeface="+mn-ea"/>
                          <a:cs typeface="+mn-cs"/>
                        </a:rPr>
                        <a:t>$73.03</a:t>
                      </a:r>
                      <a:endParaRPr lang="en-US" sz="1600" dirty="0"/>
                    </a:p>
                  </a:txBody>
                  <a:tcPr anchor="ctr"/>
                </a:tc>
                <a:tc>
                  <a:txBody>
                    <a:bodyPr/>
                    <a:lstStyle/>
                    <a:p>
                      <a:pPr algn="ctr"/>
                      <a:r>
                        <a:rPr lang="en-US" sz="1600" dirty="0"/>
                        <a:t>$89.40</a:t>
                      </a:r>
                    </a:p>
                  </a:txBody>
                  <a:tcPr anchor="ctr"/>
                </a:tc>
                <a:tc>
                  <a:txBody>
                    <a:bodyPr/>
                    <a:lstStyle/>
                    <a:p>
                      <a:pPr algn="ctr"/>
                      <a:r>
                        <a:rPr lang="en-US" sz="1600" kern="1200" dirty="0">
                          <a:solidFill>
                            <a:schemeClr val="dk1"/>
                          </a:solidFill>
                          <a:latin typeface="+mn-lt"/>
                          <a:ea typeface="+mn-ea"/>
                          <a:cs typeface="+mn-cs"/>
                        </a:rPr>
                        <a:t>$104.65</a:t>
                      </a:r>
                      <a:endParaRPr lang="en-US" sz="1600" dirty="0"/>
                    </a:p>
                  </a:txBody>
                  <a:tcPr anchor="ctr"/>
                </a:tc>
                <a:tc>
                  <a:txBody>
                    <a:bodyPr/>
                    <a:lstStyle/>
                    <a:p>
                      <a:pPr marL="0" algn="ctr" defTabSz="914400" rtl="0" eaLnBrk="1" latinLnBrk="0" hangingPunct="1"/>
                      <a:r>
                        <a:rPr lang="en-US" sz="1600" kern="1200" dirty="0">
                          <a:solidFill>
                            <a:schemeClr val="dk1"/>
                          </a:solidFill>
                          <a:latin typeface="+mn-lt"/>
                          <a:ea typeface="+mn-ea"/>
                          <a:cs typeface="+mn-cs"/>
                        </a:rPr>
                        <a:t>$128.11</a:t>
                      </a:r>
                    </a:p>
                  </a:txBody>
                  <a:tcPr anchor="ctr"/>
                </a:tc>
                <a:extLst>
                  <a:ext uri="{0D108BD9-81ED-4DB2-BD59-A6C34878D82A}">
                    <a16:rowId xmlns:a16="http://schemas.microsoft.com/office/drawing/2014/main" val="10002"/>
                  </a:ext>
                </a:extLst>
              </a:tr>
              <a:tr h="335936">
                <a:tc>
                  <a:txBody>
                    <a:bodyPr/>
                    <a:lstStyle/>
                    <a:p>
                      <a:r>
                        <a:rPr lang="en-US" sz="1600" dirty="0"/>
                        <a:t>Employee +</a:t>
                      </a:r>
                      <a:r>
                        <a:rPr lang="en-US" sz="1600" baseline="0" dirty="0"/>
                        <a:t> Spouse</a:t>
                      </a:r>
                      <a:endParaRPr lang="en-US" sz="1600" dirty="0"/>
                    </a:p>
                  </a:txBody>
                  <a:tcPr/>
                </a:tc>
                <a:tc>
                  <a:txBody>
                    <a:bodyPr/>
                    <a:lstStyle/>
                    <a:p>
                      <a:pPr algn="ctr"/>
                      <a:r>
                        <a:rPr lang="en-US" sz="1600" kern="1200" dirty="0">
                          <a:solidFill>
                            <a:schemeClr val="dk1"/>
                          </a:solidFill>
                          <a:latin typeface="+mn-lt"/>
                          <a:ea typeface="+mn-ea"/>
                          <a:cs typeface="+mn-cs"/>
                        </a:rPr>
                        <a:t>$137.29</a:t>
                      </a:r>
                      <a:endParaRPr lang="en-US" sz="1600" dirty="0"/>
                    </a:p>
                  </a:txBody>
                  <a:tcPr anchor="ctr"/>
                </a:tc>
                <a:tc>
                  <a:txBody>
                    <a:bodyPr/>
                    <a:lstStyle/>
                    <a:p>
                      <a:pPr algn="ctr"/>
                      <a:r>
                        <a:rPr lang="en-US" sz="1600" dirty="0"/>
                        <a:t>$168.07</a:t>
                      </a:r>
                    </a:p>
                  </a:txBody>
                  <a:tcPr anchor="ctr"/>
                </a:tc>
                <a:tc>
                  <a:txBody>
                    <a:bodyPr/>
                    <a:lstStyle/>
                    <a:p>
                      <a:pPr algn="ctr"/>
                      <a:r>
                        <a:rPr lang="en-US" sz="1600" kern="1200" dirty="0">
                          <a:solidFill>
                            <a:schemeClr val="dk1"/>
                          </a:solidFill>
                          <a:latin typeface="+mn-lt"/>
                          <a:ea typeface="+mn-ea"/>
                          <a:cs typeface="+mn-cs"/>
                        </a:rPr>
                        <a:t>$196.74</a:t>
                      </a:r>
                      <a:endParaRPr lang="en-US" sz="1600" dirty="0"/>
                    </a:p>
                  </a:txBody>
                  <a:tcPr anchor="ctr"/>
                </a:tc>
                <a:tc>
                  <a:txBody>
                    <a:bodyPr/>
                    <a:lstStyle/>
                    <a:p>
                      <a:pPr marL="0" algn="ctr" defTabSz="914400" rtl="0" eaLnBrk="1" latinLnBrk="0" hangingPunct="1"/>
                      <a:r>
                        <a:rPr lang="en-US" sz="1600" kern="1200" dirty="0">
                          <a:solidFill>
                            <a:schemeClr val="dk1"/>
                          </a:solidFill>
                          <a:latin typeface="+mn-lt"/>
                          <a:ea typeface="+mn-ea"/>
                          <a:cs typeface="+mn-cs"/>
                        </a:rPr>
                        <a:t>$240.84</a:t>
                      </a:r>
                    </a:p>
                  </a:txBody>
                  <a:tcPr anchor="ctr"/>
                </a:tc>
                <a:extLst>
                  <a:ext uri="{0D108BD9-81ED-4DB2-BD59-A6C34878D82A}">
                    <a16:rowId xmlns:a16="http://schemas.microsoft.com/office/drawing/2014/main" val="10003"/>
                  </a:ext>
                </a:extLst>
              </a:tr>
              <a:tr h="335936">
                <a:tc>
                  <a:txBody>
                    <a:bodyPr/>
                    <a:lstStyle/>
                    <a:p>
                      <a:r>
                        <a:rPr lang="en-US" sz="1600" dirty="0"/>
                        <a:t>Employee</a:t>
                      </a:r>
                      <a:r>
                        <a:rPr lang="en-US" sz="1600" baseline="0" dirty="0"/>
                        <a:t> + Child(</a:t>
                      </a:r>
                      <a:r>
                        <a:rPr lang="en-US" sz="1600" baseline="0" dirty="0" err="1"/>
                        <a:t>ren</a:t>
                      </a:r>
                      <a:r>
                        <a:rPr lang="en-US" sz="1600" baseline="0" dirty="0"/>
                        <a:t>)</a:t>
                      </a:r>
                      <a:endParaRPr lang="en-US" sz="1600" dirty="0"/>
                    </a:p>
                  </a:txBody>
                  <a:tcPr/>
                </a:tc>
                <a:tc>
                  <a:txBody>
                    <a:bodyPr/>
                    <a:lstStyle/>
                    <a:p>
                      <a:pPr algn="ctr"/>
                      <a:r>
                        <a:rPr lang="en-US" sz="1600" kern="1200">
                          <a:solidFill>
                            <a:schemeClr val="dk1"/>
                          </a:solidFill>
                          <a:latin typeface="+mn-lt"/>
                          <a:ea typeface="+mn-ea"/>
                          <a:cs typeface="+mn-cs"/>
                        </a:rPr>
                        <a:t>$127.82</a:t>
                      </a:r>
                      <a:endParaRPr lang="en-US" sz="1600" dirty="0"/>
                    </a:p>
                  </a:txBody>
                  <a:tcPr anchor="ctr"/>
                </a:tc>
                <a:tc>
                  <a:txBody>
                    <a:bodyPr/>
                    <a:lstStyle/>
                    <a:p>
                      <a:pPr algn="ctr"/>
                      <a:r>
                        <a:rPr lang="en-US" sz="1600" dirty="0"/>
                        <a:t>$156.46</a:t>
                      </a:r>
                    </a:p>
                  </a:txBody>
                  <a:tcPr anchor="ctr"/>
                </a:tc>
                <a:tc>
                  <a:txBody>
                    <a:bodyPr/>
                    <a:lstStyle/>
                    <a:p>
                      <a:pPr algn="ctr"/>
                      <a:r>
                        <a:rPr lang="en-US" sz="1600" kern="1200">
                          <a:solidFill>
                            <a:schemeClr val="dk1"/>
                          </a:solidFill>
                          <a:latin typeface="+mn-lt"/>
                          <a:ea typeface="+mn-ea"/>
                          <a:cs typeface="+mn-cs"/>
                        </a:rPr>
                        <a:t>$183.16</a:t>
                      </a:r>
                      <a:endParaRPr lang="en-US" sz="1600" dirty="0"/>
                    </a:p>
                  </a:txBody>
                  <a:tcPr anchor="ctr"/>
                </a:tc>
                <a:tc>
                  <a:txBody>
                    <a:bodyPr/>
                    <a:lstStyle/>
                    <a:p>
                      <a:pPr marL="0" algn="ctr" defTabSz="914400" rtl="0" eaLnBrk="1" latinLnBrk="0" hangingPunct="1"/>
                      <a:r>
                        <a:rPr lang="en-US" sz="1600" kern="1200" dirty="0">
                          <a:solidFill>
                            <a:schemeClr val="dk1"/>
                          </a:solidFill>
                          <a:latin typeface="+mn-lt"/>
                          <a:ea typeface="+mn-ea"/>
                          <a:cs typeface="+mn-cs"/>
                        </a:rPr>
                        <a:t>$224.20</a:t>
                      </a:r>
                    </a:p>
                  </a:txBody>
                  <a:tcPr anchor="ctr"/>
                </a:tc>
                <a:extLst>
                  <a:ext uri="{0D108BD9-81ED-4DB2-BD59-A6C34878D82A}">
                    <a16:rowId xmlns:a16="http://schemas.microsoft.com/office/drawing/2014/main" val="10004"/>
                  </a:ext>
                </a:extLst>
              </a:tr>
              <a:tr h="331335">
                <a:tc>
                  <a:txBody>
                    <a:bodyPr/>
                    <a:lstStyle/>
                    <a:p>
                      <a:r>
                        <a:rPr lang="en-US" sz="1600" dirty="0"/>
                        <a:t>Family</a:t>
                      </a:r>
                    </a:p>
                  </a:txBody>
                  <a:tcPr/>
                </a:tc>
                <a:tc>
                  <a:txBody>
                    <a:bodyPr/>
                    <a:lstStyle/>
                    <a:p>
                      <a:pPr algn="ctr"/>
                      <a:r>
                        <a:rPr lang="en-US" sz="1600" kern="1200" dirty="0">
                          <a:solidFill>
                            <a:schemeClr val="dk1"/>
                          </a:solidFill>
                          <a:latin typeface="+mn-lt"/>
                          <a:ea typeface="+mn-ea"/>
                          <a:cs typeface="+mn-cs"/>
                        </a:rPr>
                        <a:t>$202.31</a:t>
                      </a:r>
                      <a:endParaRPr lang="en-US" sz="1600" dirty="0"/>
                    </a:p>
                  </a:txBody>
                  <a:tcPr anchor="ctr"/>
                </a:tc>
                <a:tc>
                  <a:txBody>
                    <a:bodyPr/>
                    <a:lstStyle/>
                    <a:p>
                      <a:pPr algn="ctr"/>
                      <a:r>
                        <a:rPr lang="en-US" sz="1600" dirty="0"/>
                        <a:t>$247.66</a:t>
                      </a:r>
                    </a:p>
                  </a:txBody>
                  <a:tcPr anchor="ctr"/>
                </a:tc>
                <a:tc>
                  <a:txBody>
                    <a:bodyPr/>
                    <a:lstStyle/>
                    <a:p>
                      <a:pPr algn="ctr"/>
                      <a:r>
                        <a:rPr lang="en-US" sz="1600" kern="1200" dirty="0">
                          <a:solidFill>
                            <a:schemeClr val="dk1"/>
                          </a:solidFill>
                          <a:latin typeface="+mn-lt"/>
                          <a:ea typeface="+mn-ea"/>
                          <a:cs typeface="+mn-cs"/>
                        </a:rPr>
                        <a:t>$289.90</a:t>
                      </a:r>
                      <a:endParaRPr lang="en-US" sz="1600" dirty="0"/>
                    </a:p>
                  </a:txBody>
                  <a:tcPr anchor="ctr"/>
                </a:tc>
                <a:tc>
                  <a:txBody>
                    <a:bodyPr/>
                    <a:lstStyle/>
                    <a:p>
                      <a:pPr marL="0" algn="ctr" defTabSz="914400" rtl="0" eaLnBrk="1" latinLnBrk="0" hangingPunct="1"/>
                      <a:r>
                        <a:rPr lang="en-US" sz="1600" kern="1200" dirty="0">
                          <a:solidFill>
                            <a:schemeClr val="dk1"/>
                          </a:solidFill>
                          <a:latin typeface="+mn-lt"/>
                          <a:ea typeface="+mn-ea"/>
                          <a:cs typeface="+mn-cs"/>
                        </a:rPr>
                        <a:t>$354.86</a:t>
                      </a:r>
                    </a:p>
                  </a:txBody>
                  <a:tcPr anchor="ctr"/>
                </a:tc>
                <a:extLst>
                  <a:ext uri="{0D108BD9-81ED-4DB2-BD59-A6C34878D82A}">
                    <a16:rowId xmlns:a16="http://schemas.microsoft.com/office/drawing/2014/main" val="10005"/>
                  </a:ext>
                </a:extLst>
              </a:tr>
            </a:tbl>
          </a:graphicData>
        </a:graphic>
      </p:graphicFrame>
      <p:sp>
        <p:nvSpPr>
          <p:cNvPr id="7" name="Slide Number Placeholder 2"/>
          <p:cNvSpPr txBox="1">
            <a:spLocks/>
          </p:cNvSpPr>
          <p:nvPr/>
        </p:nvSpPr>
        <p:spPr>
          <a:xfrm>
            <a:off x="7425344" y="6459786"/>
            <a:ext cx="984019"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9637A9-119A-49DA-BD12-AAC58B377D80}" type="slidenum">
              <a:rPr lang="en-US" sz="1050" smtClean="0">
                <a:solidFill>
                  <a:schemeClr val="bg2"/>
                </a:solidFill>
              </a:rPr>
              <a:pPr algn="r"/>
              <a:t>19</a:t>
            </a:fld>
            <a:endParaRPr lang="en-US" sz="1050" dirty="0">
              <a:solidFill>
                <a:schemeClr val="bg2"/>
              </a:solidFill>
            </a:endParaRPr>
          </a:p>
        </p:txBody>
      </p:sp>
      <p:sp>
        <p:nvSpPr>
          <p:cNvPr id="3" name="TextBox 2">
            <a:extLst>
              <a:ext uri="{FF2B5EF4-FFF2-40B4-BE49-F238E27FC236}">
                <a16:creationId xmlns:a16="http://schemas.microsoft.com/office/drawing/2014/main" id="{49AA2EA8-6FF5-456A-A4D1-DFE4A1081B88}"/>
              </a:ext>
            </a:extLst>
          </p:cNvPr>
          <p:cNvSpPr txBox="1"/>
          <p:nvPr/>
        </p:nvSpPr>
        <p:spPr>
          <a:xfrm>
            <a:off x="802666" y="4865209"/>
            <a:ext cx="6160936" cy="646331"/>
          </a:xfrm>
          <a:prstGeom prst="rect">
            <a:avLst/>
          </a:prstGeom>
          <a:noFill/>
        </p:spPr>
        <p:txBody>
          <a:bodyPr wrap="square" rtlCol="0">
            <a:spAutoFit/>
          </a:bodyPr>
          <a:lstStyle/>
          <a:p>
            <a:r>
              <a:rPr lang="en-US" b="1" dirty="0"/>
              <a:t>These rates do not include the $75 monthly/$34.62 bi-weekly tobacco surcharge nor do they include the spousal surcharge.</a:t>
            </a:r>
          </a:p>
        </p:txBody>
      </p:sp>
    </p:spTree>
    <p:extLst>
      <p:ext uri="{BB962C8B-B14F-4D97-AF65-F5344CB8AC3E}">
        <p14:creationId xmlns:p14="http://schemas.microsoft.com/office/powerpoint/2010/main" val="80027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Employee’s Responsibility</a:t>
            </a:r>
          </a:p>
        </p:txBody>
      </p:sp>
      <p:sp>
        <p:nvSpPr>
          <p:cNvPr id="3" name="Slide Number Placeholder 2"/>
          <p:cNvSpPr>
            <a:spLocks noGrp="1"/>
          </p:cNvSpPr>
          <p:nvPr>
            <p:ph type="sldNum" sz="quarter" idx="12"/>
          </p:nvPr>
        </p:nvSpPr>
        <p:spPr/>
        <p:txBody>
          <a:bodyPr/>
          <a:lstStyle/>
          <a:p>
            <a:fld id="{629637A9-119A-49DA-BD12-AAC58B377D80}" type="slidenum">
              <a:rPr lang="en-US" smtClean="0"/>
              <a:t>2</a:t>
            </a:fld>
            <a:endParaRPr lang="en-US" dirty="0"/>
          </a:p>
        </p:txBody>
      </p:sp>
      <p:sp>
        <p:nvSpPr>
          <p:cNvPr id="4" name="Content Placeholder 3"/>
          <p:cNvSpPr>
            <a:spLocks noGrp="1"/>
          </p:cNvSpPr>
          <p:nvPr>
            <p:ph sz="quarter" idx="13"/>
          </p:nvPr>
        </p:nvSpPr>
        <p:spPr>
          <a:xfrm>
            <a:off x="731520" y="1847264"/>
            <a:ext cx="7303354" cy="4204260"/>
          </a:xfrm>
        </p:spPr>
        <p:txBody>
          <a:bodyPr>
            <a:noAutofit/>
          </a:bodyPr>
          <a:lstStyle/>
          <a:p>
            <a:pPr marL="681228" indent="-571500">
              <a:lnSpc>
                <a:spcPct val="120000"/>
              </a:lnSpc>
              <a:spcBef>
                <a:spcPts val="600"/>
              </a:spcBef>
              <a:buFont typeface="Wingdings" panose="05000000000000000000" pitchFamily="2" charset="2"/>
              <a:buChar cha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visit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www.Neogov.com</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complete your tobacco affidavit and wellness incentive forms.  Visit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www.columbus.bswift.gov/HR</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obtain additional information regarding the tobacco Cessation Programs offered.</a:t>
            </a:r>
          </a:p>
          <a:p>
            <a:pPr marL="681228" indent="-571500">
              <a:lnSpc>
                <a:spcPct val="120000"/>
              </a:lnSpc>
              <a:spcBef>
                <a:spcPts val="600"/>
              </a:spcBef>
              <a:buFont typeface="Wingdings" panose="05000000000000000000" pitchFamily="2" charset="2"/>
              <a:buChar char="§"/>
              <a:defRPr/>
            </a:pPr>
            <a:r>
              <a:rPr lang="en-US" sz="1800" dirty="0"/>
              <a:t>Review Open Enrollment Materials</a:t>
            </a:r>
          </a:p>
          <a:p>
            <a:pPr marL="681228" indent="-571500">
              <a:lnSpc>
                <a:spcPct val="120000"/>
              </a:lnSpc>
              <a:spcBef>
                <a:spcPts val="600"/>
              </a:spcBef>
              <a:buFont typeface="Wingdings" panose="05000000000000000000" pitchFamily="2" charset="2"/>
              <a:buChar char="§"/>
              <a:defRPr/>
            </a:pPr>
            <a:r>
              <a:rPr lang="en-US" sz="1800" dirty="0"/>
              <a:t>Update personal and beneficiary information</a:t>
            </a:r>
          </a:p>
          <a:p>
            <a:pPr marL="681228" indent="-571500">
              <a:lnSpc>
                <a:spcPct val="120000"/>
              </a:lnSpc>
              <a:spcBef>
                <a:spcPts val="600"/>
              </a:spcBef>
              <a:buFont typeface="Wingdings" panose="05000000000000000000" pitchFamily="2" charset="2"/>
              <a:buChar char="§"/>
              <a:defRPr/>
            </a:pPr>
            <a:r>
              <a:rPr lang="en-US" sz="1800" dirty="0"/>
              <a:t>Complete Enrollment  via on-line enrollment system or with an enroller by the deadline, October 20th at 11:59 pm.  NO EXCEPTIONS!!!!</a:t>
            </a:r>
          </a:p>
          <a:p>
            <a:pPr marL="681228" indent="-571500">
              <a:lnSpc>
                <a:spcPct val="120000"/>
              </a:lnSpc>
              <a:spcBef>
                <a:spcPts val="600"/>
              </a:spcBef>
              <a:buFont typeface="Wingdings" panose="05000000000000000000" pitchFamily="2" charset="2"/>
              <a:buChar char="§"/>
              <a:defRPr/>
            </a:pPr>
            <a:r>
              <a:rPr lang="en-US" sz="1800" dirty="0"/>
              <a:t>Notify NFP  at 1-844-505-9158 if you have problems enrolling in BSWIFT.</a:t>
            </a:r>
          </a:p>
          <a:p>
            <a:pPr marL="681228" indent="-571500">
              <a:lnSpc>
                <a:spcPct val="120000"/>
              </a:lnSpc>
              <a:spcBef>
                <a:spcPts val="600"/>
              </a:spcBef>
              <a:buFont typeface="Wingdings" panose="05000000000000000000" pitchFamily="2" charset="2"/>
              <a:buChar char="§"/>
              <a:defRPr/>
            </a:pPr>
            <a:r>
              <a:rPr lang="en-US" sz="1800" dirty="0"/>
              <a:t>Review your first paycheck in 2024 to ensure you are having deductions for the benefits you enrolled in.</a:t>
            </a:r>
          </a:p>
          <a:p>
            <a:pPr marL="452628" indent="-342900">
              <a:buFont typeface="Wingdings" panose="05000000000000000000" pitchFamily="2" charset="2"/>
              <a:buChar char="§"/>
            </a:pPr>
            <a:endParaRPr lang="en-US" sz="1400" dirty="0"/>
          </a:p>
        </p:txBody>
      </p:sp>
    </p:spTree>
    <p:extLst>
      <p:ext uri="{BB962C8B-B14F-4D97-AF65-F5344CB8AC3E}">
        <p14:creationId xmlns:p14="http://schemas.microsoft.com/office/powerpoint/2010/main" val="3456611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Wellness Program</a:t>
            </a:r>
          </a:p>
        </p:txBody>
      </p:sp>
      <p:sp>
        <p:nvSpPr>
          <p:cNvPr id="3" name="Content Placeholder 2"/>
          <p:cNvSpPr>
            <a:spLocks noGrp="1"/>
          </p:cNvSpPr>
          <p:nvPr>
            <p:ph idx="1"/>
          </p:nvPr>
        </p:nvSpPr>
        <p:spPr>
          <a:xfrm>
            <a:off x="791399" y="1813376"/>
            <a:ext cx="7297523" cy="3571371"/>
          </a:xfrm>
        </p:spPr>
        <p:txBody>
          <a:bodyPr>
            <a:noAutofit/>
          </a:bodyPr>
          <a:lstStyle/>
          <a:p>
            <a:pPr marL="460375" indent="-342900">
              <a:buFont typeface="Wingdings" panose="05000000000000000000" pitchFamily="2" charset="2"/>
              <a:buChar char="§"/>
            </a:pPr>
            <a:r>
              <a:rPr lang="en-US" sz="1600" dirty="0"/>
              <a:t>Employees can complete a Personal Health Assessment (PHA) and if required, based on the results of the PHA, attend health coaching sessions to earn a wellness incentive that will leave the payroll deductions for medical coverage the same. </a:t>
            </a:r>
          </a:p>
          <a:p>
            <a:pPr marL="460375" indent="-342900">
              <a:buFont typeface="Wingdings" panose="05000000000000000000" pitchFamily="2" charset="2"/>
              <a:buChar char="§"/>
            </a:pPr>
            <a:r>
              <a:rPr lang="en-US" sz="1600" dirty="0"/>
              <a:t>Employees that are found NOT to have any moderate to high-risk health factors, based on the results of the PHA, will automatically complete their participation in the wellness program and will not have any increase to their medical payroll deductions. </a:t>
            </a:r>
          </a:p>
          <a:p>
            <a:pPr marL="460375" indent="-342900">
              <a:buFont typeface="Wingdings" panose="05000000000000000000" pitchFamily="2" charset="2"/>
              <a:buChar char="§"/>
            </a:pPr>
            <a:r>
              <a:rPr lang="en-US" sz="1600" dirty="0"/>
              <a:t>Employees that are found to have moderate to high-risk health factors will have the ability to attend health coaching sessions to complete their participation and avoid any increase to the payroll deductions for medical coverage. </a:t>
            </a:r>
          </a:p>
          <a:p>
            <a:pPr marL="460375" indent="-342900">
              <a:buFont typeface="Wingdings" panose="05000000000000000000" pitchFamily="2" charset="2"/>
              <a:buChar char="§"/>
            </a:pPr>
            <a:r>
              <a:rPr lang="en-US" sz="1600" dirty="0"/>
              <a:t>Employees can also complete a Personal Health Assessment and receive a certificate for 1 Wellness Day.</a:t>
            </a:r>
          </a:p>
          <a:p>
            <a:pPr marL="460375" indent="-342900">
              <a:buFont typeface="Wingdings" panose="05000000000000000000" pitchFamily="2" charset="2"/>
              <a:buChar char="§"/>
            </a:pPr>
            <a:r>
              <a:rPr lang="en-US" sz="1600" dirty="0"/>
              <a:t>Your Wellness Day certificates must be redeemed before December 31, 2024.</a:t>
            </a:r>
          </a:p>
        </p:txBody>
      </p:sp>
      <p:sp>
        <p:nvSpPr>
          <p:cNvPr id="4" name="Slide Number Placeholder 2"/>
          <p:cNvSpPr txBox="1">
            <a:spLocks/>
          </p:cNvSpPr>
          <p:nvPr/>
        </p:nvSpPr>
        <p:spPr>
          <a:xfrm>
            <a:off x="7425344" y="6459786"/>
            <a:ext cx="984019"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9637A9-119A-49DA-BD12-AAC58B377D80}" type="slidenum">
              <a:rPr lang="en-US" sz="1050" smtClean="0">
                <a:solidFill>
                  <a:schemeClr val="bg2"/>
                </a:solidFill>
              </a:rPr>
              <a:pPr algn="r"/>
              <a:t>20</a:t>
            </a:fld>
            <a:endParaRPr lang="en-US" sz="1050" dirty="0">
              <a:solidFill>
                <a:schemeClr val="bg2"/>
              </a:solidFill>
            </a:endParaRPr>
          </a:p>
        </p:txBody>
      </p:sp>
    </p:spTree>
    <p:extLst>
      <p:ext uri="{BB962C8B-B14F-4D97-AF65-F5344CB8AC3E}">
        <p14:creationId xmlns:p14="http://schemas.microsoft.com/office/powerpoint/2010/main" val="150499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91CF-718F-4CCA-80A4-57AB5C5937D2}"/>
              </a:ext>
            </a:extLst>
          </p:cNvPr>
          <p:cNvSpPr>
            <a:spLocks noGrp="1"/>
          </p:cNvSpPr>
          <p:nvPr>
            <p:ph type="title"/>
          </p:nvPr>
        </p:nvSpPr>
        <p:spPr/>
        <p:txBody>
          <a:bodyPr/>
          <a:lstStyle/>
          <a:p>
            <a:r>
              <a:rPr lang="en-US" dirty="0"/>
              <a:t>Tobacco Surcharge	</a:t>
            </a:r>
          </a:p>
        </p:txBody>
      </p:sp>
      <p:sp>
        <p:nvSpPr>
          <p:cNvPr id="3" name="Content Placeholder 2">
            <a:extLst>
              <a:ext uri="{FF2B5EF4-FFF2-40B4-BE49-F238E27FC236}">
                <a16:creationId xmlns:a16="http://schemas.microsoft.com/office/drawing/2014/main" id="{1AF56DC0-8B6D-4BE8-8121-4AE65CF54768}"/>
              </a:ext>
            </a:extLst>
          </p:cNvPr>
          <p:cNvSpPr>
            <a:spLocks noGrp="1"/>
          </p:cNvSpPr>
          <p:nvPr>
            <p:ph idx="1"/>
          </p:nvPr>
        </p:nvSpPr>
        <p:spPr/>
        <p:txBody>
          <a:bodyPr>
            <a:normAutofit/>
          </a:bodyPr>
          <a:lstStyle/>
          <a:p>
            <a:pPr marL="460375" indent="-342900">
              <a:buFont typeface="Wingdings" panose="05000000000000000000" pitchFamily="2" charset="2"/>
              <a:buChar char="§"/>
            </a:pPr>
            <a:r>
              <a:rPr lang="en-US" dirty="0"/>
              <a:t>A tobacco surcharge of $75 per month/$34.62 per pay period will apply to all employees that certify they are a tobacco user or fail to complete the Tobacco Attestation Form</a:t>
            </a:r>
          </a:p>
          <a:p>
            <a:pPr marL="460375" indent="-342900">
              <a:buFont typeface="Wingdings" panose="05000000000000000000" pitchFamily="2" charset="2"/>
              <a:buChar char="§"/>
            </a:pPr>
            <a:r>
              <a:rPr lang="en-US" dirty="0"/>
              <a:t>Employees will have access to a free cessation program and can avoid the surcharge by completing the program. Once completed </a:t>
            </a:r>
            <a:r>
              <a:rPr lang="en-US" dirty="0" err="1"/>
              <a:t>CareATC</a:t>
            </a:r>
            <a:r>
              <a:rPr lang="en-US" dirty="0"/>
              <a:t> will notify HR so you will not be charged the surcharge.</a:t>
            </a:r>
          </a:p>
          <a:p>
            <a:pPr marL="460375" indent="-342900">
              <a:buFont typeface="Wingdings" panose="05000000000000000000" pitchFamily="2" charset="2"/>
              <a:buChar char="§"/>
            </a:pPr>
            <a:r>
              <a:rPr lang="en-US" dirty="0"/>
              <a:t>Within one month of providing your certificate of completion to Human Resources, any surcharge premiums you have been deducted since January 1</a:t>
            </a:r>
            <a:r>
              <a:rPr lang="en-US" baseline="30000" dirty="0"/>
              <a:t>st</a:t>
            </a:r>
            <a:r>
              <a:rPr lang="en-US" dirty="0"/>
              <a:t>, 2024, will be refunded. </a:t>
            </a:r>
          </a:p>
        </p:txBody>
      </p:sp>
    </p:spTree>
    <p:extLst>
      <p:ext uri="{BB962C8B-B14F-4D97-AF65-F5344CB8AC3E}">
        <p14:creationId xmlns:p14="http://schemas.microsoft.com/office/powerpoint/2010/main" val="3279885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t>22</a:t>
            </a:fld>
            <a:endParaRPr lang="en-US" dirty="0"/>
          </a:p>
        </p:txBody>
      </p:sp>
      <p:sp>
        <p:nvSpPr>
          <p:cNvPr id="3" name="Title 2"/>
          <p:cNvSpPr>
            <a:spLocks noGrp="1"/>
          </p:cNvSpPr>
          <p:nvPr>
            <p:ph type="ctrTitle"/>
          </p:nvPr>
        </p:nvSpPr>
        <p:spPr/>
        <p:txBody>
          <a:bodyPr/>
          <a:lstStyle/>
          <a:p>
            <a:r>
              <a:rPr lang="en-US" dirty="0"/>
              <a:t>Dental Coverage</a:t>
            </a:r>
          </a:p>
        </p:txBody>
      </p:sp>
    </p:spTree>
    <p:extLst>
      <p:ext uri="{BB962C8B-B14F-4D97-AF65-F5344CB8AC3E}">
        <p14:creationId xmlns:p14="http://schemas.microsoft.com/office/powerpoint/2010/main" val="255311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31528" y="163442"/>
            <a:ext cx="7543800" cy="1450757"/>
          </a:xfrm>
        </p:spPr>
        <p:txBody>
          <a:bodyPr/>
          <a:lstStyle/>
          <a:p>
            <a:pPr eaLnBrk="1" hangingPunct="1"/>
            <a:r>
              <a:rPr lang="en-US" altLang="en-US" dirty="0"/>
              <a:t>2024 Dental Plan Option</a:t>
            </a:r>
            <a:br>
              <a:rPr lang="en-US" altLang="en-US" dirty="0"/>
            </a:br>
            <a:r>
              <a:rPr lang="en-US" altLang="en-US" sz="3200" dirty="0"/>
              <a:t>Administered by Anthem BCBS</a:t>
            </a:r>
          </a:p>
        </p:txBody>
      </p:sp>
      <p:sp>
        <p:nvSpPr>
          <p:cNvPr id="33795" name="Content Placeholder 5"/>
          <p:cNvSpPr>
            <a:spLocks noGrp="1"/>
          </p:cNvSpPr>
          <p:nvPr>
            <p:ph idx="1"/>
          </p:nvPr>
        </p:nvSpPr>
        <p:spPr>
          <a:xfrm>
            <a:off x="566738" y="1919288"/>
            <a:ext cx="7959725" cy="4519612"/>
          </a:xfrm>
        </p:spPr>
        <p:txBody>
          <a:bodyPr/>
          <a:lstStyle/>
          <a:p>
            <a:pPr lvl="1"/>
            <a:endParaRPr lang="en-US" altLang="en-US" b="1" dirty="0"/>
          </a:p>
          <a:p>
            <a:endParaRPr lang="en-US" altLang="en-US" b="1" dirty="0"/>
          </a:p>
        </p:txBody>
      </p:sp>
      <p:graphicFrame>
        <p:nvGraphicFramePr>
          <p:cNvPr id="5" name="Content Placeholder 4"/>
          <p:cNvGraphicFramePr>
            <a:graphicFrameLocks/>
          </p:cNvGraphicFramePr>
          <p:nvPr>
            <p:extLst>
              <p:ext uri="{D42A27DB-BD31-4B8C-83A1-F6EECF244321}">
                <p14:modId xmlns:p14="http://schemas.microsoft.com/office/powerpoint/2010/main" val="3889553246"/>
              </p:ext>
            </p:extLst>
          </p:nvPr>
        </p:nvGraphicFramePr>
        <p:xfrm>
          <a:off x="1235487" y="1758247"/>
          <a:ext cx="6900806" cy="3811227"/>
        </p:xfrm>
        <a:graphic>
          <a:graphicData uri="http://schemas.openxmlformats.org/drawingml/2006/table">
            <a:tbl>
              <a:tblPr firstRow="1" bandRow="1">
                <a:tableStyleId>{5C22544A-7EE6-4342-B048-85BDC9FD1C3A}</a:tableStyleId>
              </a:tblPr>
              <a:tblGrid>
                <a:gridCol w="2542420">
                  <a:extLst>
                    <a:ext uri="{9D8B030D-6E8A-4147-A177-3AD203B41FA5}">
                      <a16:colId xmlns:a16="http://schemas.microsoft.com/office/drawing/2014/main" val="20000"/>
                    </a:ext>
                  </a:extLst>
                </a:gridCol>
                <a:gridCol w="2197231">
                  <a:extLst>
                    <a:ext uri="{9D8B030D-6E8A-4147-A177-3AD203B41FA5}">
                      <a16:colId xmlns:a16="http://schemas.microsoft.com/office/drawing/2014/main" val="20001"/>
                    </a:ext>
                  </a:extLst>
                </a:gridCol>
                <a:gridCol w="2161155">
                  <a:extLst>
                    <a:ext uri="{9D8B030D-6E8A-4147-A177-3AD203B41FA5}">
                      <a16:colId xmlns:a16="http://schemas.microsoft.com/office/drawing/2014/main" val="20002"/>
                    </a:ext>
                  </a:extLst>
                </a:gridCol>
              </a:tblGrid>
              <a:tr h="385143">
                <a:tc>
                  <a:txBody>
                    <a:bodyPr/>
                    <a:lstStyle/>
                    <a:p>
                      <a:r>
                        <a:rPr lang="en-US" dirty="0"/>
                        <a:t>Plan Provisions</a:t>
                      </a:r>
                    </a:p>
                  </a:txBody>
                  <a:tcPr/>
                </a:tc>
                <a:tc>
                  <a:txBody>
                    <a:bodyPr/>
                    <a:lstStyle/>
                    <a:p>
                      <a:pPr algn="ctr"/>
                      <a:r>
                        <a:rPr lang="en-US" dirty="0"/>
                        <a:t>Low</a:t>
                      </a:r>
                      <a:r>
                        <a:rPr lang="en-US" baseline="0" dirty="0"/>
                        <a:t> Plan</a:t>
                      </a:r>
                      <a:endParaRPr lang="en-US" dirty="0"/>
                    </a:p>
                  </a:txBody>
                  <a:tcPr/>
                </a:tc>
                <a:tc>
                  <a:txBody>
                    <a:bodyPr/>
                    <a:lstStyle/>
                    <a:p>
                      <a:pPr algn="ctr"/>
                      <a:r>
                        <a:rPr lang="en-US" dirty="0"/>
                        <a:t>High Plan</a:t>
                      </a:r>
                    </a:p>
                  </a:txBody>
                  <a:tcPr/>
                </a:tc>
                <a:extLst>
                  <a:ext uri="{0D108BD9-81ED-4DB2-BD59-A6C34878D82A}">
                    <a16:rowId xmlns:a16="http://schemas.microsoft.com/office/drawing/2014/main" val="10000"/>
                  </a:ext>
                </a:extLst>
              </a:tr>
              <a:tr h="385143">
                <a:tc>
                  <a:txBody>
                    <a:bodyPr/>
                    <a:lstStyle/>
                    <a:p>
                      <a:r>
                        <a:rPr lang="en-US" sz="1400" dirty="0"/>
                        <a:t>Deductible</a:t>
                      </a:r>
                      <a:r>
                        <a:rPr lang="en-US" sz="1400" baseline="0" dirty="0"/>
                        <a:t> (cal. Year)</a:t>
                      </a:r>
                      <a:br>
                        <a:rPr lang="en-US" sz="1400" baseline="0" dirty="0"/>
                      </a:br>
                      <a:r>
                        <a:rPr lang="en-US" sz="1400" baseline="0" dirty="0"/>
                        <a:t>   Single</a:t>
                      </a:r>
                      <a:br>
                        <a:rPr lang="en-US" sz="1400" baseline="0" dirty="0"/>
                      </a:br>
                      <a:r>
                        <a:rPr lang="en-US" sz="1400" baseline="0" dirty="0"/>
                        <a:t>   Family Max</a:t>
                      </a:r>
                      <a:endParaRPr lang="en-US" sz="1400" dirty="0"/>
                    </a:p>
                  </a:txBody>
                  <a:tcPr/>
                </a:tc>
                <a:tc>
                  <a:txBody>
                    <a:bodyPr/>
                    <a:lstStyle/>
                    <a:p>
                      <a:pPr algn="ctr"/>
                      <a:r>
                        <a:rPr lang="en-US" sz="1400" dirty="0"/>
                        <a:t>$50</a:t>
                      </a:r>
                      <a:br>
                        <a:rPr lang="en-US" sz="1400" dirty="0"/>
                      </a:br>
                      <a:r>
                        <a:rPr lang="en-US" sz="1400" dirty="0"/>
                        <a:t>$150</a:t>
                      </a:r>
                    </a:p>
                  </a:txBody>
                  <a:tcPr anchor="ctr"/>
                </a:tc>
                <a:tc>
                  <a:txBody>
                    <a:bodyPr/>
                    <a:lstStyle/>
                    <a:p>
                      <a:pPr algn="ctr"/>
                      <a:r>
                        <a:rPr lang="en-US" sz="1400" dirty="0"/>
                        <a:t>$50</a:t>
                      </a:r>
                      <a:br>
                        <a:rPr lang="en-US" sz="1400" dirty="0"/>
                      </a:br>
                      <a:r>
                        <a:rPr lang="en-US" sz="1400" dirty="0"/>
                        <a:t>$150</a:t>
                      </a:r>
                    </a:p>
                  </a:txBody>
                  <a:tcPr anchor="ctr"/>
                </a:tc>
                <a:extLst>
                  <a:ext uri="{0D108BD9-81ED-4DB2-BD59-A6C34878D82A}">
                    <a16:rowId xmlns:a16="http://schemas.microsoft.com/office/drawing/2014/main" val="10001"/>
                  </a:ext>
                </a:extLst>
              </a:tr>
              <a:tr h="348721">
                <a:tc>
                  <a:txBody>
                    <a:bodyPr/>
                    <a:lstStyle/>
                    <a:p>
                      <a:r>
                        <a:rPr lang="en-US" sz="1400" i="0" dirty="0"/>
                        <a:t>Annual Benefit Max</a:t>
                      </a:r>
                    </a:p>
                  </a:txBody>
                  <a:tcPr/>
                </a:tc>
                <a:tc>
                  <a:txBody>
                    <a:bodyPr/>
                    <a:lstStyle/>
                    <a:p>
                      <a:pPr algn="ctr"/>
                      <a:r>
                        <a:rPr lang="en-US" sz="1400" dirty="0"/>
                        <a:t>$1,000</a:t>
                      </a:r>
                      <a:r>
                        <a:rPr lang="en-US" sz="1400" baseline="0" dirty="0"/>
                        <a:t> calendar year</a:t>
                      </a:r>
                      <a:endParaRPr lang="en-US" sz="1400" dirty="0"/>
                    </a:p>
                  </a:txBody>
                  <a:tcPr/>
                </a:tc>
                <a:tc>
                  <a:txBody>
                    <a:bodyPr/>
                    <a:lstStyle/>
                    <a:p>
                      <a:pPr algn="ctr"/>
                      <a:r>
                        <a:rPr lang="en-US" sz="1400" dirty="0"/>
                        <a:t>$1,500 calendar year</a:t>
                      </a:r>
                    </a:p>
                  </a:txBody>
                  <a:tcPr/>
                </a:tc>
                <a:extLst>
                  <a:ext uri="{0D108BD9-81ED-4DB2-BD59-A6C34878D82A}">
                    <a16:rowId xmlns:a16="http://schemas.microsoft.com/office/drawing/2014/main" val="10002"/>
                  </a:ext>
                </a:extLst>
              </a:tr>
              <a:tr h="468923">
                <a:tc>
                  <a:txBody>
                    <a:bodyPr/>
                    <a:lstStyle/>
                    <a:p>
                      <a:r>
                        <a:rPr lang="en-US" sz="1400" dirty="0"/>
                        <a:t>Diagnostic/Preventive Services</a:t>
                      </a:r>
                    </a:p>
                  </a:txBody>
                  <a:tcPr/>
                </a:tc>
                <a:tc>
                  <a:txBody>
                    <a:bodyPr/>
                    <a:lstStyle/>
                    <a:p>
                      <a:pPr algn="ctr"/>
                      <a:r>
                        <a:rPr lang="en-US" sz="1400" dirty="0"/>
                        <a:t>100% coverage; no deductible</a:t>
                      </a:r>
                    </a:p>
                  </a:txBody>
                  <a:tcPr/>
                </a:tc>
                <a:tc>
                  <a:txBody>
                    <a:bodyPr/>
                    <a:lstStyle/>
                    <a:p>
                      <a:pPr algn="ctr"/>
                      <a:r>
                        <a:rPr lang="en-US" sz="1400" dirty="0"/>
                        <a:t>100% coverage; no deductible</a:t>
                      </a:r>
                    </a:p>
                  </a:txBody>
                  <a:tcPr/>
                </a:tc>
                <a:extLst>
                  <a:ext uri="{0D108BD9-81ED-4DB2-BD59-A6C34878D82A}">
                    <a16:rowId xmlns:a16="http://schemas.microsoft.com/office/drawing/2014/main" val="10003"/>
                  </a:ext>
                </a:extLst>
              </a:tr>
              <a:tr h="558019">
                <a:tc>
                  <a:txBody>
                    <a:bodyPr/>
                    <a:lstStyle/>
                    <a:p>
                      <a:r>
                        <a:rPr lang="en-US" sz="1400" dirty="0"/>
                        <a:t>Basic Treatment</a:t>
                      </a:r>
                      <a:endParaRPr lang="en-US" sz="1400" baseline="0" dirty="0"/>
                    </a:p>
                  </a:txBody>
                  <a:tcPr/>
                </a:tc>
                <a:tc>
                  <a:txBody>
                    <a:bodyPr/>
                    <a:lstStyle/>
                    <a:p>
                      <a:pPr algn="ctr"/>
                      <a:r>
                        <a:rPr lang="en-US" sz="1400" dirty="0"/>
                        <a:t>70% coverage; subject to deductible</a:t>
                      </a:r>
                    </a:p>
                  </a:txBody>
                  <a:tcPr/>
                </a:tc>
                <a:tc>
                  <a:txBody>
                    <a:bodyPr/>
                    <a:lstStyle/>
                    <a:p>
                      <a:pPr algn="ctr"/>
                      <a:r>
                        <a:rPr lang="en-US" sz="1400" dirty="0"/>
                        <a:t>80% coverage; subject to deductible</a:t>
                      </a:r>
                    </a:p>
                  </a:txBody>
                  <a:tcPr/>
                </a:tc>
                <a:extLst>
                  <a:ext uri="{0D108BD9-81ED-4DB2-BD59-A6C34878D82A}">
                    <a16:rowId xmlns:a16="http://schemas.microsoft.com/office/drawing/2014/main" val="10004"/>
                  </a:ext>
                </a:extLst>
              </a:tr>
              <a:tr h="538144">
                <a:tc>
                  <a:txBody>
                    <a:bodyPr/>
                    <a:lstStyle/>
                    <a:p>
                      <a:r>
                        <a:rPr lang="en-US" sz="1400" dirty="0"/>
                        <a:t>Major</a:t>
                      </a:r>
                      <a:r>
                        <a:rPr lang="en-US" sz="1400" baseline="0" dirty="0"/>
                        <a:t> Treatment (coverage for implants are now included)</a:t>
                      </a:r>
                      <a:endParaRPr lang="en-US" sz="1400" dirty="0"/>
                    </a:p>
                  </a:txBody>
                  <a:tcPr/>
                </a:tc>
                <a:tc>
                  <a:txBody>
                    <a:bodyPr/>
                    <a:lstStyle/>
                    <a:p>
                      <a:pPr algn="ctr"/>
                      <a:r>
                        <a:rPr lang="en-US" sz="1400" dirty="0"/>
                        <a:t>40% coverage; subject to deductible</a:t>
                      </a:r>
                    </a:p>
                  </a:txBody>
                  <a:tcPr/>
                </a:tc>
                <a:tc>
                  <a:txBody>
                    <a:bodyPr/>
                    <a:lstStyle/>
                    <a:p>
                      <a:pPr algn="ctr"/>
                      <a:r>
                        <a:rPr lang="en-US" sz="1400" dirty="0"/>
                        <a:t>50% coverage; subject to deductible</a:t>
                      </a:r>
                    </a:p>
                  </a:txBody>
                  <a:tcPr/>
                </a:tc>
                <a:extLst>
                  <a:ext uri="{0D108BD9-81ED-4DB2-BD59-A6C34878D82A}">
                    <a16:rowId xmlns:a16="http://schemas.microsoft.com/office/drawing/2014/main" val="10005"/>
                  </a:ext>
                </a:extLst>
              </a:tr>
              <a:tr h="538144">
                <a:tc>
                  <a:txBody>
                    <a:bodyPr/>
                    <a:lstStyle/>
                    <a:p>
                      <a:r>
                        <a:rPr lang="en-US" sz="1400" dirty="0"/>
                        <a:t>Orthodontia </a:t>
                      </a:r>
                      <a:br>
                        <a:rPr lang="en-US" sz="1400" dirty="0"/>
                      </a:br>
                      <a:r>
                        <a:rPr lang="en-US" sz="1400" dirty="0"/>
                        <a:t>(child</a:t>
                      </a:r>
                      <a:r>
                        <a:rPr lang="en-US" sz="1400" baseline="0" dirty="0"/>
                        <a:t> only)</a:t>
                      </a:r>
                      <a:endParaRPr lang="en-US" sz="1400" dirty="0"/>
                    </a:p>
                  </a:txBody>
                  <a:tcPr/>
                </a:tc>
                <a:tc>
                  <a:txBody>
                    <a:bodyPr/>
                    <a:lstStyle/>
                    <a:p>
                      <a:pPr algn="ctr"/>
                      <a:r>
                        <a:rPr lang="en-US" sz="1400" dirty="0"/>
                        <a:t>No covered</a:t>
                      </a:r>
                    </a:p>
                  </a:txBody>
                  <a:tcPr/>
                </a:tc>
                <a:tc>
                  <a:txBody>
                    <a:bodyPr/>
                    <a:lstStyle/>
                    <a:p>
                      <a:pPr algn="ctr"/>
                      <a:r>
                        <a:rPr lang="en-US" sz="1400" dirty="0"/>
                        <a:t>50% coverage</a:t>
                      </a:r>
                      <a:r>
                        <a:rPr lang="en-US" sz="1400" baseline="0" dirty="0"/>
                        <a:t> up to lifetime benefit maximum of $1,500</a:t>
                      </a:r>
                      <a:endParaRPr lang="en-US" sz="1400" dirty="0"/>
                    </a:p>
                  </a:txBody>
                  <a:tcPr/>
                </a:tc>
                <a:extLst>
                  <a:ext uri="{0D108BD9-81ED-4DB2-BD59-A6C34878D82A}">
                    <a16:rowId xmlns:a16="http://schemas.microsoft.com/office/drawing/2014/main" val="10006"/>
                  </a:ext>
                </a:extLst>
              </a:tr>
            </a:tbl>
          </a:graphicData>
        </a:graphic>
      </p:graphicFrame>
      <p:sp>
        <p:nvSpPr>
          <p:cNvPr id="3" name="Rectangle 2"/>
          <p:cNvSpPr/>
          <p:nvPr/>
        </p:nvSpPr>
        <p:spPr>
          <a:xfrm>
            <a:off x="1101967" y="5548590"/>
            <a:ext cx="5802923" cy="830997"/>
          </a:xfrm>
          <a:prstGeom prst="rect">
            <a:avLst/>
          </a:prstGeom>
        </p:spPr>
        <p:txBody>
          <a:bodyPr wrap="square">
            <a:spAutoFit/>
          </a:bodyPr>
          <a:lstStyle/>
          <a:p>
            <a:pPr>
              <a:defRPr/>
            </a:pPr>
            <a:r>
              <a:rPr lang="en-US" sz="1200" dirty="0"/>
              <a:t>Benefit Waiting Periods : Employees and dependents, that did not enroll within 31 days of their initial eligibility, will be subject to the following late entrant waiting periods: 6 months- Oral Surgery, 12 months- all other Major Services, 18 months-Ortho.</a:t>
            </a:r>
          </a:p>
          <a:p>
            <a:pPr>
              <a:defRPr/>
            </a:pPr>
            <a:endParaRPr lang="en-US" sz="1200" dirty="0"/>
          </a:p>
        </p:txBody>
      </p:sp>
      <p:sp>
        <p:nvSpPr>
          <p:cNvPr id="6" name="Slide Number Placeholder 2"/>
          <p:cNvSpPr txBox="1">
            <a:spLocks/>
          </p:cNvSpPr>
          <p:nvPr/>
        </p:nvSpPr>
        <p:spPr>
          <a:xfrm>
            <a:off x="7425344" y="6459786"/>
            <a:ext cx="984019"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9637A9-119A-49DA-BD12-AAC58B377D80}" type="slidenum">
              <a:rPr lang="en-US" sz="1050" smtClean="0">
                <a:solidFill>
                  <a:schemeClr val="bg2"/>
                </a:solidFill>
              </a:rPr>
              <a:pPr algn="r"/>
              <a:t>23</a:t>
            </a:fld>
            <a:endParaRPr lang="en-US" sz="1050" dirty="0">
              <a:solidFill>
                <a:schemeClr val="bg2"/>
              </a:solidFill>
            </a:endParaRPr>
          </a:p>
        </p:txBody>
      </p:sp>
    </p:spTree>
    <p:extLst>
      <p:ext uri="{BB962C8B-B14F-4D97-AF65-F5344CB8AC3E}">
        <p14:creationId xmlns:p14="http://schemas.microsoft.com/office/powerpoint/2010/main" val="577736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Dental Payroll Deductions (26 per year)</a:t>
            </a:r>
          </a:p>
        </p:txBody>
      </p:sp>
      <p:sp>
        <p:nvSpPr>
          <p:cNvPr id="3" name="Slide Number Placeholder 2"/>
          <p:cNvSpPr>
            <a:spLocks noGrp="1"/>
          </p:cNvSpPr>
          <p:nvPr>
            <p:ph type="sldNum" sz="quarter" idx="12"/>
          </p:nvPr>
        </p:nvSpPr>
        <p:spPr/>
        <p:txBody>
          <a:bodyPr/>
          <a:lstStyle/>
          <a:p>
            <a:fld id="{629637A9-119A-49DA-BD12-AAC58B377D80}" type="slidenum">
              <a:rPr lang="en-US" smtClean="0"/>
              <a:t>24</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266342786"/>
              </p:ext>
            </p:extLst>
          </p:nvPr>
        </p:nvGraphicFramePr>
        <p:xfrm>
          <a:off x="1102700" y="2086708"/>
          <a:ext cx="6681423" cy="2162988"/>
        </p:xfrm>
        <a:graphic>
          <a:graphicData uri="http://schemas.openxmlformats.org/drawingml/2006/table">
            <a:tbl>
              <a:tblPr firstRow="1" bandRow="1">
                <a:tableStyleId>{5C22544A-7EE6-4342-B048-85BDC9FD1C3A}</a:tableStyleId>
              </a:tblPr>
              <a:tblGrid>
                <a:gridCol w="2719023">
                  <a:extLst>
                    <a:ext uri="{9D8B030D-6E8A-4147-A177-3AD203B41FA5}">
                      <a16:colId xmlns:a16="http://schemas.microsoft.com/office/drawing/2014/main" val="20000"/>
                    </a:ext>
                  </a:extLst>
                </a:gridCol>
                <a:gridCol w="2110154">
                  <a:extLst>
                    <a:ext uri="{9D8B030D-6E8A-4147-A177-3AD203B41FA5}">
                      <a16:colId xmlns:a16="http://schemas.microsoft.com/office/drawing/2014/main" val="20001"/>
                    </a:ext>
                  </a:extLst>
                </a:gridCol>
                <a:gridCol w="1852246">
                  <a:extLst>
                    <a:ext uri="{9D8B030D-6E8A-4147-A177-3AD203B41FA5}">
                      <a16:colId xmlns:a16="http://schemas.microsoft.com/office/drawing/2014/main" val="20002"/>
                    </a:ext>
                  </a:extLst>
                </a:gridCol>
              </a:tblGrid>
              <a:tr h="385143">
                <a:tc>
                  <a:txBody>
                    <a:bodyPr/>
                    <a:lstStyle/>
                    <a:p>
                      <a:r>
                        <a:rPr lang="en-US" dirty="0"/>
                        <a:t>Coverage</a:t>
                      </a:r>
                      <a:r>
                        <a:rPr lang="en-US" baseline="0" dirty="0"/>
                        <a:t> Tier</a:t>
                      </a:r>
                      <a:endParaRPr lang="en-US" dirty="0"/>
                    </a:p>
                  </a:txBody>
                  <a:tcPr/>
                </a:tc>
                <a:tc>
                  <a:txBody>
                    <a:bodyPr/>
                    <a:lstStyle/>
                    <a:p>
                      <a:pPr algn="ctr"/>
                      <a:r>
                        <a:rPr lang="en-US" dirty="0"/>
                        <a:t>Low</a:t>
                      </a:r>
                      <a:r>
                        <a:rPr lang="en-US" baseline="0" dirty="0"/>
                        <a:t> Plan</a:t>
                      </a:r>
                      <a:endParaRPr lang="en-US" dirty="0"/>
                    </a:p>
                  </a:txBody>
                  <a:tcPr/>
                </a:tc>
                <a:tc>
                  <a:txBody>
                    <a:bodyPr/>
                    <a:lstStyle/>
                    <a:p>
                      <a:pPr algn="ctr"/>
                      <a:r>
                        <a:rPr lang="en-US" dirty="0"/>
                        <a:t>High Plan</a:t>
                      </a:r>
                    </a:p>
                  </a:txBody>
                  <a:tcPr/>
                </a:tc>
                <a:extLst>
                  <a:ext uri="{0D108BD9-81ED-4DB2-BD59-A6C34878D82A}">
                    <a16:rowId xmlns:a16="http://schemas.microsoft.com/office/drawing/2014/main" val="10000"/>
                  </a:ext>
                </a:extLst>
              </a:tr>
              <a:tr h="385143">
                <a:tc>
                  <a:txBody>
                    <a:bodyPr/>
                    <a:lstStyle/>
                    <a:p>
                      <a:r>
                        <a:rPr lang="en-US" sz="1800" dirty="0"/>
                        <a:t>Employee</a:t>
                      </a:r>
                    </a:p>
                  </a:txBody>
                  <a:tcPr/>
                </a:tc>
                <a:tc>
                  <a:txBody>
                    <a:bodyPr/>
                    <a:lstStyle/>
                    <a:p>
                      <a:pPr algn="ctr"/>
                      <a:r>
                        <a:rPr lang="en-US" sz="1800" kern="1200" dirty="0">
                          <a:solidFill>
                            <a:schemeClr val="dk1"/>
                          </a:solidFill>
                          <a:latin typeface="+mn-lt"/>
                          <a:ea typeface="+mn-ea"/>
                          <a:cs typeface="+mn-cs"/>
                        </a:rPr>
                        <a:t>$7.95</a:t>
                      </a:r>
                    </a:p>
                  </a:txBody>
                  <a:tcPr/>
                </a:tc>
                <a:tc>
                  <a:txBody>
                    <a:bodyPr/>
                    <a:lstStyle/>
                    <a:p>
                      <a:pPr marL="0" algn="ctr" defTabSz="914400" rtl="0" eaLnBrk="1" latinLnBrk="0" hangingPunct="1"/>
                      <a:r>
                        <a:rPr lang="en-US" sz="1800" kern="1200" dirty="0">
                          <a:solidFill>
                            <a:schemeClr val="dk1"/>
                          </a:solidFill>
                          <a:latin typeface="+mn-lt"/>
                          <a:ea typeface="+mn-ea"/>
                          <a:cs typeface="+mn-cs"/>
                        </a:rPr>
                        <a:t>$12.24</a:t>
                      </a:r>
                    </a:p>
                  </a:txBody>
                  <a:tcPr/>
                </a:tc>
                <a:extLst>
                  <a:ext uri="{0D108BD9-81ED-4DB2-BD59-A6C34878D82A}">
                    <a16:rowId xmlns:a16="http://schemas.microsoft.com/office/drawing/2014/main" val="10001"/>
                  </a:ext>
                </a:extLst>
              </a:tr>
              <a:tr h="348721">
                <a:tc>
                  <a:txBody>
                    <a:bodyPr/>
                    <a:lstStyle/>
                    <a:p>
                      <a:r>
                        <a:rPr lang="en-US" sz="1800" i="0" dirty="0"/>
                        <a:t>Employee + Spouse</a:t>
                      </a:r>
                    </a:p>
                  </a:txBody>
                  <a:tcPr/>
                </a:tc>
                <a:tc>
                  <a:txBody>
                    <a:bodyPr/>
                    <a:lstStyle/>
                    <a:p>
                      <a:pPr algn="ctr"/>
                      <a:r>
                        <a:rPr lang="en-US" sz="1800" kern="1200" dirty="0">
                          <a:solidFill>
                            <a:schemeClr val="dk1"/>
                          </a:solidFill>
                          <a:latin typeface="+mn-lt"/>
                          <a:ea typeface="+mn-ea"/>
                          <a:cs typeface="+mn-cs"/>
                        </a:rPr>
                        <a:t>$15.90</a:t>
                      </a:r>
                    </a:p>
                  </a:txBody>
                  <a:tcPr/>
                </a:tc>
                <a:tc>
                  <a:txBody>
                    <a:bodyPr/>
                    <a:lstStyle/>
                    <a:p>
                      <a:pPr marL="0" algn="ctr" defTabSz="914400" rtl="0" eaLnBrk="1" latinLnBrk="0" hangingPunct="1"/>
                      <a:r>
                        <a:rPr lang="en-US" sz="1800" kern="1200" dirty="0">
                          <a:solidFill>
                            <a:schemeClr val="dk1"/>
                          </a:solidFill>
                          <a:latin typeface="+mn-lt"/>
                          <a:ea typeface="+mn-ea"/>
                          <a:cs typeface="+mn-cs"/>
                        </a:rPr>
                        <a:t>$27.11</a:t>
                      </a:r>
                    </a:p>
                  </a:txBody>
                  <a:tcPr/>
                </a:tc>
                <a:extLst>
                  <a:ext uri="{0D108BD9-81ED-4DB2-BD59-A6C34878D82A}">
                    <a16:rowId xmlns:a16="http://schemas.microsoft.com/office/drawing/2014/main" val="10002"/>
                  </a:ext>
                </a:extLst>
              </a:tr>
              <a:tr h="468923">
                <a:tc>
                  <a:txBody>
                    <a:bodyPr/>
                    <a:lstStyle/>
                    <a:p>
                      <a:r>
                        <a:rPr lang="en-US" sz="1800" dirty="0"/>
                        <a:t>Employee + Child(</a:t>
                      </a:r>
                      <a:r>
                        <a:rPr lang="en-US" sz="1800" dirty="0" err="1"/>
                        <a:t>ren</a:t>
                      </a:r>
                      <a:r>
                        <a:rPr lang="en-US" sz="1800" dirty="0"/>
                        <a:t>)</a:t>
                      </a:r>
                    </a:p>
                  </a:txBody>
                  <a:tcPr/>
                </a:tc>
                <a:tc>
                  <a:txBody>
                    <a:bodyPr/>
                    <a:lstStyle/>
                    <a:p>
                      <a:pPr algn="ctr"/>
                      <a:r>
                        <a:rPr lang="en-US" sz="1800" kern="1200" dirty="0">
                          <a:solidFill>
                            <a:schemeClr val="dk1"/>
                          </a:solidFill>
                          <a:latin typeface="+mn-lt"/>
                          <a:ea typeface="+mn-ea"/>
                          <a:cs typeface="+mn-cs"/>
                        </a:rPr>
                        <a:t>$15.11</a:t>
                      </a:r>
                    </a:p>
                  </a:txBody>
                  <a:tcPr/>
                </a:tc>
                <a:tc>
                  <a:txBody>
                    <a:bodyPr/>
                    <a:lstStyle/>
                    <a:p>
                      <a:pPr marL="0" algn="ctr" defTabSz="914400" rtl="0" eaLnBrk="1" latinLnBrk="0" hangingPunct="1"/>
                      <a:r>
                        <a:rPr lang="en-US" sz="1800" kern="1200" dirty="0">
                          <a:solidFill>
                            <a:schemeClr val="dk1"/>
                          </a:solidFill>
                          <a:latin typeface="+mn-lt"/>
                          <a:ea typeface="+mn-ea"/>
                          <a:cs typeface="+mn-cs"/>
                        </a:rPr>
                        <a:t>$28.14</a:t>
                      </a:r>
                    </a:p>
                  </a:txBody>
                  <a:tcPr/>
                </a:tc>
                <a:extLst>
                  <a:ext uri="{0D108BD9-81ED-4DB2-BD59-A6C34878D82A}">
                    <a16:rowId xmlns:a16="http://schemas.microsoft.com/office/drawing/2014/main" val="10003"/>
                  </a:ext>
                </a:extLst>
              </a:tr>
              <a:tr h="558019">
                <a:tc>
                  <a:txBody>
                    <a:bodyPr/>
                    <a:lstStyle/>
                    <a:p>
                      <a:r>
                        <a:rPr lang="en-US" sz="1800" baseline="0" dirty="0"/>
                        <a:t>Family</a:t>
                      </a:r>
                    </a:p>
                  </a:txBody>
                  <a:tcPr/>
                </a:tc>
                <a:tc>
                  <a:txBody>
                    <a:bodyPr/>
                    <a:lstStyle/>
                    <a:p>
                      <a:pPr algn="ctr"/>
                      <a:r>
                        <a:rPr lang="en-US" sz="1800" kern="1200" dirty="0">
                          <a:solidFill>
                            <a:schemeClr val="dk1"/>
                          </a:solidFill>
                          <a:latin typeface="+mn-lt"/>
                          <a:ea typeface="+mn-ea"/>
                          <a:cs typeface="+mn-cs"/>
                        </a:rPr>
                        <a:t>$23.87</a:t>
                      </a:r>
                    </a:p>
                  </a:txBody>
                  <a:tcPr/>
                </a:tc>
                <a:tc>
                  <a:txBody>
                    <a:bodyPr/>
                    <a:lstStyle/>
                    <a:p>
                      <a:pPr marL="0" algn="ctr" defTabSz="914400" rtl="0" eaLnBrk="1" latinLnBrk="0" hangingPunct="1"/>
                      <a:r>
                        <a:rPr lang="en-US" sz="1800" kern="1200" dirty="0">
                          <a:solidFill>
                            <a:schemeClr val="dk1"/>
                          </a:solidFill>
                          <a:latin typeface="+mn-lt"/>
                          <a:ea typeface="+mn-ea"/>
                          <a:cs typeface="+mn-cs"/>
                        </a:rPr>
                        <a:t>$43.44</a:t>
                      </a:r>
                    </a:p>
                  </a:txBody>
                  <a:tcPr/>
                </a:tc>
                <a:extLst>
                  <a:ext uri="{0D108BD9-81ED-4DB2-BD59-A6C34878D82A}">
                    <a16:rowId xmlns:a16="http://schemas.microsoft.com/office/drawing/2014/main" val="10004"/>
                  </a:ext>
                </a:extLst>
              </a:tr>
            </a:tbl>
          </a:graphicData>
        </a:graphic>
      </p:graphicFrame>
      <p:sp>
        <p:nvSpPr>
          <p:cNvPr id="7" name="TextBox 14"/>
          <p:cNvSpPr txBox="1">
            <a:spLocks noChangeArrowheads="1"/>
          </p:cNvSpPr>
          <p:nvPr/>
        </p:nvSpPr>
        <p:spPr bwMode="auto">
          <a:xfrm>
            <a:off x="1182267" y="4431324"/>
            <a:ext cx="5382656" cy="16004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29" tIns="45715" rIns="91429" bIns="45715">
            <a:spAutoFit/>
          </a:bodyPr>
          <a:lstStyle>
            <a:lvl1pPr>
              <a:defRPr sz="800">
                <a:solidFill>
                  <a:schemeClr val="tx1"/>
                </a:solidFill>
                <a:latin typeface="Arial" pitchFamily="34" charset="0"/>
              </a:defRPr>
            </a:lvl1pPr>
            <a:lvl2pPr marL="742950" indent="-285750">
              <a:defRPr sz="800">
                <a:solidFill>
                  <a:schemeClr val="tx1"/>
                </a:solidFill>
                <a:latin typeface="Arial" pitchFamily="34" charset="0"/>
              </a:defRPr>
            </a:lvl2pPr>
            <a:lvl3pPr marL="1143000" indent="-228600">
              <a:defRPr sz="800">
                <a:solidFill>
                  <a:schemeClr val="tx1"/>
                </a:solidFill>
                <a:latin typeface="Arial" pitchFamily="34" charset="0"/>
              </a:defRPr>
            </a:lvl3pPr>
            <a:lvl4pPr marL="1600200" indent="-228600">
              <a:defRPr sz="800">
                <a:solidFill>
                  <a:schemeClr val="tx1"/>
                </a:solidFill>
                <a:latin typeface="Arial" pitchFamily="34" charset="0"/>
              </a:defRPr>
            </a:lvl4pPr>
            <a:lvl5pPr marL="2057400" indent="-228600">
              <a:defRPr sz="800">
                <a:solidFill>
                  <a:schemeClr val="tx1"/>
                </a:solidFill>
                <a:latin typeface="Arial" pitchFamily="34" charset="0"/>
              </a:defRPr>
            </a:lvl5pPr>
            <a:lvl6pPr marL="2514600" indent="-228600" eaLnBrk="0" fontAlgn="base" hangingPunct="0">
              <a:spcBef>
                <a:spcPct val="0"/>
              </a:spcBef>
              <a:spcAft>
                <a:spcPct val="0"/>
              </a:spcAft>
              <a:defRPr sz="800">
                <a:solidFill>
                  <a:schemeClr val="tx1"/>
                </a:solidFill>
                <a:latin typeface="Arial" pitchFamily="34" charset="0"/>
              </a:defRPr>
            </a:lvl6pPr>
            <a:lvl7pPr marL="2971800" indent="-228600" eaLnBrk="0" fontAlgn="base" hangingPunct="0">
              <a:spcBef>
                <a:spcPct val="0"/>
              </a:spcBef>
              <a:spcAft>
                <a:spcPct val="0"/>
              </a:spcAft>
              <a:defRPr sz="800">
                <a:solidFill>
                  <a:schemeClr val="tx1"/>
                </a:solidFill>
                <a:latin typeface="Arial" pitchFamily="34" charset="0"/>
              </a:defRPr>
            </a:lvl7pPr>
            <a:lvl8pPr marL="3429000" indent="-228600" eaLnBrk="0" fontAlgn="base" hangingPunct="0">
              <a:spcBef>
                <a:spcPct val="0"/>
              </a:spcBef>
              <a:spcAft>
                <a:spcPct val="0"/>
              </a:spcAft>
              <a:defRPr sz="800">
                <a:solidFill>
                  <a:schemeClr val="tx1"/>
                </a:solidFill>
                <a:latin typeface="Arial" pitchFamily="34" charset="0"/>
              </a:defRPr>
            </a:lvl8pPr>
            <a:lvl9pPr marL="3886200" indent="-228600" eaLnBrk="0" fontAlgn="base" hangingPunct="0">
              <a:spcBef>
                <a:spcPct val="0"/>
              </a:spcBef>
              <a:spcAft>
                <a:spcPct val="0"/>
              </a:spcAft>
              <a:defRPr sz="800">
                <a:solidFill>
                  <a:schemeClr val="tx1"/>
                </a:solidFill>
                <a:latin typeface="Arial" pitchFamily="34" charset="0"/>
              </a:defRPr>
            </a:lvl9pPr>
          </a:lstStyle>
          <a:p>
            <a:pPr>
              <a:defRPr/>
            </a:pPr>
            <a:r>
              <a:rPr lang="en-US" sz="1400" b="1" dirty="0">
                <a:latin typeface="+mn-lt"/>
              </a:rPr>
              <a:t>Log on to bcbsga.com </a:t>
            </a:r>
            <a:r>
              <a:rPr lang="en-US" sz="1400" dirty="0">
                <a:latin typeface="+mn-lt"/>
              </a:rPr>
              <a:t>and click on </a:t>
            </a:r>
            <a:r>
              <a:rPr lang="en-US" sz="1400" b="1" dirty="0">
                <a:latin typeface="+mn-lt"/>
              </a:rPr>
              <a:t>Find a Doctor.</a:t>
            </a:r>
          </a:p>
          <a:p>
            <a:pPr>
              <a:defRPr/>
            </a:pPr>
            <a:r>
              <a:rPr lang="en-US" sz="1400" dirty="0">
                <a:latin typeface="+mn-lt"/>
              </a:rPr>
              <a:t>Click the Locate Dental Providers link. Next, choose a specialty from the drop-down menu or select ‘no preference’ and then click continue. Enter your search criteria by location or name. </a:t>
            </a:r>
          </a:p>
          <a:p>
            <a:pPr>
              <a:defRPr/>
            </a:pPr>
            <a:endParaRPr lang="en-US" sz="1400" b="1" dirty="0">
              <a:latin typeface="+mn-lt"/>
            </a:endParaRPr>
          </a:p>
          <a:p>
            <a:pPr>
              <a:defRPr/>
            </a:pPr>
            <a:r>
              <a:rPr lang="en-US" sz="1400" b="1" dirty="0">
                <a:latin typeface="+mn-lt"/>
              </a:rPr>
              <a:t>Member/Patient Services:</a:t>
            </a:r>
          </a:p>
          <a:p>
            <a:pPr>
              <a:defRPr/>
            </a:pPr>
            <a:r>
              <a:rPr lang="en-US" sz="1400" dirty="0"/>
              <a:t>(</a:t>
            </a:r>
            <a:r>
              <a:rPr lang="en-US" sz="1400" dirty="0">
                <a:latin typeface="+mn-lt"/>
              </a:rPr>
              <a:t>855) 397-9269</a:t>
            </a:r>
          </a:p>
        </p:txBody>
      </p:sp>
    </p:spTree>
    <p:extLst>
      <p:ext uri="{BB962C8B-B14F-4D97-AF65-F5344CB8AC3E}">
        <p14:creationId xmlns:p14="http://schemas.microsoft.com/office/powerpoint/2010/main" val="71522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a:t>20</a:t>
            </a:r>
          </a:p>
        </p:txBody>
      </p:sp>
      <p:sp>
        <p:nvSpPr>
          <p:cNvPr id="3" name="Title 2"/>
          <p:cNvSpPr>
            <a:spLocks noGrp="1"/>
          </p:cNvSpPr>
          <p:nvPr>
            <p:ph type="ctrTitle"/>
          </p:nvPr>
        </p:nvSpPr>
        <p:spPr/>
        <p:txBody>
          <a:bodyPr/>
          <a:lstStyle/>
          <a:p>
            <a:r>
              <a:rPr lang="en-US" dirty="0"/>
              <a:t>Vision Coverage</a:t>
            </a:r>
          </a:p>
        </p:txBody>
      </p:sp>
    </p:spTree>
    <p:extLst>
      <p:ext uri="{BB962C8B-B14F-4D97-AF65-F5344CB8AC3E}">
        <p14:creationId xmlns:p14="http://schemas.microsoft.com/office/powerpoint/2010/main" val="265008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p:cNvSpPr txBox="1">
            <a:spLocks noChangeArrowheads="1"/>
          </p:cNvSpPr>
          <p:nvPr/>
        </p:nvSpPr>
        <p:spPr bwMode="auto">
          <a:xfrm>
            <a:off x="152400" y="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b="1" dirty="0">
              <a:solidFill>
                <a:schemeClr val="tx2"/>
              </a:solidFill>
            </a:endParaRPr>
          </a:p>
        </p:txBody>
      </p:sp>
      <p:sp>
        <p:nvSpPr>
          <p:cNvPr id="3" name="TextBox 3"/>
          <p:cNvSpPr txBox="1">
            <a:spLocks noChangeArrowheads="1"/>
          </p:cNvSpPr>
          <p:nvPr/>
        </p:nvSpPr>
        <p:spPr bwMode="auto">
          <a:xfrm>
            <a:off x="17463" y="1058863"/>
            <a:ext cx="5187950" cy="1138237"/>
          </a:xfrm>
          <a:prstGeom prst="rect">
            <a:avLst/>
          </a:prstGeom>
          <a:no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342900" indent="-342900" eaLnBrk="1" hangingPunct="1">
              <a:spcBef>
                <a:spcPct val="20000"/>
              </a:spcBef>
              <a:defRPr/>
            </a:pPr>
            <a:r>
              <a:rPr lang="en-US" sz="2000" b="1" kern="0" dirty="0">
                <a:solidFill>
                  <a:srgbClr val="010F1D"/>
                </a:solidFill>
                <a:latin typeface="Arial"/>
                <a:cs typeface="+mn-cs"/>
              </a:rPr>
              <a:t>                 </a:t>
            </a:r>
            <a:endParaRPr lang="en-US" sz="2000" kern="0" dirty="0">
              <a:solidFill>
                <a:srgbClr val="010F1D"/>
              </a:solidFill>
              <a:latin typeface="Arial"/>
              <a:cs typeface="+mn-cs"/>
            </a:endParaRPr>
          </a:p>
          <a:p>
            <a:pPr marL="342900" indent="-342900" algn="ctr" eaLnBrk="1" hangingPunct="1">
              <a:spcBef>
                <a:spcPct val="20000"/>
              </a:spcBef>
              <a:defRPr/>
            </a:pPr>
            <a:endParaRPr lang="en-US" sz="2000" kern="0" dirty="0">
              <a:solidFill>
                <a:srgbClr val="010F1D"/>
              </a:solidFill>
              <a:latin typeface="Arial"/>
              <a:cs typeface="+mn-cs"/>
            </a:endParaRPr>
          </a:p>
          <a:p>
            <a:pPr marL="342900" indent="-342900" eaLnBrk="1" hangingPunct="1">
              <a:spcBef>
                <a:spcPct val="20000"/>
              </a:spcBef>
              <a:defRPr/>
            </a:pPr>
            <a:r>
              <a:rPr lang="en-US" sz="2000" kern="0" dirty="0">
                <a:solidFill>
                  <a:srgbClr val="010F1D"/>
                </a:solidFill>
                <a:latin typeface="Arial"/>
                <a:cs typeface="+mn-cs"/>
              </a:rPr>
              <a:t>	</a:t>
            </a:r>
          </a:p>
        </p:txBody>
      </p:sp>
      <p:sp>
        <p:nvSpPr>
          <p:cNvPr id="5" name="Title 4"/>
          <p:cNvSpPr>
            <a:spLocks noGrp="1"/>
          </p:cNvSpPr>
          <p:nvPr>
            <p:ph type="title"/>
          </p:nvPr>
        </p:nvSpPr>
        <p:spPr/>
        <p:txBody>
          <a:bodyPr/>
          <a:lstStyle/>
          <a:p>
            <a:r>
              <a:rPr lang="en-US" dirty="0"/>
              <a:t>2024 Vision Plan</a:t>
            </a:r>
            <a:br>
              <a:rPr lang="en-US" dirty="0"/>
            </a:br>
            <a:r>
              <a:rPr lang="en-US" sz="3200" dirty="0"/>
              <a:t>Administered by Anthem BCBS</a:t>
            </a:r>
          </a:p>
        </p:txBody>
      </p:sp>
      <p:sp>
        <p:nvSpPr>
          <p:cNvPr id="6" name="Slide Number Placeholder 5"/>
          <p:cNvSpPr>
            <a:spLocks noGrp="1"/>
          </p:cNvSpPr>
          <p:nvPr>
            <p:ph type="sldNum" sz="quarter" idx="12"/>
          </p:nvPr>
        </p:nvSpPr>
        <p:spPr/>
        <p:txBody>
          <a:bodyPr/>
          <a:lstStyle/>
          <a:p>
            <a:r>
              <a:rPr lang="en-US" dirty="0"/>
              <a:t>21</a:t>
            </a:r>
          </a:p>
        </p:txBody>
      </p:sp>
      <p:graphicFrame>
        <p:nvGraphicFramePr>
          <p:cNvPr id="7" name="Content Placeholder 4"/>
          <p:cNvGraphicFramePr>
            <a:graphicFrameLocks/>
          </p:cNvGraphicFramePr>
          <p:nvPr>
            <p:extLst>
              <p:ext uri="{D42A27DB-BD31-4B8C-83A1-F6EECF244321}">
                <p14:modId xmlns:p14="http://schemas.microsoft.com/office/powerpoint/2010/main" val="1920198782"/>
              </p:ext>
            </p:extLst>
          </p:nvPr>
        </p:nvGraphicFramePr>
        <p:xfrm>
          <a:off x="726831" y="1863970"/>
          <a:ext cx="7526215" cy="3483607"/>
        </p:xfrm>
        <a:graphic>
          <a:graphicData uri="http://schemas.openxmlformats.org/drawingml/2006/table">
            <a:tbl>
              <a:tblPr firstRow="1" bandRow="1">
                <a:tableStyleId>{5C22544A-7EE6-4342-B048-85BDC9FD1C3A}</a:tableStyleId>
              </a:tblPr>
              <a:tblGrid>
                <a:gridCol w="1969477">
                  <a:extLst>
                    <a:ext uri="{9D8B030D-6E8A-4147-A177-3AD203B41FA5}">
                      <a16:colId xmlns:a16="http://schemas.microsoft.com/office/drawing/2014/main" val="20000"/>
                    </a:ext>
                  </a:extLst>
                </a:gridCol>
                <a:gridCol w="2086707">
                  <a:extLst>
                    <a:ext uri="{9D8B030D-6E8A-4147-A177-3AD203B41FA5}">
                      <a16:colId xmlns:a16="http://schemas.microsoft.com/office/drawing/2014/main" val="20001"/>
                    </a:ext>
                  </a:extLst>
                </a:gridCol>
                <a:gridCol w="1946031">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85143">
                <a:tc>
                  <a:txBody>
                    <a:bodyPr/>
                    <a:lstStyle/>
                    <a:p>
                      <a:r>
                        <a:rPr lang="en-US" sz="1200" dirty="0"/>
                        <a:t>Benefit</a:t>
                      </a:r>
                    </a:p>
                  </a:txBody>
                  <a:tcPr/>
                </a:tc>
                <a:tc>
                  <a:txBody>
                    <a:bodyPr/>
                    <a:lstStyle/>
                    <a:p>
                      <a:pPr algn="ctr"/>
                      <a:r>
                        <a:rPr lang="en-US" sz="1200" dirty="0"/>
                        <a:t>In-Network</a:t>
                      </a:r>
                    </a:p>
                  </a:txBody>
                  <a:tcPr/>
                </a:tc>
                <a:tc>
                  <a:txBody>
                    <a:bodyPr/>
                    <a:lstStyle/>
                    <a:p>
                      <a:pPr algn="ctr"/>
                      <a:r>
                        <a:rPr lang="en-US" sz="1200" dirty="0"/>
                        <a:t>Out-of-Network</a:t>
                      </a:r>
                    </a:p>
                  </a:txBody>
                  <a:tcPr/>
                </a:tc>
                <a:tc>
                  <a:txBody>
                    <a:bodyPr/>
                    <a:lstStyle/>
                    <a:p>
                      <a:pPr algn="ctr"/>
                      <a:r>
                        <a:rPr lang="en-US" sz="1200" dirty="0"/>
                        <a:t>Frequency</a:t>
                      </a:r>
                    </a:p>
                  </a:txBody>
                  <a:tcPr/>
                </a:tc>
                <a:extLst>
                  <a:ext uri="{0D108BD9-81ED-4DB2-BD59-A6C34878D82A}">
                    <a16:rowId xmlns:a16="http://schemas.microsoft.com/office/drawing/2014/main" val="10000"/>
                  </a:ext>
                </a:extLst>
              </a:tr>
              <a:tr h="306518">
                <a:tc>
                  <a:txBody>
                    <a:bodyPr/>
                    <a:lstStyle/>
                    <a:p>
                      <a:r>
                        <a:rPr lang="en-US" sz="1200" kern="1200" dirty="0">
                          <a:solidFill>
                            <a:schemeClr val="dk1"/>
                          </a:solidFill>
                          <a:latin typeface="+mn-lt"/>
                          <a:ea typeface="+mn-ea"/>
                          <a:cs typeface="+mn-cs"/>
                        </a:rPr>
                        <a:t>Vision Exam</a:t>
                      </a:r>
                    </a:p>
                  </a:txBody>
                  <a:tcPr anchor="ctr"/>
                </a:tc>
                <a:tc>
                  <a:txBody>
                    <a:bodyPr/>
                    <a:lstStyle/>
                    <a:p>
                      <a:pPr algn="ctr"/>
                      <a:r>
                        <a:rPr lang="en-US" sz="1200" kern="1200" dirty="0">
                          <a:solidFill>
                            <a:schemeClr val="dk1"/>
                          </a:solidFill>
                          <a:latin typeface="+mn-lt"/>
                          <a:ea typeface="+mn-ea"/>
                          <a:cs typeface="+mn-cs"/>
                        </a:rPr>
                        <a:t>$10 copay</a:t>
                      </a:r>
                    </a:p>
                  </a:txBody>
                  <a:tcPr anchor="ctr"/>
                </a:tc>
                <a:tc>
                  <a:txBody>
                    <a:bodyPr/>
                    <a:lstStyle/>
                    <a:p>
                      <a:pPr algn="ctr"/>
                      <a:r>
                        <a:rPr lang="en-US" sz="1200" kern="1200" dirty="0">
                          <a:solidFill>
                            <a:schemeClr val="dk1"/>
                          </a:solidFill>
                          <a:latin typeface="+mn-lt"/>
                          <a:ea typeface="+mn-ea"/>
                          <a:cs typeface="+mn-cs"/>
                        </a:rPr>
                        <a:t>Up to $30</a:t>
                      </a:r>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 allowance</a:t>
                      </a:r>
                    </a:p>
                  </a:txBody>
                  <a:tcPr anchor="ctr"/>
                </a:tc>
                <a:tc>
                  <a:txBody>
                    <a:bodyPr/>
                    <a:lstStyle/>
                    <a:p>
                      <a:pPr algn="ctr"/>
                      <a:r>
                        <a:rPr lang="en-US" sz="1200" kern="1200" dirty="0">
                          <a:solidFill>
                            <a:schemeClr val="dk1"/>
                          </a:solidFill>
                          <a:latin typeface="+mn-lt"/>
                          <a:ea typeface="+mn-ea"/>
                          <a:cs typeface="+mn-cs"/>
                        </a:rPr>
                        <a:t>Once every calendar</a:t>
                      </a:r>
                      <a:r>
                        <a:rPr lang="en-US" sz="1200" kern="1200" baseline="0" dirty="0">
                          <a:solidFill>
                            <a:schemeClr val="dk1"/>
                          </a:solidFill>
                          <a:latin typeface="+mn-lt"/>
                          <a:ea typeface="+mn-ea"/>
                          <a:cs typeface="+mn-cs"/>
                        </a:rPr>
                        <a:t> year</a:t>
                      </a:r>
                      <a:endParaRPr lang="en-US" sz="1200" kern="120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385143">
                <a:tc>
                  <a:txBody>
                    <a:bodyPr/>
                    <a:lstStyle/>
                    <a:p>
                      <a:r>
                        <a:rPr lang="en-US" sz="1200" kern="1200" dirty="0">
                          <a:solidFill>
                            <a:schemeClr val="dk1"/>
                          </a:solidFill>
                          <a:latin typeface="+mn-lt"/>
                          <a:ea typeface="+mn-ea"/>
                          <a:cs typeface="+mn-cs"/>
                        </a:rPr>
                        <a:t>Contacts Fitting</a:t>
                      </a:r>
                    </a:p>
                    <a:p>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Standard</a:t>
                      </a:r>
                    </a:p>
                    <a:p>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Premium</a:t>
                      </a:r>
                    </a:p>
                  </a:txBody>
                  <a:tcPr/>
                </a:tc>
                <a:tc>
                  <a:txBody>
                    <a:bodyPr/>
                    <a:lstStyle/>
                    <a:p>
                      <a:pPr algn="ct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Member cost up to $55</a:t>
                      </a:r>
                    </a:p>
                    <a:p>
                      <a:pPr algn="ctr"/>
                      <a:r>
                        <a:rPr lang="en-US" sz="1200" kern="1200" dirty="0">
                          <a:solidFill>
                            <a:schemeClr val="dk1"/>
                          </a:solidFill>
                          <a:latin typeface="+mn-lt"/>
                          <a:ea typeface="+mn-ea"/>
                          <a:cs typeface="+mn-cs"/>
                        </a:rPr>
                        <a:t>10% off retail price</a:t>
                      </a:r>
                    </a:p>
                  </a:txBody>
                  <a:tcPr anchor="ctr"/>
                </a:tc>
                <a:tc>
                  <a:txBody>
                    <a:bodyPr/>
                    <a:lstStyle/>
                    <a:p>
                      <a:pPr algn="ctr"/>
                      <a:r>
                        <a:rPr lang="en-US" sz="1200" kern="1200" dirty="0">
                          <a:solidFill>
                            <a:schemeClr val="dk1"/>
                          </a:solidFill>
                          <a:latin typeface="+mn-lt"/>
                          <a:ea typeface="+mn-ea"/>
                          <a:cs typeface="+mn-cs"/>
                        </a:rPr>
                        <a:t>Not covered</a:t>
                      </a:r>
                    </a:p>
                  </a:txBody>
                  <a:tcPr anchor="ctr"/>
                </a:tc>
                <a:tc>
                  <a:txBody>
                    <a:bodyPr/>
                    <a:lstStyle/>
                    <a:p>
                      <a:pPr algn="ctr"/>
                      <a:r>
                        <a:rPr lang="en-US" sz="1200" kern="1200" dirty="0">
                          <a:solidFill>
                            <a:schemeClr val="dk1"/>
                          </a:solidFill>
                          <a:latin typeface="+mn-lt"/>
                          <a:ea typeface="+mn-ea"/>
                          <a:cs typeface="+mn-cs"/>
                        </a:rPr>
                        <a:t>Once every other calendar</a:t>
                      </a:r>
                      <a:r>
                        <a:rPr lang="en-US" sz="1200" kern="1200" baseline="0" dirty="0">
                          <a:solidFill>
                            <a:schemeClr val="dk1"/>
                          </a:solidFill>
                          <a:latin typeface="+mn-lt"/>
                          <a:ea typeface="+mn-ea"/>
                          <a:cs typeface="+mn-cs"/>
                        </a:rPr>
                        <a:t> year</a:t>
                      </a:r>
                      <a:endParaRPr lang="en-US" sz="1200" kern="120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468923">
                <a:tc>
                  <a:txBody>
                    <a:bodyPr/>
                    <a:lstStyle/>
                    <a:p>
                      <a:r>
                        <a:rPr lang="en-US" sz="1200" kern="1200" dirty="0">
                          <a:solidFill>
                            <a:schemeClr val="dk1"/>
                          </a:solidFill>
                          <a:latin typeface="+mn-lt"/>
                          <a:ea typeface="+mn-ea"/>
                          <a:cs typeface="+mn-cs"/>
                        </a:rPr>
                        <a:t>Contact</a:t>
                      </a:r>
                      <a:r>
                        <a:rPr lang="en-US" sz="1200" kern="1200" baseline="0" dirty="0">
                          <a:solidFill>
                            <a:schemeClr val="dk1"/>
                          </a:solidFill>
                          <a:latin typeface="+mn-lt"/>
                          <a:ea typeface="+mn-ea"/>
                          <a:cs typeface="+mn-cs"/>
                        </a:rPr>
                        <a:t> Lenses *</a:t>
                      </a:r>
                      <a:r>
                        <a:rPr lang="en-US" sz="1200" kern="1200" dirty="0">
                          <a:solidFill>
                            <a:schemeClr val="dk1"/>
                          </a:solidFill>
                          <a:latin typeface="+mn-lt"/>
                          <a:ea typeface="+mn-ea"/>
                          <a:cs typeface="+mn-cs"/>
                        </a:rPr>
                        <a:t>    </a:t>
                      </a: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   Elective</a:t>
                      </a:r>
                      <a:br>
                        <a:rPr lang="en-US" sz="1200" kern="1200" dirty="0">
                          <a:solidFill>
                            <a:schemeClr val="dk1"/>
                          </a:solidFill>
                          <a:latin typeface="+mn-lt"/>
                          <a:ea typeface="+mn-ea"/>
                          <a:cs typeface="+mn-cs"/>
                        </a:rPr>
                      </a:br>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Medically Necessary</a:t>
                      </a:r>
                    </a:p>
                  </a:txBody>
                  <a:tcPr/>
                </a:tc>
                <a:tc>
                  <a:txBody>
                    <a:bodyPr/>
                    <a:lstStyle/>
                    <a:p>
                      <a:pPr algn="ct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 to</a:t>
                      </a:r>
                      <a:r>
                        <a:rPr lang="en-US" sz="1200" kern="1200" baseline="0" dirty="0">
                          <a:solidFill>
                            <a:schemeClr val="dk1"/>
                          </a:solidFill>
                          <a:latin typeface="+mn-lt"/>
                          <a:ea typeface="+mn-ea"/>
                          <a:cs typeface="+mn-cs"/>
                        </a:rPr>
                        <a:t> </a:t>
                      </a:r>
                      <a:r>
                        <a:rPr lang="en-US" sz="1200" kern="1200" baseline="0">
                          <a:solidFill>
                            <a:schemeClr val="dk1"/>
                          </a:solidFill>
                          <a:latin typeface="+mn-lt"/>
                          <a:ea typeface="+mn-ea"/>
                          <a:cs typeface="+mn-cs"/>
                        </a:rPr>
                        <a:t>$130 </a:t>
                      </a:r>
                      <a:r>
                        <a:rPr lang="en-US" sz="1200" kern="1200" baseline="0" dirty="0">
                          <a:solidFill>
                            <a:schemeClr val="dk1"/>
                          </a:solidFill>
                          <a:latin typeface="+mn-lt"/>
                          <a:ea typeface="+mn-ea"/>
                          <a:cs typeface="+mn-cs"/>
                        </a:rPr>
                        <a:t>allowance</a:t>
                      </a:r>
                      <a:br>
                        <a:rPr lang="en-US" sz="1200" kern="1200" baseline="0" dirty="0">
                          <a:solidFill>
                            <a:schemeClr val="dk1"/>
                          </a:solidFill>
                          <a:latin typeface="+mn-lt"/>
                          <a:ea typeface="+mn-ea"/>
                          <a:cs typeface="+mn-cs"/>
                        </a:rPr>
                      </a:br>
                      <a:r>
                        <a:rPr lang="en-US" sz="1200" kern="1200" baseline="0" dirty="0">
                          <a:solidFill>
                            <a:schemeClr val="dk1"/>
                          </a:solidFill>
                          <a:latin typeface="+mn-lt"/>
                          <a:ea typeface="+mn-ea"/>
                          <a:cs typeface="+mn-cs"/>
                        </a:rPr>
                        <a:t>Covered in full</a:t>
                      </a:r>
                      <a:endParaRPr lang="en-US" sz="1200" kern="1200" dirty="0">
                        <a:solidFill>
                          <a:schemeClr val="dk1"/>
                        </a:solidFill>
                        <a:latin typeface="+mn-lt"/>
                        <a:ea typeface="+mn-ea"/>
                        <a:cs typeface="+mn-cs"/>
                      </a:endParaRPr>
                    </a:p>
                  </a:txBody>
                  <a:tcPr/>
                </a:tc>
                <a:tc>
                  <a:txBody>
                    <a:bodyPr/>
                    <a:lstStyle/>
                    <a:p>
                      <a:pPr algn="ct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 to $105 allowance</a:t>
                      </a: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a:t>
                      </a:r>
                      <a:r>
                        <a:rPr lang="en-US" sz="1200" kern="1200" baseline="0" dirty="0">
                          <a:solidFill>
                            <a:schemeClr val="dk1"/>
                          </a:solidFill>
                          <a:latin typeface="+mn-lt"/>
                          <a:ea typeface="+mn-ea"/>
                          <a:cs typeface="+mn-cs"/>
                        </a:rPr>
                        <a:t> to $210 allowance</a:t>
                      </a:r>
                      <a:endParaRPr lang="en-US" sz="1200" kern="1200" dirty="0">
                        <a:solidFill>
                          <a:schemeClr val="dk1"/>
                        </a:solidFill>
                        <a:latin typeface="+mn-lt"/>
                        <a:ea typeface="+mn-ea"/>
                        <a:cs typeface="+mn-cs"/>
                      </a:endParaRPr>
                    </a:p>
                  </a:txBody>
                  <a:tcPr/>
                </a:tc>
                <a:tc>
                  <a:txBody>
                    <a:bodyPr/>
                    <a:lstStyle/>
                    <a:p>
                      <a:pPr algn="ctr"/>
                      <a:r>
                        <a:rPr lang="en-US" sz="1200" kern="1200" dirty="0">
                          <a:solidFill>
                            <a:schemeClr val="dk1"/>
                          </a:solidFill>
                          <a:latin typeface="+mn-lt"/>
                          <a:ea typeface="+mn-ea"/>
                          <a:cs typeface="+mn-cs"/>
                        </a:rPr>
                        <a:t>Once every calendar year</a:t>
                      </a:r>
                    </a:p>
                  </a:txBody>
                  <a:tcPr anchor="ctr"/>
                </a:tc>
                <a:extLst>
                  <a:ext uri="{0D108BD9-81ED-4DB2-BD59-A6C34878D82A}">
                    <a16:rowId xmlns:a16="http://schemas.microsoft.com/office/drawing/2014/main" val="10003"/>
                  </a:ext>
                </a:extLst>
              </a:tr>
              <a:tr h="538144">
                <a:tc>
                  <a:txBody>
                    <a:bodyPr/>
                    <a:lstStyle/>
                    <a:p>
                      <a:r>
                        <a:rPr lang="en-US" sz="1200" kern="1200" dirty="0">
                          <a:solidFill>
                            <a:schemeClr val="dk1"/>
                          </a:solidFill>
                          <a:latin typeface="+mn-lt"/>
                          <a:ea typeface="+mn-ea"/>
                          <a:cs typeface="+mn-cs"/>
                        </a:rPr>
                        <a:t>Standard</a:t>
                      </a:r>
                      <a:r>
                        <a:rPr lang="en-US" sz="1200" kern="1200" baseline="0" dirty="0">
                          <a:solidFill>
                            <a:schemeClr val="dk1"/>
                          </a:solidFill>
                          <a:latin typeface="+mn-lt"/>
                          <a:ea typeface="+mn-ea"/>
                          <a:cs typeface="+mn-cs"/>
                        </a:rPr>
                        <a:t> Plastic Lenses</a:t>
                      </a:r>
                      <a:br>
                        <a:rPr lang="en-US" sz="1200" kern="1200" baseline="0" dirty="0">
                          <a:solidFill>
                            <a:schemeClr val="dk1"/>
                          </a:solidFill>
                          <a:latin typeface="+mn-lt"/>
                          <a:ea typeface="+mn-ea"/>
                          <a:cs typeface="+mn-cs"/>
                        </a:rPr>
                      </a:br>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Single Vision</a:t>
                      </a:r>
                    </a:p>
                    <a:p>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Bifocal</a:t>
                      </a:r>
                    </a:p>
                    <a:p>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Trifocal</a:t>
                      </a:r>
                    </a:p>
                  </a:txBody>
                  <a:tcPr/>
                </a:tc>
                <a:tc>
                  <a:txBody>
                    <a:bodyPr/>
                    <a:lstStyle/>
                    <a:p>
                      <a:pPr algn="ctr"/>
                      <a:r>
                        <a:rPr lang="en-US" sz="1200" kern="1200" dirty="0">
                          <a:solidFill>
                            <a:schemeClr val="dk1"/>
                          </a:solidFill>
                          <a:latin typeface="+mn-lt"/>
                          <a:ea typeface="+mn-ea"/>
                          <a:cs typeface="+mn-cs"/>
                        </a:rPr>
                        <a:t>Covered</a:t>
                      </a:r>
                      <a:r>
                        <a:rPr lang="en-US" sz="1200" kern="1200" baseline="0" dirty="0">
                          <a:solidFill>
                            <a:schemeClr val="dk1"/>
                          </a:solidFill>
                          <a:latin typeface="+mn-lt"/>
                          <a:ea typeface="+mn-ea"/>
                          <a:cs typeface="+mn-cs"/>
                        </a:rPr>
                        <a:t> in full after a $10 copay</a:t>
                      </a:r>
                      <a:endParaRPr lang="en-US" sz="1200" kern="120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 to $25</a:t>
                      </a:r>
                      <a:r>
                        <a:rPr lang="en-US" sz="1200" kern="1200" baseline="0" dirty="0">
                          <a:solidFill>
                            <a:schemeClr val="dk1"/>
                          </a:solidFill>
                          <a:latin typeface="+mn-lt"/>
                          <a:ea typeface="+mn-ea"/>
                          <a:cs typeface="+mn-cs"/>
                        </a:rPr>
                        <a:t> allowance</a:t>
                      </a: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 to $40 allowance</a:t>
                      </a:r>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Up</a:t>
                      </a:r>
                      <a:r>
                        <a:rPr lang="en-US" sz="1200" kern="1200" baseline="0" dirty="0">
                          <a:solidFill>
                            <a:schemeClr val="dk1"/>
                          </a:solidFill>
                          <a:latin typeface="+mn-lt"/>
                          <a:ea typeface="+mn-ea"/>
                          <a:cs typeface="+mn-cs"/>
                        </a:rPr>
                        <a:t> to $55 allowance</a:t>
                      </a:r>
                      <a:endParaRPr lang="en-US" sz="1200" kern="1200" dirty="0">
                        <a:solidFill>
                          <a:schemeClr val="dk1"/>
                        </a:solidFill>
                        <a:latin typeface="+mn-lt"/>
                        <a:ea typeface="+mn-ea"/>
                        <a:cs typeface="+mn-cs"/>
                      </a:endParaRPr>
                    </a:p>
                  </a:txBody>
                  <a:tcPr/>
                </a:tc>
                <a:tc>
                  <a:txBody>
                    <a:bodyPr/>
                    <a:lstStyle/>
                    <a:p>
                      <a:pPr algn="ctr"/>
                      <a:r>
                        <a:rPr lang="en-US" sz="1200" kern="1200" dirty="0">
                          <a:solidFill>
                            <a:schemeClr val="dk1"/>
                          </a:solidFill>
                          <a:latin typeface="+mn-lt"/>
                          <a:ea typeface="+mn-ea"/>
                          <a:cs typeface="+mn-cs"/>
                        </a:rPr>
                        <a:t>Once every calendar year</a:t>
                      </a:r>
                    </a:p>
                  </a:txBody>
                  <a:tcPr anchor="ctr"/>
                </a:tc>
                <a:extLst>
                  <a:ext uri="{0D108BD9-81ED-4DB2-BD59-A6C34878D82A}">
                    <a16:rowId xmlns:a16="http://schemas.microsoft.com/office/drawing/2014/main" val="10004"/>
                  </a:ext>
                </a:extLst>
              </a:tr>
              <a:tr h="538144">
                <a:tc>
                  <a:txBody>
                    <a:bodyPr/>
                    <a:lstStyle/>
                    <a:p>
                      <a:r>
                        <a:rPr lang="en-US" sz="1200" kern="1200" dirty="0">
                          <a:solidFill>
                            <a:schemeClr val="dk1"/>
                          </a:solidFill>
                          <a:latin typeface="+mn-lt"/>
                          <a:ea typeface="+mn-ea"/>
                          <a:cs typeface="+mn-cs"/>
                        </a:rPr>
                        <a:t>Frames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Up to $130 allowance; 20% off additional</a:t>
                      </a:r>
                      <a:r>
                        <a:rPr lang="en-US" sz="1200" baseline="0" dirty="0"/>
                        <a:t> cost</a:t>
                      </a: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Up to $45</a:t>
                      </a:r>
                      <a:r>
                        <a:rPr lang="en-US" sz="1200" baseline="0" dirty="0"/>
                        <a:t> allowance</a:t>
                      </a:r>
                      <a:endParaRPr lang="en-US" sz="1200" dirty="0"/>
                    </a:p>
                  </a:txBody>
                  <a:tcPr anchor="ctr"/>
                </a:tc>
                <a:tc>
                  <a:txBody>
                    <a:bodyPr/>
                    <a:lstStyle/>
                    <a:p>
                      <a:pPr algn="ctr"/>
                      <a:r>
                        <a:rPr lang="en-US" sz="1200" kern="1200" dirty="0">
                          <a:solidFill>
                            <a:schemeClr val="dk1"/>
                          </a:solidFill>
                          <a:latin typeface="+mn-lt"/>
                          <a:ea typeface="+mn-ea"/>
                          <a:cs typeface="+mn-cs"/>
                        </a:rPr>
                        <a:t>Once every other calendar</a:t>
                      </a:r>
                      <a:r>
                        <a:rPr lang="en-US" sz="1200" kern="1200" baseline="0" dirty="0">
                          <a:solidFill>
                            <a:schemeClr val="dk1"/>
                          </a:solidFill>
                          <a:latin typeface="+mn-lt"/>
                          <a:ea typeface="+mn-ea"/>
                          <a:cs typeface="+mn-cs"/>
                        </a:rPr>
                        <a:t> year</a:t>
                      </a:r>
                      <a:endParaRPr lang="en-US" sz="1200" kern="1200" dirty="0">
                        <a:solidFill>
                          <a:schemeClr val="dk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8" name="Rectangle 7"/>
          <p:cNvSpPr/>
          <p:nvPr/>
        </p:nvSpPr>
        <p:spPr>
          <a:xfrm>
            <a:off x="937845" y="5457541"/>
            <a:ext cx="5556739" cy="646331"/>
          </a:xfrm>
          <a:prstGeom prst="rect">
            <a:avLst/>
          </a:prstGeom>
        </p:spPr>
        <p:txBody>
          <a:bodyPr wrap="square">
            <a:spAutoFit/>
          </a:bodyPr>
          <a:lstStyle/>
          <a:p>
            <a:pPr eaLnBrk="0" hangingPunct="0">
              <a:defRPr/>
            </a:pPr>
            <a:r>
              <a:rPr lang="en-US" sz="1200" b="1" dirty="0"/>
              <a:t>*Your contact lens allowance must be used at the initial time of service.</a:t>
            </a:r>
          </a:p>
          <a:p>
            <a:pPr eaLnBrk="0" hangingPunct="0">
              <a:defRPr/>
            </a:pPr>
            <a:r>
              <a:rPr lang="en-US" sz="1200" b="1" dirty="0"/>
              <a:t>**Please note:  This plan covers either contact lenses or lenses for your glasses once every other calendar year.</a:t>
            </a:r>
          </a:p>
        </p:txBody>
      </p:sp>
    </p:spTree>
    <p:extLst>
      <p:ext uri="{BB962C8B-B14F-4D97-AF65-F5344CB8AC3E}">
        <p14:creationId xmlns:p14="http://schemas.microsoft.com/office/powerpoint/2010/main" val="1889790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Vision Payroll </a:t>
            </a:r>
            <a:br>
              <a:rPr lang="en-US" dirty="0"/>
            </a:br>
            <a:r>
              <a:rPr lang="en-US" dirty="0"/>
              <a:t>Deductions (26 per year)</a:t>
            </a:r>
          </a:p>
        </p:txBody>
      </p:sp>
      <p:sp>
        <p:nvSpPr>
          <p:cNvPr id="3" name="Slide Number Placeholder 2"/>
          <p:cNvSpPr>
            <a:spLocks noGrp="1"/>
          </p:cNvSpPr>
          <p:nvPr>
            <p:ph type="sldNum" sz="quarter" idx="12"/>
          </p:nvPr>
        </p:nvSpPr>
        <p:spPr/>
        <p:txBody>
          <a:bodyPr/>
          <a:lstStyle/>
          <a:p>
            <a:r>
              <a:rPr lang="en-US" dirty="0"/>
              <a:t>22</a:t>
            </a:r>
          </a:p>
        </p:txBody>
      </p:sp>
      <p:graphicFrame>
        <p:nvGraphicFramePr>
          <p:cNvPr id="6" name="Content Placeholder 4"/>
          <p:cNvGraphicFramePr>
            <a:graphicFrameLocks/>
          </p:cNvGraphicFramePr>
          <p:nvPr>
            <p:extLst>
              <p:ext uri="{D42A27DB-BD31-4B8C-83A1-F6EECF244321}">
                <p14:modId xmlns:p14="http://schemas.microsoft.com/office/powerpoint/2010/main" val="86087960"/>
              </p:ext>
            </p:extLst>
          </p:nvPr>
        </p:nvGraphicFramePr>
        <p:xfrm>
          <a:off x="1102700" y="2086708"/>
          <a:ext cx="4829177" cy="2162988"/>
        </p:xfrm>
        <a:graphic>
          <a:graphicData uri="http://schemas.openxmlformats.org/drawingml/2006/table">
            <a:tbl>
              <a:tblPr firstRow="1" bandRow="1">
                <a:tableStyleId>{5C22544A-7EE6-4342-B048-85BDC9FD1C3A}</a:tableStyleId>
              </a:tblPr>
              <a:tblGrid>
                <a:gridCol w="2719023">
                  <a:extLst>
                    <a:ext uri="{9D8B030D-6E8A-4147-A177-3AD203B41FA5}">
                      <a16:colId xmlns:a16="http://schemas.microsoft.com/office/drawing/2014/main" val="20000"/>
                    </a:ext>
                  </a:extLst>
                </a:gridCol>
                <a:gridCol w="2110154">
                  <a:extLst>
                    <a:ext uri="{9D8B030D-6E8A-4147-A177-3AD203B41FA5}">
                      <a16:colId xmlns:a16="http://schemas.microsoft.com/office/drawing/2014/main" val="20001"/>
                    </a:ext>
                  </a:extLst>
                </a:gridCol>
              </a:tblGrid>
              <a:tr h="385143">
                <a:tc>
                  <a:txBody>
                    <a:bodyPr/>
                    <a:lstStyle/>
                    <a:p>
                      <a:r>
                        <a:rPr lang="en-US" dirty="0"/>
                        <a:t>Coverage</a:t>
                      </a:r>
                      <a:r>
                        <a:rPr lang="en-US" baseline="0" dirty="0"/>
                        <a:t> Tier</a:t>
                      </a:r>
                      <a:endParaRPr lang="en-US" dirty="0"/>
                    </a:p>
                  </a:txBody>
                  <a:tcPr/>
                </a:tc>
                <a:tc>
                  <a:txBody>
                    <a:bodyPr/>
                    <a:lstStyle/>
                    <a:p>
                      <a:pPr algn="ctr"/>
                      <a:r>
                        <a:rPr lang="en-US" dirty="0"/>
                        <a:t>Vision</a:t>
                      </a:r>
                    </a:p>
                  </a:txBody>
                  <a:tcPr/>
                </a:tc>
                <a:extLst>
                  <a:ext uri="{0D108BD9-81ED-4DB2-BD59-A6C34878D82A}">
                    <a16:rowId xmlns:a16="http://schemas.microsoft.com/office/drawing/2014/main" val="10000"/>
                  </a:ext>
                </a:extLst>
              </a:tr>
              <a:tr h="385143">
                <a:tc>
                  <a:txBody>
                    <a:bodyPr/>
                    <a:lstStyle/>
                    <a:p>
                      <a:r>
                        <a:rPr lang="en-US" sz="1800" dirty="0"/>
                        <a:t>Employee</a:t>
                      </a:r>
                    </a:p>
                  </a:txBody>
                  <a:tcPr/>
                </a:tc>
                <a:tc>
                  <a:txBody>
                    <a:bodyPr/>
                    <a:lstStyle/>
                    <a:p>
                      <a:pPr algn="ctr"/>
                      <a:r>
                        <a:rPr lang="en-US" sz="1800" i="0" kern="1200" dirty="0">
                          <a:solidFill>
                            <a:schemeClr val="dk1"/>
                          </a:solidFill>
                          <a:latin typeface="+mn-lt"/>
                          <a:ea typeface="+mn-ea"/>
                          <a:cs typeface="+mn-cs"/>
                        </a:rPr>
                        <a:t>$2.73</a:t>
                      </a:r>
                    </a:p>
                  </a:txBody>
                  <a:tcPr/>
                </a:tc>
                <a:extLst>
                  <a:ext uri="{0D108BD9-81ED-4DB2-BD59-A6C34878D82A}">
                    <a16:rowId xmlns:a16="http://schemas.microsoft.com/office/drawing/2014/main" val="10001"/>
                  </a:ext>
                </a:extLst>
              </a:tr>
              <a:tr h="348721">
                <a:tc>
                  <a:txBody>
                    <a:bodyPr/>
                    <a:lstStyle/>
                    <a:p>
                      <a:r>
                        <a:rPr lang="en-US" sz="1800" i="0" dirty="0"/>
                        <a:t>Employee + Spouse</a:t>
                      </a:r>
                    </a:p>
                  </a:txBody>
                  <a:tcPr/>
                </a:tc>
                <a:tc>
                  <a:txBody>
                    <a:bodyPr/>
                    <a:lstStyle/>
                    <a:p>
                      <a:pPr algn="ctr"/>
                      <a:r>
                        <a:rPr lang="en-US" sz="1800" i="0" kern="1200" dirty="0">
                          <a:solidFill>
                            <a:schemeClr val="dk1"/>
                          </a:solidFill>
                          <a:latin typeface="+mn-lt"/>
                          <a:ea typeface="+mn-ea"/>
                          <a:cs typeface="+mn-cs"/>
                        </a:rPr>
                        <a:t>$4.77</a:t>
                      </a:r>
                    </a:p>
                  </a:txBody>
                  <a:tcPr/>
                </a:tc>
                <a:extLst>
                  <a:ext uri="{0D108BD9-81ED-4DB2-BD59-A6C34878D82A}">
                    <a16:rowId xmlns:a16="http://schemas.microsoft.com/office/drawing/2014/main" val="10002"/>
                  </a:ext>
                </a:extLst>
              </a:tr>
              <a:tr h="468923">
                <a:tc>
                  <a:txBody>
                    <a:bodyPr/>
                    <a:lstStyle/>
                    <a:p>
                      <a:r>
                        <a:rPr lang="en-US" sz="1800" dirty="0"/>
                        <a:t>Employee + Child(</a:t>
                      </a:r>
                      <a:r>
                        <a:rPr lang="en-US" sz="1800" dirty="0" err="1"/>
                        <a:t>ren</a:t>
                      </a:r>
                      <a:r>
                        <a:rPr lang="en-US" sz="1800" dirty="0"/>
                        <a:t>)</a:t>
                      </a:r>
                    </a:p>
                  </a:txBody>
                  <a:tcPr/>
                </a:tc>
                <a:tc>
                  <a:txBody>
                    <a:bodyPr/>
                    <a:lstStyle/>
                    <a:p>
                      <a:pPr algn="ctr"/>
                      <a:r>
                        <a:rPr lang="en-US" sz="1800" i="0" kern="1200" dirty="0">
                          <a:solidFill>
                            <a:schemeClr val="dk1"/>
                          </a:solidFill>
                          <a:latin typeface="+mn-lt"/>
                          <a:ea typeface="+mn-ea"/>
                          <a:cs typeface="+mn-cs"/>
                        </a:rPr>
                        <a:t>$5.18</a:t>
                      </a:r>
                    </a:p>
                  </a:txBody>
                  <a:tcPr/>
                </a:tc>
                <a:extLst>
                  <a:ext uri="{0D108BD9-81ED-4DB2-BD59-A6C34878D82A}">
                    <a16:rowId xmlns:a16="http://schemas.microsoft.com/office/drawing/2014/main" val="10003"/>
                  </a:ext>
                </a:extLst>
              </a:tr>
              <a:tr h="558019">
                <a:tc>
                  <a:txBody>
                    <a:bodyPr/>
                    <a:lstStyle/>
                    <a:p>
                      <a:r>
                        <a:rPr lang="en-US" sz="1800" baseline="0" dirty="0"/>
                        <a:t>Family</a:t>
                      </a:r>
                    </a:p>
                  </a:txBody>
                  <a:tcPr/>
                </a:tc>
                <a:tc>
                  <a:txBody>
                    <a:bodyPr/>
                    <a:lstStyle/>
                    <a:p>
                      <a:pPr algn="ctr"/>
                      <a:r>
                        <a:rPr lang="en-US" sz="1800" i="0" kern="1200" dirty="0">
                          <a:solidFill>
                            <a:schemeClr val="dk1"/>
                          </a:solidFill>
                          <a:latin typeface="+mn-lt"/>
                          <a:ea typeface="+mn-ea"/>
                          <a:cs typeface="+mn-cs"/>
                        </a:rPr>
                        <a:t>$7.91</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0279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a:t>23</a:t>
            </a:r>
          </a:p>
        </p:txBody>
      </p:sp>
      <p:sp>
        <p:nvSpPr>
          <p:cNvPr id="3" name="Title 2"/>
          <p:cNvSpPr>
            <a:spLocks noGrp="1"/>
          </p:cNvSpPr>
          <p:nvPr>
            <p:ph type="ctrTitle"/>
          </p:nvPr>
        </p:nvSpPr>
        <p:spPr/>
        <p:txBody>
          <a:bodyPr/>
          <a:lstStyle/>
          <a:p>
            <a:r>
              <a:rPr lang="en-US" dirty="0"/>
              <a:t>Flexible Spending Accounts</a:t>
            </a:r>
          </a:p>
        </p:txBody>
      </p:sp>
    </p:spTree>
    <p:extLst>
      <p:ext uri="{BB962C8B-B14F-4D97-AF65-F5344CB8AC3E}">
        <p14:creationId xmlns:p14="http://schemas.microsoft.com/office/powerpoint/2010/main" val="203850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4726" y="102958"/>
            <a:ext cx="7543800" cy="1450757"/>
          </a:xfrm>
        </p:spPr>
        <p:txBody>
          <a:bodyPr/>
          <a:lstStyle/>
          <a:p>
            <a:pPr eaLnBrk="1" hangingPunct="1"/>
            <a:r>
              <a:rPr lang="en-US" altLang="en-US" dirty="0"/>
              <a:t>Flexible Spending Account</a:t>
            </a:r>
            <a:br>
              <a:rPr lang="en-US" altLang="en-US" dirty="0"/>
            </a:br>
            <a:r>
              <a:rPr lang="en-US" altLang="en-US" sz="3200" dirty="0"/>
              <a:t>Administered by Medcom</a:t>
            </a:r>
          </a:p>
        </p:txBody>
      </p:sp>
      <p:sp>
        <p:nvSpPr>
          <p:cNvPr id="39939" name="Content Placeholder 6"/>
          <p:cNvSpPr>
            <a:spLocks noGrp="1"/>
          </p:cNvSpPr>
          <p:nvPr>
            <p:ph sz="half" idx="1"/>
          </p:nvPr>
        </p:nvSpPr>
        <p:spPr>
          <a:xfrm>
            <a:off x="725488" y="1789353"/>
            <a:ext cx="7531100" cy="4434795"/>
          </a:xfrm>
        </p:spPr>
        <p:txBody>
          <a:bodyPr>
            <a:normAutofit fontScale="92500" lnSpcReduction="20000"/>
          </a:bodyPr>
          <a:lstStyle/>
          <a:p>
            <a:pPr algn="ctr">
              <a:buFontTx/>
              <a:buNone/>
            </a:pPr>
            <a:r>
              <a:rPr lang="en-US" altLang="en-US" sz="2400" b="1" dirty="0"/>
              <a:t>Flexible Spending Account (FSA)</a:t>
            </a:r>
          </a:p>
          <a:p>
            <a:pPr algn="ctr">
              <a:buFontTx/>
              <a:buNone/>
            </a:pPr>
            <a:r>
              <a:rPr lang="en-US" altLang="en-US" sz="2000" b="1" dirty="0"/>
              <a:t>Unreimbursed Medical Spending Account</a:t>
            </a:r>
          </a:p>
          <a:p>
            <a:pPr algn="ctr">
              <a:buFontTx/>
              <a:buNone/>
            </a:pPr>
            <a:r>
              <a:rPr lang="en-US" altLang="en-US" sz="1800" b="1" dirty="0">
                <a:solidFill>
                  <a:schemeClr val="tx1"/>
                </a:solidFill>
              </a:rPr>
              <a:t>Set aside as much as $3,050</a:t>
            </a:r>
          </a:p>
          <a:p>
            <a:pPr algn="ctr">
              <a:buFontTx/>
              <a:buNone/>
            </a:pPr>
            <a:r>
              <a:rPr lang="en-US" altLang="en-US" sz="1400" b="1" dirty="0"/>
              <a:t>Deductibles, co-payments, co-insurance, vision, dental</a:t>
            </a:r>
          </a:p>
          <a:p>
            <a:pPr algn="ctr">
              <a:buFontTx/>
              <a:buNone/>
            </a:pPr>
            <a:r>
              <a:rPr lang="en-US" altLang="en-US" sz="1400" b="1" dirty="0"/>
              <a:t>May rollover up to $610 in unused healthcare FSA funds to next plan year</a:t>
            </a:r>
            <a:br>
              <a:rPr lang="en-US" altLang="en-US" sz="1400" b="1" dirty="0"/>
            </a:br>
            <a:br>
              <a:rPr lang="en-US" altLang="en-US" sz="1400" b="1" dirty="0"/>
            </a:br>
            <a:r>
              <a:rPr lang="en-US" altLang="en-US" sz="1400" b="1" dirty="0"/>
              <a:t>Members will receive a debit card to use for payment of eligible expenses.</a:t>
            </a:r>
            <a:endParaRPr lang="en-US" altLang="en-US" b="1" dirty="0"/>
          </a:p>
          <a:p>
            <a:pPr algn="ctr">
              <a:buFontTx/>
              <a:buNone/>
            </a:pPr>
            <a:r>
              <a:rPr lang="en-US" altLang="en-US" sz="2000" b="1" dirty="0"/>
              <a:t>Dependent Care Spending Account</a:t>
            </a:r>
          </a:p>
          <a:p>
            <a:pPr algn="ctr">
              <a:buFontTx/>
              <a:buNone/>
            </a:pPr>
            <a:r>
              <a:rPr lang="en-US" altLang="en-US" sz="1400" b="1" dirty="0"/>
              <a:t>Up to $5,000 if head of household or are married filing joint return</a:t>
            </a:r>
          </a:p>
          <a:p>
            <a:pPr algn="ctr">
              <a:buFontTx/>
              <a:buNone/>
            </a:pPr>
            <a:r>
              <a:rPr lang="en-US" altLang="en-US" sz="1400" b="1" dirty="0">
                <a:solidFill>
                  <a:srgbClr val="6F6F6F"/>
                </a:solidFill>
              </a:rPr>
              <a:t>Or up to $2,500 if you are married filing a separate return</a:t>
            </a:r>
            <a:br>
              <a:rPr lang="en-US" altLang="en-US" sz="1400" b="1" dirty="0">
                <a:solidFill>
                  <a:srgbClr val="6F6F6F"/>
                </a:solidFill>
              </a:rPr>
            </a:br>
            <a:endParaRPr lang="en-US" altLang="en-US" sz="1400" b="1" dirty="0">
              <a:solidFill>
                <a:srgbClr val="6F6F6F"/>
              </a:solidFill>
            </a:endParaRPr>
          </a:p>
          <a:p>
            <a:pPr algn="ctr"/>
            <a:r>
              <a:rPr lang="en-US" sz="1500" dirty="0"/>
              <a:t>Once enrolled, you can monitor your Flexible Spending Account balance by registering at </a:t>
            </a:r>
            <a:r>
              <a:rPr lang="en-US" sz="1500" dirty="0">
                <a:solidFill>
                  <a:srgbClr val="2B489D"/>
                </a:solidFill>
                <a:hlinkClick r:id="rId2"/>
              </a:rPr>
              <a:t>www.medcombenefits.com</a:t>
            </a:r>
            <a:r>
              <a:rPr lang="en-US" sz="1500" dirty="0">
                <a:solidFill>
                  <a:srgbClr val="2B489D"/>
                </a:solidFill>
              </a:rPr>
              <a:t>.</a:t>
            </a:r>
            <a:endParaRPr lang="en-US" altLang="en-US" sz="1500" b="1" dirty="0">
              <a:solidFill>
                <a:srgbClr val="6F6F6F"/>
              </a:solidFill>
            </a:endParaRPr>
          </a:p>
          <a:p>
            <a:pPr algn="ctr"/>
            <a:r>
              <a:rPr lang="en-US" altLang="en-US" sz="1200" b="1" dirty="0">
                <a:solidFill>
                  <a:srgbClr val="6F6F6F"/>
                </a:solidFill>
              </a:rPr>
              <a:t>If you have any questions or need additional information, you may call Medcom at 800-523-7542</a:t>
            </a:r>
            <a:endParaRPr lang="en-US" altLang="en-US" sz="1300" b="1" dirty="0">
              <a:solidFill>
                <a:srgbClr val="6F6F6F"/>
              </a:solidFill>
            </a:endParaRPr>
          </a:p>
          <a:p>
            <a:r>
              <a:rPr lang="en-US" altLang="en-US" sz="1800" b="1" dirty="0">
                <a:solidFill>
                  <a:srgbClr val="FF0000"/>
                </a:solidFill>
              </a:rPr>
              <a:t>Note:  Re-enrollment is required every year.  </a:t>
            </a:r>
          </a:p>
          <a:p>
            <a:endParaRPr lang="en-US" altLang="en-US" sz="1800" b="1" dirty="0">
              <a:solidFill>
                <a:srgbClr val="FF0000"/>
              </a:solidFill>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t>29</a:t>
            </a:fld>
            <a:endParaRPr lang="en-US" dirty="0"/>
          </a:p>
        </p:txBody>
      </p:sp>
    </p:spTree>
    <p:extLst>
      <p:ext uri="{BB962C8B-B14F-4D97-AF65-F5344CB8AC3E}">
        <p14:creationId xmlns:p14="http://schemas.microsoft.com/office/powerpoint/2010/main" val="42863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Qualifying Life Event Changes</a:t>
            </a:r>
          </a:p>
        </p:txBody>
      </p:sp>
      <p:sp>
        <p:nvSpPr>
          <p:cNvPr id="3" name="Slide Number Placeholder 2"/>
          <p:cNvSpPr>
            <a:spLocks noGrp="1"/>
          </p:cNvSpPr>
          <p:nvPr>
            <p:ph type="sldNum" sz="quarter" idx="12"/>
          </p:nvPr>
        </p:nvSpPr>
        <p:spPr/>
        <p:txBody>
          <a:bodyPr/>
          <a:lstStyle/>
          <a:p>
            <a:fld id="{629637A9-119A-49DA-BD12-AAC58B377D80}" type="slidenum">
              <a:rPr lang="en-US" smtClean="0"/>
              <a:t>3</a:t>
            </a:fld>
            <a:endParaRPr lang="en-US" dirty="0"/>
          </a:p>
        </p:txBody>
      </p:sp>
      <p:sp>
        <p:nvSpPr>
          <p:cNvPr id="4" name="Content Placeholder 3"/>
          <p:cNvSpPr>
            <a:spLocks noGrp="1"/>
          </p:cNvSpPr>
          <p:nvPr>
            <p:ph sz="quarter" idx="13"/>
          </p:nvPr>
        </p:nvSpPr>
        <p:spPr/>
        <p:txBody>
          <a:bodyPr>
            <a:normAutofit fontScale="92500" lnSpcReduction="10000"/>
          </a:bodyPr>
          <a:lstStyle/>
          <a:p>
            <a:pPr>
              <a:defRPr/>
            </a:pPr>
            <a:r>
              <a:rPr lang="en-US" sz="2400" dirty="0"/>
              <a:t>What is a Qualifying Life Event (QLE)</a:t>
            </a:r>
          </a:p>
          <a:p>
            <a:pPr lvl="1">
              <a:defRPr/>
            </a:pPr>
            <a:r>
              <a:rPr lang="en-US" sz="2000" dirty="0"/>
              <a:t>Marriage</a:t>
            </a:r>
          </a:p>
          <a:p>
            <a:pPr lvl="1">
              <a:defRPr/>
            </a:pPr>
            <a:r>
              <a:rPr lang="en-US" sz="2000" dirty="0"/>
              <a:t>Divorce</a:t>
            </a:r>
          </a:p>
          <a:p>
            <a:pPr lvl="1">
              <a:defRPr/>
            </a:pPr>
            <a:r>
              <a:rPr lang="en-US" sz="2000" dirty="0"/>
              <a:t>Birth of a child</a:t>
            </a:r>
          </a:p>
          <a:p>
            <a:pPr lvl="1">
              <a:defRPr/>
            </a:pPr>
            <a:r>
              <a:rPr lang="en-US" sz="2000" dirty="0"/>
              <a:t>Loss of other coverage</a:t>
            </a:r>
          </a:p>
          <a:p>
            <a:pPr lvl="1">
              <a:defRPr/>
            </a:pPr>
            <a:r>
              <a:rPr lang="en-US" sz="2000" dirty="0"/>
              <a:t>Loss of dependent status</a:t>
            </a:r>
          </a:p>
          <a:p>
            <a:pPr>
              <a:defRPr/>
            </a:pPr>
            <a:r>
              <a:rPr lang="en-US" sz="2400" dirty="0"/>
              <a:t>30 days to notify Human Resources or NFP of the QLE</a:t>
            </a:r>
          </a:p>
          <a:p>
            <a:pPr>
              <a:defRPr/>
            </a:pPr>
            <a:r>
              <a:rPr lang="en-US" sz="2400" dirty="0"/>
              <a:t>Appropriate documentation must be received before the change will become effective.</a:t>
            </a:r>
          </a:p>
        </p:txBody>
      </p:sp>
    </p:spTree>
    <p:extLst>
      <p:ext uri="{BB962C8B-B14F-4D97-AF65-F5344CB8AC3E}">
        <p14:creationId xmlns:p14="http://schemas.microsoft.com/office/powerpoint/2010/main" val="3139209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B3B5670-82DC-495B-AF7A-6648C7BDDF71}"/>
              </a:ext>
            </a:extLst>
          </p:cNvPr>
          <p:cNvSpPr>
            <a:spLocks noGrp="1" noChangeArrowheads="1"/>
          </p:cNvSpPr>
          <p:nvPr>
            <p:ph type="title"/>
          </p:nvPr>
        </p:nvSpPr>
        <p:spPr/>
        <p:txBody>
          <a:bodyPr/>
          <a:lstStyle/>
          <a:p>
            <a:pPr eaLnBrk="1" hangingPunct="1">
              <a:defRPr/>
            </a:pPr>
            <a:r>
              <a:rPr lang="en-US" altLang="en-US"/>
              <a:t>FSA Savings Example</a:t>
            </a:r>
          </a:p>
        </p:txBody>
      </p:sp>
      <p:sp>
        <p:nvSpPr>
          <p:cNvPr id="12291" name="Rectangle 3">
            <a:extLst>
              <a:ext uri="{FF2B5EF4-FFF2-40B4-BE49-F238E27FC236}">
                <a16:creationId xmlns:a16="http://schemas.microsoft.com/office/drawing/2014/main" id="{5AA0963F-9FE0-4173-9E42-4657A1305AD6}"/>
              </a:ext>
            </a:extLst>
          </p:cNvPr>
          <p:cNvSpPr>
            <a:spLocks noGrp="1" noChangeArrowheads="1"/>
          </p:cNvSpPr>
          <p:nvPr>
            <p:ph type="body" idx="4294967295"/>
          </p:nvPr>
        </p:nvSpPr>
        <p:spPr>
          <a:xfrm>
            <a:off x="655638" y="1884363"/>
            <a:ext cx="8064500" cy="1084262"/>
          </a:xfrm>
        </p:spPr>
        <p:txBody>
          <a:bodyPr>
            <a:normAutofit fontScale="85000" lnSpcReduction="20000"/>
          </a:bodyPr>
          <a:lstStyle/>
          <a:p>
            <a:pPr marL="0" indent="0" eaLnBrk="1" hangingPunct="1">
              <a:lnSpc>
                <a:spcPct val="90000"/>
              </a:lnSpc>
              <a:buFont typeface="Symbol" panose="05050102010706020507" pitchFamily="18" charset="2"/>
              <a:buNone/>
              <a:tabLst>
                <a:tab pos="7772400" algn="r"/>
              </a:tabLst>
            </a:pPr>
            <a:r>
              <a:rPr lang="en-US" altLang="en-US" sz="2200" b="1"/>
              <a:t>Annual Salary:	$35,000</a:t>
            </a:r>
          </a:p>
          <a:p>
            <a:pPr marL="0" indent="0" eaLnBrk="1" hangingPunct="1">
              <a:lnSpc>
                <a:spcPct val="90000"/>
              </a:lnSpc>
              <a:buFont typeface="Symbol" panose="05050102010706020507" pitchFamily="18" charset="2"/>
              <a:buNone/>
              <a:tabLst>
                <a:tab pos="7772400" algn="r"/>
              </a:tabLst>
            </a:pPr>
            <a:r>
              <a:rPr lang="en-US" altLang="en-US" sz="2200" b="1"/>
              <a:t>Out-of-Pocket Medical/Dental Expenses:	$  1,000/year</a:t>
            </a:r>
          </a:p>
          <a:p>
            <a:pPr marL="0" indent="0" eaLnBrk="1" hangingPunct="1">
              <a:lnSpc>
                <a:spcPct val="90000"/>
              </a:lnSpc>
              <a:buFont typeface="Symbol" panose="05050102010706020507" pitchFamily="18" charset="2"/>
              <a:buNone/>
              <a:tabLst>
                <a:tab pos="7772400" algn="r"/>
              </a:tabLst>
            </a:pPr>
            <a:r>
              <a:rPr lang="en-US" altLang="en-US" sz="2200" b="1"/>
              <a:t>Out-of-Pocket Dependent Care Expenses:	$  2,500/year</a:t>
            </a:r>
          </a:p>
        </p:txBody>
      </p:sp>
      <p:sp>
        <p:nvSpPr>
          <p:cNvPr id="12292" name="Rectangle 4">
            <a:extLst>
              <a:ext uri="{FF2B5EF4-FFF2-40B4-BE49-F238E27FC236}">
                <a16:creationId xmlns:a16="http://schemas.microsoft.com/office/drawing/2014/main" id="{D3257F29-68BE-4B3B-AF4A-BD5D599FB3F0}"/>
              </a:ext>
            </a:extLst>
          </p:cNvPr>
          <p:cNvSpPr>
            <a:spLocks noChangeArrowheads="1"/>
          </p:cNvSpPr>
          <p:nvPr/>
        </p:nvSpPr>
        <p:spPr bwMode="auto">
          <a:xfrm>
            <a:off x="654050" y="3154363"/>
            <a:ext cx="7961313" cy="2570162"/>
          </a:xfrm>
          <a:prstGeom prst="rect">
            <a:avLst/>
          </a:prstGeom>
          <a:solidFill>
            <a:srgbClr val="0026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02654"/>
              </a:buClr>
              <a:buChar char="•"/>
              <a:tabLst>
                <a:tab pos="114300" algn="l"/>
                <a:tab pos="4114800" algn="l"/>
                <a:tab pos="4292600" algn="l"/>
                <a:tab pos="5543550" algn="r"/>
                <a:tab pos="6286500" algn="l"/>
                <a:tab pos="6400800" algn="l"/>
                <a:tab pos="6515100" algn="l"/>
                <a:tab pos="7543800" algn="r"/>
              </a:tabLst>
              <a:defRPr sz="2800">
                <a:solidFill>
                  <a:schemeClr val="tx1"/>
                </a:solidFill>
                <a:latin typeface="Calibri" panose="020F0502020204030204" pitchFamily="34" charset="0"/>
              </a:defRPr>
            </a:lvl1pPr>
            <a:lvl2pPr marL="742950" indent="-285750">
              <a:spcBef>
                <a:spcPct val="20000"/>
              </a:spcBef>
              <a:buChar char="–"/>
              <a:tabLst>
                <a:tab pos="114300" algn="l"/>
                <a:tab pos="4114800" algn="l"/>
                <a:tab pos="4292600" algn="l"/>
                <a:tab pos="5543550" algn="r"/>
                <a:tab pos="6286500" algn="l"/>
                <a:tab pos="6400800" algn="l"/>
                <a:tab pos="6515100" algn="l"/>
                <a:tab pos="7543800" algn="r"/>
              </a:tabLst>
              <a:defRPr sz="2400">
                <a:solidFill>
                  <a:schemeClr val="tx1"/>
                </a:solidFill>
                <a:latin typeface="Calibri" panose="020F0502020204030204" pitchFamily="34" charset="0"/>
              </a:defRPr>
            </a:lvl2pPr>
            <a:lvl3pPr marL="1143000" indent="-228600">
              <a:spcBef>
                <a:spcPct val="20000"/>
              </a:spcBef>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3pPr>
            <a:lvl4pPr marL="1600200" indent="-228600">
              <a:spcBef>
                <a:spcPct val="20000"/>
              </a:spcBef>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4pPr>
            <a:lvl5pPr marL="2057400" indent="-228600">
              <a:spcBef>
                <a:spcPct val="20000"/>
              </a:spcBef>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tabLst>
                <a:tab pos="114300" algn="l"/>
                <a:tab pos="4114800" algn="l"/>
                <a:tab pos="4292600" algn="l"/>
                <a:tab pos="5543550" algn="r"/>
                <a:tab pos="6286500" algn="l"/>
                <a:tab pos="6400800" algn="l"/>
                <a:tab pos="6515100" algn="l"/>
                <a:tab pos="7543800" algn="r"/>
              </a:tabLst>
              <a:defRPr sz="2000">
                <a:solidFill>
                  <a:schemeClr val="tx1"/>
                </a:solidFill>
                <a:latin typeface="Calibri" panose="020F0502020204030204" pitchFamily="34" charset="0"/>
              </a:defRPr>
            </a:lvl9pPr>
          </a:lstStyle>
          <a:p>
            <a:pPr>
              <a:spcBef>
                <a:spcPct val="0"/>
              </a:spcBef>
              <a:buClrTx/>
              <a:buFontTx/>
              <a:buNone/>
            </a:pPr>
            <a:r>
              <a:rPr lang="en-US" altLang="en-US" sz="2400">
                <a:solidFill>
                  <a:srgbClr val="FA5F12"/>
                </a:solidFill>
              </a:rPr>
              <a:t>	</a:t>
            </a:r>
            <a:r>
              <a:rPr lang="en-US" altLang="en-US" sz="2000">
                <a:solidFill>
                  <a:srgbClr val="FA5F12"/>
                </a:solidFill>
              </a:rPr>
              <a:t>		</a:t>
            </a:r>
            <a:r>
              <a:rPr lang="en-US" altLang="en-US" sz="2200" i="1" u="sng">
                <a:solidFill>
                  <a:schemeClr val="bg1"/>
                </a:solidFill>
              </a:rPr>
              <a:t>Without </a:t>
            </a:r>
            <a:r>
              <a:rPr lang="en-US" altLang="en-US" sz="2200" u="sng">
                <a:solidFill>
                  <a:schemeClr val="bg1"/>
                </a:solidFill>
              </a:rPr>
              <a:t>FSA</a:t>
            </a:r>
            <a:r>
              <a:rPr lang="en-US" altLang="en-US" sz="2200">
                <a:solidFill>
                  <a:schemeClr val="bg1"/>
                </a:solidFill>
              </a:rPr>
              <a:t>	</a:t>
            </a:r>
            <a:r>
              <a:rPr lang="en-US" altLang="en-US" sz="2200" i="1" u="sng">
                <a:solidFill>
                  <a:schemeClr val="bg1"/>
                </a:solidFill>
              </a:rPr>
              <a:t>With </a:t>
            </a:r>
            <a:r>
              <a:rPr lang="en-US" altLang="en-US" sz="2200" u="sng">
                <a:solidFill>
                  <a:schemeClr val="bg1"/>
                </a:solidFill>
              </a:rPr>
              <a:t>FSA</a:t>
            </a:r>
            <a:endParaRPr lang="en-US" altLang="en-US" sz="2200">
              <a:solidFill>
                <a:schemeClr val="bg1"/>
              </a:solidFill>
            </a:endParaRPr>
          </a:p>
          <a:p>
            <a:pPr>
              <a:spcBef>
                <a:spcPct val="0"/>
              </a:spcBef>
              <a:buClrTx/>
              <a:buFontTx/>
              <a:buNone/>
            </a:pPr>
            <a:r>
              <a:rPr lang="en-US" altLang="en-US" sz="2000">
                <a:solidFill>
                  <a:schemeClr val="bg1"/>
                </a:solidFill>
              </a:rPr>
              <a:t>	</a:t>
            </a:r>
            <a:r>
              <a:rPr lang="en-US" altLang="en-US" sz="1900">
                <a:solidFill>
                  <a:schemeClr val="bg1"/>
                </a:solidFill>
              </a:rPr>
              <a:t>Gross Pay		$	35,000		$	35,000</a:t>
            </a:r>
          </a:p>
          <a:p>
            <a:pPr>
              <a:spcBef>
                <a:spcPct val="0"/>
              </a:spcBef>
              <a:buClrTx/>
              <a:buFontTx/>
              <a:buNone/>
            </a:pPr>
            <a:r>
              <a:rPr lang="en-US" altLang="en-US" sz="1900">
                <a:solidFill>
                  <a:schemeClr val="bg1"/>
                </a:solidFill>
              </a:rPr>
              <a:t>	FSA Contribution (health &amp; dep care)	-	$	0	-	$	3,500</a:t>
            </a:r>
          </a:p>
          <a:p>
            <a:pPr>
              <a:spcBef>
                <a:spcPct val="0"/>
              </a:spcBef>
              <a:buClrTx/>
              <a:buFontTx/>
              <a:buNone/>
            </a:pPr>
            <a:r>
              <a:rPr lang="en-US" altLang="en-US" sz="1900">
                <a:solidFill>
                  <a:schemeClr val="bg1"/>
                </a:solidFill>
              </a:rPr>
              <a:t>	</a:t>
            </a:r>
            <a:r>
              <a:rPr lang="en-US" altLang="en-US" sz="1900" b="1" u="sng">
                <a:solidFill>
                  <a:schemeClr val="bg1"/>
                </a:solidFill>
              </a:rPr>
              <a:t>Taxable Income		$	35,000</a:t>
            </a:r>
            <a:r>
              <a:rPr lang="en-US" altLang="en-US" sz="1900" b="1">
                <a:solidFill>
                  <a:schemeClr val="bg1"/>
                </a:solidFill>
              </a:rPr>
              <a:t>	</a:t>
            </a:r>
            <a:r>
              <a:rPr lang="en-US" altLang="en-US" sz="1900" b="1" u="sng">
                <a:solidFill>
                  <a:schemeClr val="bg1"/>
                </a:solidFill>
              </a:rPr>
              <a:t>	$	31,500</a:t>
            </a:r>
          </a:p>
          <a:p>
            <a:pPr>
              <a:spcBef>
                <a:spcPct val="0"/>
              </a:spcBef>
              <a:buClrTx/>
              <a:buFontTx/>
              <a:buNone/>
            </a:pPr>
            <a:r>
              <a:rPr lang="en-US" altLang="en-US" sz="1900">
                <a:solidFill>
                  <a:schemeClr val="bg1"/>
                </a:solidFill>
              </a:rPr>
              <a:t>	Taxes (Fed, State, FICA) @ 25%	- 	$	8,750	- $	7,875</a:t>
            </a:r>
          </a:p>
          <a:p>
            <a:pPr>
              <a:spcBef>
                <a:spcPct val="0"/>
              </a:spcBef>
              <a:buClrTx/>
              <a:buFontTx/>
              <a:buNone/>
            </a:pPr>
            <a:r>
              <a:rPr lang="en-US" altLang="en-US" sz="1900">
                <a:solidFill>
                  <a:schemeClr val="bg1"/>
                </a:solidFill>
              </a:rPr>
              <a:t>	Out-of-Pocket Expenses    	- 	$	3,500	-	$	3,500</a:t>
            </a:r>
          </a:p>
          <a:p>
            <a:pPr>
              <a:spcBef>
                <a:spcPct val="0"/>
              </a:spcBef>
              <a:buClrTx/>
              <a:buFontTx/>
              <a:buNone/>
            </a:pPr>
            <a:r>
              <a:rPr lang="en-US" altLang="en-US" sz="1900">
                <a:solidFill>
                  <a:schemeClr val="bg1"/>
                </a:solidFill>
              </a:rPr>
              <a:t>	</a:t>
            </a:r>
            <a:r>
              <a:rPr lang="en-US" altLang="en-US" sz="1900" u="sng">
                <a:solidFill>
                  <a:srgbClr val="FFCC66"/>
                </a:solidFill>
              </a:rPr>
              <a:t>Reimbursement from FSA</a:t>
            </a:r>
            <a:r>
              <a:rPr lang="en-US" altLang="en-US" sz="1900" u="sng">
                <a:solidFill>
                  <a:schemeClr val="bg1"/>
                </a:solidFill>
              </a:rPr>
              <a:t>	+	$	0</a:t>
            </a:r>
            <a:r>
              <a:rPr lang="en-US" altLang="en-US" sz="1900">
                <a:solidFill>
                  <a:schemeClr val="bg1"/>
                </a:solidFill>
              </a:rPr>
              <a:t>	</a:t>
            </a:r>
            <a:r>
              <a:rPr lang="en-US" altLang="en-US" sz="1900" u="sng">
                <a:solidFill>
                  <a:srgbClr val="FFCC66"/>
                </a:solidFill>
              </a:rPr>
              <a:t>+$	3,500</a:t>
            </a:r>
            <a:r>
              <a:rPr lang="en-US" altLang="en-US" sz="2000">
                <a:solidFill>
                  <a:schemeClr val="bg1"/>
                </a:solidFill>
              </a:rPr>
              <a:t>	</a:t>
            </a:r>
            <a:r>
              <a:rPr lang="en-US" altLang="en-US" sz="2200" b="1">
                <a:solidFill>
                  <a:schemeClr val="bg1"/>
                </a:solidFill>
              </a:rPr>
              <a:t>Take-Home Pay		$	22,750		$	23,625</a:t>
            </a:r>
            <a:endParaRPr lang="en-US" altLang="en-US" sz="2400">
              <a:solidFill>
                <a:schemeClr val="bg1"/>
              </a:solidFill>
            </a:endParaRPr>
          </a:p>
        </p:txBody>
      </p:sp>
      <p:sp>
        <p:nvSpPr>
          <p:cNvPr id="246789" name="Rectangle 5">
            <a:extLst>
              <a:ext uri="{FF2B5EF4-FFF2-40B4-BE49-F238E27FC236}">
                <a16:creationId xmlns:a16="http://schemas.microsoft.com/office/drawing/2014/main" id="{12B22403-40FD-4CA3-A777-0C0128FA4529}"/>
              </a:ext>
            </a:extLst>
          </p:cNvPr>
          <p:cNvSpPr>
            <a:spLocks noChangeArrowheads="1"/>
          </p:cNvSpPr>
          <p:nvPr/>
        </p:nvSpPr>
        <p:spPr bwMode="auto">
          <a:xfrm>
            <a:off x="76200" y="5761038"/>
            <a:ext cx="90678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defRPr/>
            </a:pPr>
            <a:r>
              <a:rPr lang="en-US" altLang="en-US" sz="2500" b="1" i="1" dirty="0">
                <a:solidFill>
                  <a:srgbClr val="5F9AC2"/>
                </a:solidFill>
                <a:effectLst>
                  <a:outerShdw blurRad="38100" dist="38100" dir="2700000" algn="tl">
                    <a:srgbClr val="C0C0C0"/>
                  </a:outerShdw>
                </a:effectLst>
                <a:latin typeface="Arial" charset="0"/>
              </a:rPr>
              <a:t>You save $875 per year!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4">
            <a:extLst>
              <a:ext uri="{FF2B5EF4-FFF2-40B4-BE49-F238E27FC236}">
                <a16:creationId xmlns:a16="http://schemas.microsoft.com/office/drawing/2014/main" id="{E4C4F227-856B-4715-87D1-CF025DCA8153}"/>
              </a:ext>
            </a:extLst>
          </p:cNvPr>
          <p:cNvSpPr>
            <a:spLocks noGrp="1" noChangeArrowheads="1"/>
          </p:cNvSpPr>
          <p:nvPr>
            <p:ph type="title"/>
          </p:nvPr>
        </p:nvSpPr>
        <p:spPr/>
        <p:txBody>
          <a:bodyPr/>
          <a:lstStyle/>
          <a:p>
            <a:pPr eaLnBrk="1" hangingPunct="1">
              <a:defRPr/>
            </a:pPr>
            <a:r>
              <a:rPr lang="en-US" altLang="en-US"/>
              <a:t>Healthcare FSA: </a:t>
            </a:r>
            <a:r>
              <a:rPr lang="en-US" altLang="en-US" sz="3600"/>
              <a:t>Eligible Expenses</a:t>
            </a:r>
            <a:r>
              <a:rPr lang="en-US" altLang="en-US"/>
              <a:t> </a:t>
            </a:r>
          </a:p>
        </p:txBody>
      </p:sp>
      <p:sp>
        <p:nvSpPr>
          <p:cNvPr id="16387" name="Rectangle 15">
            <a:extLst>
              <a:ext uri="{FF2B5EF4-FFF2-40B4-BE49-F238E27FC236}">
                <a16:creationId xmlns:a16="http://schemas.microsoft.com/office/drawing/2014/main" id="{B36601B8-2E93-46ED-B070-EDB6C53B08E8}"/>
              </a:ext>
            </a:extLst>
          </p:cNvPr>
          <p:cNvSpPr>
            <a:spLocks noGrp="1" noChangeArrowheads="1"/>
          </p:cNvSpPr>
          <p:nvPr>
            <p:ph type="body" sz="half" idx="1"/>
          </p:nvPr>
        </p:nvSpPr>
        <p:spPr>
          <a:xfrm>
            <a:off x="423863" y="1931988"/>
            <a:ext cx="4162425" cy="4376737"/>
          </a:xfrm>
        </p:spPr>
        <p:txBody>
          <a:bodyPr/>
          <a:lstStyle/>
          <a:p>
            <a:pPr eaLnBrk="1" hangingPunct="1"/>
            <a:r>
              <a:rPr lang="en-US" altLang="en-US" sz="2000" dirty="0"/>
              <a:t>Co-pays and deductibles</a:t>
            </a:r>
          </a:p>
          <a:p>
            <a:pPr eaLnBrk="1" hangingPunct="1"/>
            <a:r>
              <a:rPr lang="en-US" altLang="en-US" sz="2000" dirty="0"/>
              <a:t>Prescription drugs/medications*</a:t>
            </a:r>
          </a:p>
          <a:p>
            <a:pPr eaLnBrk="1" hangingPunct="1"/>
            <a:r>
              <a:rPr lang="en-US" altLang="en-US" sz="2000" dirty="0"/>
              <a:t>Dental/orthodontia care</a:t>
            </a:r>
          </a:p>
          <a:p>
            <a:pPr eaLnBrk="1" hangingPunct="1"/>
            <a:r>
              <a:rPr lang="en-US" altLang="en-US" sz="2000" dirty="0"/>
              <a:t>Vision care</a:t>
            </a:r>
          </a:p>
          <a:p>
            <a:pPr eaLnBrk="1" hangingPunct="1"/>
            <a:r>
              <a:rPr lang="en-US" altLang="en-US" sz="2000" dirty="0"/>
              <a:t>Disability expenses</a:t>
            </a:r>
          </a:p>
          <a:p>
            <a:pPr eaLnBrk="1" hangingPunct="1"/>
            <a:r>
              <a:rPr lang="en-US" altLang="en-US" sz="2000" dirty="0"/>
              <a:t>Vaccinations</a:t>
            </a:r>
          </a:p>
          <a:p>
            <a:pPr eaLnBrk="1" hangingPunct="1"/>
            <a:r>
              <a:rPr lang="en-US" altLang="en-US" sz="2000" dirty="0"/>
              <a:t>Smoking Cessation Programs</a:t>
            </a:r>
          </a:p>
        </p:txBody>
      </p:sp>
      <p:sp>
        <p:nvSpPr>
          <p:cNvPr id="16388" name="Rectangle 13">
            <a:extLst>
              <a:ext uri="{FF2B5EF4-FFF2-40B4-BE49-F238E27FC236}">
                <a16:creationId xmlns:a16="http://schemas.microsoft.com/office/drawing/2014/main" id="{C1968EAE-7A8C-46F9-B8BB-C695F9391428}"/>
              </a:ext>
            </a:extLst>
          </p:cNvPr>
          <p:cNvSpPr>
            <a:spLocks noChangeArrowheads="1"/>
          </p:cNvSpPr>
          <p:nvPr/>
        </p:nvSpPr>
        <p:spPr bwMode="auto">
          <a:xfrm>
            <a:off x="4921250" y="1931988"/>
            <a:ext cx="3917950"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2654"/>
              </a:buClr>
              <a:buChar char="•"/>
              <a:defRPr sz="2800">
                <a:solidFill>
                  <a:schemeClr val="tx1"/>
                </a:solidFill>
                <a:latin typeface="Calibri" panose="020F0502020204030204" pitchFamily="34" charset="0"/>
              </a:defRPr>
            </a:lvl1pPr>
            <a:lvl2pPr marL="669925" indent="-325438">
              <a:spcBef>
                <a:spcPct val="20000"/>
              </a:spcBef>
              <a:buChar char="–"/>
              <a:defRPr sz="2400">
                <a:solidFill>
                  <a:schemeClr val="tx1"/>
                </a:solidFill>
                <a:latin typeface="Calibri" panose="020F0502020204030204" pitchFamily="34" charset="0"/>
              </a:defRPr>
            </a:lvl2pPr>
            <a:lvl3pPr marL="1022350" indent="-350838">
              <a:spcBef>
                <a:spcPct val="20000"/>
              </a:spcBef>
              <a:buChar char="•"/>
              <a:defRPr sz="2000">
                <a:solidFill>
                  <a:schemeClr val="tx1"/>
                </a:solidFill>
                <a:latin typeface="Calibri" panose="020F0502020204030204" pitchFamily="34" charset="0"/>
              </a:defRPr>
            </a:lvl3pPr>
            <a:lvl4pPr marL="1339850" indent="-315913">
              <a:spcBef>
                <a:spcPct val="20000"/>
              </a:spcBef>
              <a:buChar char="–"/>
              <a:defRPr sz="2000">
                <a:solidFill>
                  <a:schemeClr val="tx1"/>
                </a:solidFill>
                <a:latin typeface="Calibri" panose="020F0502020204030204" pitchFamily="34" charset="0"/>
              </a:defRPr>
            </a:lvl4pPr>
            <a:lvl5pPr marL="1681163" indent="-339725">
              <a:spcBef>
                <a:spcPct val="20000"/>
              </a:spcBef>
              <a:buChar char="»"/>
              <a:defRPr sz="2000">
                <a:solidFill>
                  <a:schemeClr val="tx1"/>
                </a:solidFill>
                <a:latin typeface="Calibri" panose="020F0502020204030204" pitchFamily="34" charset="0"/>
              </a:defRPr>
            </a:lvl5pPr>
            <a:lvl6pPr marL="2138363" indent="-339725" eaLnBrk="0" fontAlgn="base" hangingPunct="0">
              <a:spcBef>
                <a:spcPct val="20000"/>
              </a:spcBef>
              <a:spcAft>
                <a:spcPct val="0"/>
              </a:spcAft>
              <a:buChar char="»"/>
              <a:defRPr sz="2000">
                <a:solidFill>
                  <a:schemeClr val="tx1"/>
                </a:solidFill>
                <a:latin typeface="Calibri" panose="020F0502020204030204" pitchFamily="34" charset="0"/>
              </a:defRPr>
            </a:lvl6pPr>
            <a:lvl7pPr marL="2595563" indent="-339725" eaLnBrk="0" fontAlgn="base" hangingPunct="0">
              <a:spcBef>
                <a:spcPct val="20000"/>
              </a:spcBef>
              <a:spcAft>
                <a:spcPct val="0"/>
              </a:spcAft>
              <a:buChar char="»"/>
              <a:defRPr sz="2000">
                <a:solidFill>
                  <a:schemeClr val="tx1"/>
                </a:solidFill>
                <a:latin typeface="Calibri" panose="020F0502020204030204" pitchFamily="34" charset="0"/>
              </a:defRPr>
            </a:lvl7pPr>
            <a:lvl8pPr marL="3052763" indent="-339725" eaLnBrk="0" fontAlgn="base" hangingPunct="0">
              <a:spcBef>
                <a:spcPct val="20000"/>
              </a:spcBef>
              <a:spcAft>
                <a:spcPct val="0"/>
              </a:spcAft>
              <a:buChar char="»"/>
              <a:defRPr sz="2000">
                <a:solidFill>
                  <a:schemeClr val="tx1"/>
                </a:solidFill>
                <a:latin typeface="Calibri" panose="020F0502020204030204" pitchFamily="34" charset="0"/>
              </a:defRPr>
            </a:lvl8pPr>
            <a:lvl9pPr marL="3509963" indent="-339725"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65000"/>
              <a:buFont typeface="Wingdings" panose="05000000000000000000" pitchFamily="2" charset="2"/>
              <a:buNone/>
            </a:pPr>
            <a:r>
              <a:rPr lang="en-US" altLang="en-US" sz="2000" b="1" u="sng" dirty="0"/>
              <a:t>Ineligible Expenses:</a:t>
            </a:r>
          </a:p>
          <a:p>
            <a:pPr eaLnBrk="1" hangingPunct="1">
              <a:buSzPct val="65000"/>
              <a:buFont typeface="Wingdings" panose="05000000000000000000" pitchFamily="2" charset="2"/>
              <a:buChar char="n"/>
            </a:pPr>
            <a:r>
              <a:rPr lang="en-US" altLang="en-US" sz="2000" dirty="0"/>
              <a:t>Insurance premiums</a:t>
            </a:r>
          </a:p>
          <a:p>
            <a:pPr eaLnBrk="1" hangingPunct="1">
              <a:buSzPct val="65000"/>
              <a:buFont typeface="Wingdings" panose="05000000000000000000" pitchFamily="2" charset="2"/>
              <a:buChar char="n"/>
            </a:pPr>
            <a:r>
              <a:rPr lang="en-US" altLang="en-US" sz="2000" dirty="0">
                <a:solidFill>
                  <a:srgbClr val="5F9AC2"/>
                </a:solidFill>
              </a:rPr>
              <a:t>Non-prescription OTC items*</a:t>
            </a:r>
          </a:p>
          <a:p>
            <a:pPr eaLnBrk="1" hangingPunct="1">
              <a:buSzPct val="65000"/>
              <a:buFont typeface="Wingdings" panose="05000000000000000000" pitchFamily="2" charset="2"/>
              <a:buChar char="n"/>
            </a:pPr>
            <a:r>
              <a:rPr lang="en-US" altLang="en-US" sz="2000" dirty="0"/>
              <a:t>Cosmetic procedures</a:t>
            </a:r>
          </a:p>
          <a:p>
            <a:pPr eaLnBrk="1" hangingPunct="1">
              <a:buSzPct val="65000"/>
              <a:buFont typeface="Wingdings" panose="05000000000000000000" pitchFamily="2" charset="2"/>
              <a:buChar char="n"/>
            </a:pPr>
            <a:r>
              <a:rPr lang="en-US" altLang="en-US" sz="2000" dirty="0"/>
              <a:t>Personal hygiene products</a:t>
            </a:r>
          </a:p>
          <a:p>
            <a:pPr eaLnBrk="1" hangingPunct="1">
              <a:buSzPct val="65000"/>
              <a:buFont typeface="Wingdings" panose="05000000000000000000" pitchFamily="2" charset="2"/>
              <a:buChar char="n"/>
            </a:pPr>
            <a:r>
              <a:rPr lang="en-US" altLang="en-US" sz="2000" dirty="0"/>
              <a:t>Vitamins/supplements</a:t>
            </a:r>
          </a:p>
          <a:p>
            <a:pPr eaLnBrk="1" hangingPunct="1">
              <a:buSzPct val="65000"/>
              <a:buFont typeface="Wingdings" panose="05000000000000000000" pitchFamily="2" charset="2"/>
              <a:buChar char="n"/>
            </a:pPr>
            <a:r>
              <a:rPr lang="en-US" altLang="en-US" sz="2000" dirty="0"/>
              <a:t>Diet products/food</a:t>
            </a:r>
          </a:p>
          <a:p>
            <a:pPr eaLnBrk="1" hangingPunct="1">
              <a:buSzPct val="65000"/>
              <a:buFont typeface="Wingdings" panose="05000000000000000000" pitchFamily="2" charset="2"/>
              <a:buChar char="n"/>
            </a:pPr>
            <a:r>
              <a:rPr lang="en-US" altLang="en-US" sz="2000" dirty="0"/>
              <a:t>Health club fees</a:t>
            </a:r>
          </a:p>
          <a:p>
            <a:pPr eaLnBrk="1" hangingPunct="1">
              <a:buSzPct val="65000"/>
              <a:buFont typeface="Wingdings" panose="05000000000000000000" pitchFamily="2" charset="2"/>
              <a:buChar char="n"/>
            </a:pPr>
            <a:r>
              <a:rPr lang="en-US" altLang="en-US" sz="2000" dirty="0"/>
              <a:t>Non-prescription glasses</a:t>
            </a:r>
          </a:p>
        </p:txBody>
      </p:sp>
      <p:sp>
        <p:nvSpPr>
          <p:cNvPr id="10247" name="Text Box 28">
            <a:extLst>
              <a:ext uri="{FF2B5EF4-FFF2-40B4-BE49-F238E27FC236}">
                <a16:creationId xmlns:a16="http://schemas.microsoft.com/office/drawing/2014/main" id="{274A2E54-22A1-4874-9845-FCC13E447831}"/>
              </a:ext>
            </a:extLst>
          </p:cNvPr>
          <p:cNvSpPr txBox="1">
            <a:spLocks noChangeArrowheads="1"/>
          </p:cNvSpPr>
          <p:nvPr/>
        </p:nvSpPr>
        <p:spPr bwMode="auto">
          <a:xfrm>
            <a:off x="423863" y="5129212"/>
            <a:ext cx="3614738"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2654"/>
              </a:buClr>
              <a:buSzPct val="65000"/>
              <a:buFont typeface="Wingdings" panose="05000000000000000000" pitchFamily="2" charset="2"/>
              <a:buChar char="n"/>
              <a:defRPr sz="2800">
                <a:solidFill>
                  <a:schemeClr val="tx1"/>
                </a:solidFill>
                <a:latin typeface="Calibri" panose="020F0502020204030204" pitchFamily="34" charset="0"/>
              </a:defRPr>
            </a:lvl1pPr>
            <a:lvl2pPr marL="742950" indent="-285750" eaLnBrk="0" hangingPunct="0">
              <a:spcBef>
                <a:spcPct val="20000"/>
              </a:spcBef>
              <a:buClr>
                <a:srgbClr val="1E7A6D"/>
              </a:buClr>
              <a:buSzPct val="60000"/>
              <a:buFont typeface="Wingdings" panose="05000000000000000000" pitchFamily="2" charset="2"/>
              <a:buChar char="q"/>
              <a:defRPr sz="2600">
                <a:solidFill>
                  <a:schemeClr val="tx1"/>
                </a:solidFill>
                <a:latin typeface="Calibri" panose="020F0502020204030204" pitchFamily="34" charset="0"/>
              </a:defRPr>
            </a:lvl2pPr>
            <a:lvl3pPr marL="1143000" indent="-228600" eaLnBrk="0" hangingPunct="0">
              <a:spcBef>
                <a:spcPct val="20000"/>
              </a:spcBef>
              <a:buClr>
                <a:srgbClr val="002654"/>
              </a:buClr>
              <a:buSzPct val="65000"/>
              <a:buFont typeface="Wingdings" panose="05000000000000000000" pitchFamily="2" charset="2"/>
              <a:buChar char="n"/>
              <a:defRPr sz="2200">
                <a:solidFill>
                  <a:schemeClr val="tx1"/>
                </a:solidFill>
                <a:latin typeface="Calibri" panose="020F0502020204030204" pitchFamily="34" charset="0"/>
              </a:defRPr>
            </a:lvl3pPr>
            <a:lvl4pPr marL="1600200" indent="-228600" eaLnBrk="0" hangingPunct="0">
              <a:spcBef>
                <a:spcPct val="20000"/>
              </a:spcBef>
              <a:buClr>
                <a:srgbClr val="1E7A6D"/>
              </a:buClr>
              <a:buSzPct val="70000"/>
              <a:buFont typeface="Wingdings" panose="05000000000000000000" pitchFamily="2" charset="2"/>
              <a:buChar char="q"/>
              <a:defRPr sz="2000">
                <a:solidFill>
                  <a:schemeClr val="tx1"/>
                </a:solidFill>
                <a:latin typeface="Calibri" panose="020F0502020204030204" pitchFamily="34" charset="0"/>
              </a:defRPr>
            </a:lvl4pPr>
            <a:lvl5pPr marL="2057400" indent="-228600" eaLnBrk="0" hangingPunct="0">
              <a:spcBef>
                <a:spcPct val="20000"/>
              </a:spcBef>
              <a:buClr>
                <a:srgbClr val="002654"/>
              </a:buClr>
              <a:buSzPct val="7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002654"/>
              </a:buClr>
              <a:buSzPct val="7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002654"/>
              </a:buClr>
              <a:buSzPct val="7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002654"/>
              </a:buClr>
              <a:buSzPct val="7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002654"/>
              </a:buClr>
              <a:buSzPct val="7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defRPr/>
            </a:pPr>
            <a:r>
              <a:rPr lang="en-US" altLang="en-US" sz="1400" b="1" i="1" dirty="0">
                <a:solidFill>
                  <a:srgbClr val="5F9AC2"/>
                </a:solidFill>
                <a:latin typeface="+mn-lt"/>
              </a:rPr>
              <a:t>*OTC drugs/medications require a prescription or a Prescription Order Form to be eligible for FSA reimbursement.</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2EA0675-9231-4C31-A018-99B72458D1FC}"/>
              </a:ext>
            </a:extLst>
          </p:cNvPr>
          <p:cNvSpPr>
            <a:spLocks noGrp="1" noChangeArrowheads="1"/>
          </p:cNvSpPr>
          <p:nvPr>
            <p:ph type="title"/>
          </p:nvPr>
        </p:nvSpPr>
        <p:spPr/>
        <p:txBody>
          <a:bodyPr/>
          <a:lstStyle/>
          <a:p>
            <a:pPr eaLnBrk="1" hangingPunct="1">
              <a:defRPr/>
            </a:pPr>
            <a:r>
              <a:rPr lang="en-US" altLang="en-US"/>
              <a:t>Dependent Care FSA: </a:t>
            </a:r>
            <a:r>
              <a:rPr lang="en-US" altLang="en-US" sz="3600"/>
              <a:t>Eligible Expenses</a:t>
            </a:r>
            <a:r>
              <a:rPr lang="en-US" altLang="en-US"/>
              <a:t> </a:t>
            </a:r>
          </a:p>
        </p:txBody>
      </p:sp>
      <p:sp>
        <p:nvSpPr>
          <p:cNvPr id="18435" name="Rectangle 3">
            <a:extLst>
              <a:ext uri="{FF2B5EF4-FFF2-40B4-BE49-F238E27FC236}">
                <a16:creationId xmlns:a16="http://schemas.microsoft.com/office/drawing/2014/main" id="{065AEAF1-3534-416F-BE76-4425F3DF566A}"/>
              </a:ext>
            </a:extLst>
          </p:cNvPr>
          <p:cNvSpPr>
            <a:spLocks noGrp="1" noChangeArrowheads="1"/>
          </p:cNvSpPr>
          <p:nvPr>
            <p:ph type="body" sz="half" idx="1"/>
          </p:nvPr>
        </p:nvSpPr>
        <p:spPr>
          <a:xfrm>
            <a:off x="423863" y="1931988"/>
            <a:ext cx="4162425" cy="4376737"/>
          </a:xfrm>
        </p:spPr>
        <p:txBody>
          <a:bodyPr/>
          <a:lstStyle/>
          <a:p>
            <a:pPr eaLnBrk="1" hangingPunct="1"/>
            <a:r>
              <a:rPr lang="en-US" altLang="en-US" sz="2200" dirty="0"/>
              <a:t>Daycare expenses</a:t>
            </a:r>
          </a:p>
          <a:p>
            <a:pPr eaLnBrk="1" hangingPunct="1"/>
            <a:r>
              <a:rPr lang="en-US" altLang="en-US" sz="2200" dirty="0"/>
              <a:t>Before and after school care</a:t>
            </a:r>
          </a:p>
          <a:p>
            <a:pPr eaLnBrk="1" hangingPunct="1"/>
            <a:r>
              <a:rPr lang="en-US" altLang="en-US" sz="2200" dirty="0"/>
              <a:t>Nanny expenses</a:t>
            </a:r>
          </a:p>
          <a:p>
            <a:pPr eaLnBrk="1" hangingPunct="1"/>
            <a:r>
              <a:rPr lang="en-US" altLang="en-US" sz="2200" dirty="0"/>
              <a:t>Nursery school</a:t>
            </a:r>
          </a:p>
          <a:p>
            <a:pPr eaLnBrk="1" hangingPunct="1"/>
            <a:r>
              <a:rPr lang="en-US" altLang="en-US" sz="2200" dirty="0"/>
              <a:t>Registration fees</a:t>
            </a:r>
          </a:p>
          <a:p>
            <a:pPr eaLnBrk="1" hangingPunct="1"/>
            <a:r>
              <a:rPr lang="en-US" altLang="en-US" sz="2200" dirty="0"/>
              <a:t>Elder care</a:t>
            </a:r>
          </a:p>
        </p:txBody>
      </p:sp>
      <p:sp>
        <p:nvSpPr>
          <p:cNvPr id="18436" name="Rectangle 4">
            <a:extLst>
              <a:ext uri="{FF2B5EF4-FFF2-40B4-BE49-F238E27FC236}">
                <a16:creationId xmlns:a16="http://schemas.microsoft.com/office/drawing/2014/main" id="{8FB51C45-7765-4374-BF56-02696FA92AF3}"/>
              </a:ext>
            </a:extLst>
          </p:cNvPr>
          <p:cNvSpPr>
            <a:spLocks noGrp="1" noChangeArrowheads="1"/>
          </p:cNvSpPr>
          <p:nvPr>
            <p:ph type="body" sz="half" idx="2"/>
          </p:nvPr>
        </p:nvSpPr>
        <p:spPr>
          <a:xfrm>
            <a:off x="4749800" y="1931988"/>
            <a:ext cx="4162425" cy="4376737"/>
          </a:xfrm>
        </p:spPr>
        <p:txBody>
          <a:bodyPr/>
          <a:lstStyle/>
          <a:p>
            <a:pPr eaLnBrk="1" hangingPunct="1"/>
            <a:endParaRPr lang="en-US" altLang="en-US" sz="2400"/>
          </a:p>
          <a:p>
            <a:pPr eaLnBrk="1" hangingPunct="1"/>
            <a:endParaRPr lang="en-US" altLang="en-US" sz="2400"/>
          </a:p>
          <a:p>
            <a:pPr eaLnBrk="1" hangingPunct="1"/>
            <a:endParaRPr lang="en-US" altLang="en-US" sz="2400"/>
          </a:p>
        </p:txBody>
      </p:sp>
      <p:sp>
        <p:nvSpPr>
          <p:cNvPr id="18437" name="Rectangle 5">
            <a:extLst>
              <a:ext uri="{FF2B5EF4-FFF2-40B4-BE49-F238E27FC236}">
                <a16:creationId xmlns:a16="http://schemas.microsoft.com/office/drawing/2014/main" id="{388DDD36-93F2-4C53-A09D-4853308EB4A8}"/>
              </a:ext>
            </a:extLst>
          </p:cNvPr>
          <p:cNvSpPr>
            <a:spLocks noChangeArrowheads="1"/>
          </p:cNvSpPr>
          <p:nvPr/>
        </p:nvSpPr>
        <p:spPr bwMode="auto">
          <a:xfrm>
            <a:off x="5073650" y="1931988"/>
            <a:ext cx="391795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2654"/>
              </a:buClr>
              <a:buChar char="•"/>
              <a:defRPr sz="2800">
                <a:solidFill>
                  <a:schemeClr val="tx1"/>
                </a:solidFill>
                <a:latin typeface="Calibri" panose="020F0502020204030204" pitchFamily="34" charset="0"/>
              </a:defRPr>
            </a:lvl1pPr>
            <a:lvl2pPr marL="669925" indent="-325438">
              <a:spcBef>
                <a:spcPct val="20000"/>
              </a:spcBef>
              <a:buChar char="–"/>
              <a:defRPr sz="2400">
                <a:solidFill>
                  <a:schemeClr val="tx1"/>
                </a:solidFill>
                <a:latin typeface="Calibri" panose="020F0502020204030204" pitchFamily="34" charset="0"/>
              </a:defRPr>
            </a:lvl2pPr>
            <a:lvl3pPr marL="1022350" indent="-350838">
              <a:spcBef>
                <a:spcPct val="20000"/>
              </a:spcBef>
              <a:buChar char="•"/>
              <a:defRPr sz="2000">
                <a:solidFill>
                  <a:schemeClr val="tx1"/>
                </a:solidFill>
                <a:latin typeface="Calibri" panose="020F0502020204030204" pitchFamily="34" charset="0"/>
              </a:defRPr>
            </a:lvl3pPr>
            <a:lvl4pPr marL="1339850" indent="-315913">
              <a:spcBef>
                <a:spcPct val="20000"/>
              </a:spcBef>
              <a:buChar char="–"/>
              <a:defRPr sz="2000">
                <a:solidFill>
                  <a:schemeClr val="tx1"/>
                </a:solidFill>
                <a:latin typeface="Calibri" panose="020F0502020204030204" pitchFamily="34" charset="0"/>
              </a:defRPr>
            </a:lvl4pPr>
            <a:lvl5pPr marL="1681163" indent="-339725">
              <a:spcBef>
                <a:spcPct val="20000"/>
              </a:spcBef>
              <a:buChar char="»"/>
              <a:defRPr sz="2000">
                <a:solidFill>
                  <a:schemeClr val="tx1"/>
                </a:solidFill>
                <a:latin typeface="Calibri" panose="020F0502020204030204" pitchFamily="34" charset="0"/>
              </a:defRPr>
            </a:lvl5pPr>
            <a:lvl6pPr marL="2138363" indent="-339725" eaLnBrk="0" fontAlgn="base" hangingPunct="0">
              <a:spcBef>
                <a:spcPct val="20000"/>
              </a:spcBef>
              <a:spcAft>
                <a:spcPct val="0"/>
              </a:spcAft>
              <a:buChar char="»"/>
              <a:defRPr sz="2000">
                <a:solidFill>
                  <a:schemeClr val="tx1"/>
                </a:solidFill>
                <a:latin typeface="Calibri" panose="020F0502020204030204" pitchFamily="34" charset="0"/>
              </a:defRPr>
            </a:lvl6pPr>
            <a:lvl7pPr marL="2595563" indent="-339725" eaLnBrk="0" fontAlgn="base" hangingPunct="0">
              <a:spcBef>
                <a:spcPct val="20000"/>
              </a:spcBef>
              <a:spcAft>
                <a:spcPct val="0"/>
              </a:spcAft>
              <a:buChar char="»"/>
              <a:defRPr sz="2000">
                <a:solidFill>
                  <a:schemeClr val="tx1"/>
                </a:solidFill>
                <a:latin typeface="Calibri" panose="020F0502020204030204" pitchFamily="34" charset="0"/>
              </a:defRPr>
            </a:lvl7pPr>
            <a:lvl8pPr marL="3052763" indent="-339725" eaLnBrk="0" fontAlgn="base" hangingPunct="0">
              <a:spcBef>
                <a:spcPct val="20000"/>
              </a:spcBef>
              <a:spcAft>
                <a:spcPct val="0"/>
              </a:spcAft>
              <a:buChar char="»"/>
              <a:defRPr sz="2000">
                <a:solidFill>
                  <a:schemeClr val="tx1"/>
                </a:solidFill>
                <a:latin typeface="Calibri" panose="020F0502020204030204" pitchFamily="34" charset="0"/>
              </a:defRPr>
            </a:lvl8pPr>
            <a:lvl9pPr marL="3509963" indent="-339725"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65000"/>
              <a:buFont typeface="Wingdings" panose="05000000000000000000" pitchFamily="2" charset="2"/>
              <a:buNone/>
            </a:pPr>
            <a:r>
              <a:rPr lang="en-US" altLang="en-US" sz="2000" b="1" u="sng" dirty="0"/>
              <a:t>Ineligible Expenses:</a:t>
            </a:r>
          </a:p>
          <a:p>
            <a:pPr eaLnBrk="1" hangingPunct="1">
              <a:buSzPct val="65000"/>
              <a:buFont typeface="Wingdings" panose="05000000000000000000" pitchFamily="2" charset="2"/>
              <a:buChar char="n"/>
            </a:pPr>
            <a:r>
              <a:rPr lang="en-US" altLang="en-US" sz="2000" dirty="0"/>
              <a:t>Tuition </a:t>
            </a:r>
          </a:p>
          <a:p>
            <a:pPr eaLnBrk="1" hangingPunct="1">
              <a:buSzPct val="65000"/>
              <a:buFont typeface="Wingdings" panose="05000000000000000000" pitchFamily="2" charset="2"/>
              <a:buChar char="n"/>
            </a:pPr>
            <a:r>
              <a:rPr lang="en-US" altLang="en-US" sz="2000" dirty="0"/>
              <a:t>Transportation</a:t>
            </a:r>
          </a:p>
          <a:p>
            <a:pPr eaLnBrk="1" hangingPunct="1">
              <a:buSzPct val="65000"/>
              <a:buFont typeface="Wingdings" panose="05000000000000000000" pitchFamily="2" charset="2"/>
              <a:buChar char="n"/>
            </a:pPr>
            <a:r>
              <a:rPr lang="en-US" altLang="en-US" sz="2000" dirty="0"/>
              <a:t>Activity fees/supplies</a:t>
            </a:r>
          </a:p>
          <a:p>
            <a:pPr eaLnBrk="1" hangingPunct="1">
              <a:buSzPct val="65000"/>
              <a:buFont typeface="Wingdings" panose="05000000000000000000" pitchFamily="2" charset="2"/>
              <a:buChar char="n"/>
            </a:pPr>
            <a:r>
              <a:rPr lang="en-US" altLang="en-US" sz="2000" dirty="0"/>
              <a:t>Field trips</a:t>
            </a:r>
          </a:p>
          <a:p>
            <a:pPr eaLnBrk="1" hangingPunct="1">
              <a:buSzPct val="65000"/>
              <a:buFont typeface="Wingdings" panose="05000000000000000000" pitchFamily="2" charset="2"/>
              <a:buChar char="n"/>
            </a:pPr>
            <a:r>
              <a:rPr lang="en-US" altLang="en-US" sz="2000" dirty="0"/>
              <a:t>Overnight camp</a:t>
            </a:r>
          </a:p>
        </p:txBody>
      </p:sp>
      <p:pic>
        <p:nvPicPr>
          <p:cNvPr id="7" name="Picture 6">
            <a:extLst>
              <a:ext uri="{FF2B5EF4-FFF2-40B4-BE49-F238E27FC236}">
                <a16:creationId xmlns:a16="http://schemas.microsoft.com/office/drawing/2014/main" id="{AACD53AB-F780-40B9-B339-236FCF78C701}"/>
              </a:ext>
            </a:extLst>
          </p:cNvPr>
          <p:cNvPicPr>
            <a:picLocks noChangeAspect="1"/>
          </p:cNvPicPr>
          <p:nvPr/>
        </p:nvPicPr>
        <p:blipFill>
          <a:blip r:embed="rId2"/>
          <a:stretch>
            <a:fillRect/>
          </a:stretch>
        </p:blipFill>
        <p:spPr>
          <a:xfrm>
            <a:off x="423863" y="4800600"/>
            <a:ext cx="2098675" cy="139858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554A526-1F33-4845-9F43-002B0DBAE52E}"/>
              </a:ext>
            </a:extLst>
          </p:cNvPr>
          <p:cNvPicPr>
            <a:picLocks noChangeAspect="1"/>
          </p:cNvPicPr>
          <p:nvPr/>
        </p:nvPicPr>
        <p:blipFill rotWithShape="1">
          <a:blip r:embed="rId3"/>
          <a:srcRect l="12775"/>
          <a:stretch/>
        </p:blipFill>
        <p:spPr>
          <a:xfrm>
            <a:off x="2946401" y="4800600"/>
            <a:ext cx="2247900" cy="13985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t>33</a:t>
            </a:fld>
            <a:endParaRPr lang="en-US" dirty="0"/>
          </a:p>
        </p:txBody>
      </p:sp>
      <p:sp>
        <p:nvSpPr>
          <p:cNvPr id="3" name="Title 2"/>
          <p:cNvSpPr>
            <a:spLocks noGrp="1"/>
          </p:cNvSpPr>
          <p:nvPr>
            <p:ph type="ctrTitle"/>
          </p:nvPr>
        </p:nvSpPr>
        <p:spPr/>
        <p:txBody>
          <a:bodyPr/>
          <a:lstStyle/>
          <a:p>
            <a:r>
              <a:rPr lang="en-US" dirty="0"/>
              <a:t>Basic Life</a:t>
            </a:r>
          </a:p>
        </p:txBody>
      </p:sp>
    </p:spTree>
    <p:extLst>
      <p:ext uri="{BB962C8B-B14F-4D97-AF65-F5344CB8AC3E}">
        <p14:creationId xmlns:p14="http://schemas.microsoft.com/office/powerpoint/2010/main" val="3571225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dirty="0"/>
              <a:t>Employer Paid Life Insurance</a:t>
            </a:r>
            <a:br>
              <a:rPr lang="en-US" altLang="en-US" dirty="0"/>
            </a:br>
            <a:r>
              <a:rPr lang="en-US" altLang="en-US" sz="3200" dirty="0"/>
              <a:t>Administered by </a:t>
            </a:r>
            <a:r>
              <a:rPr lang="en-US" altLang="en-US" sz="3200" dirty="0">
                <a:solidFill>
                  <a:srgbClr val="6F6F6F"/>
                </a:solidFill>
              </a:rPr>
              <a:t>Aflac</a:t>
            </a:r>
          </a:p>
        </p:txBody>
      </p:sp>
      <p:sp>
        <p:nvSpPr>
          <p:cNvPr id="41987" name="Content Placeholder 6"/>
          <p:cNvSpPr>
            <a:spLocks noGrp="1"/>
          </p:cNvSpPr>
          <p:nvPr>
            <p:ph sz="half" idx="1"/>
          </p:nvPr>
        </p:nvSpPr>
        <p:spPr>
          <a:xfrm>
            <a:off x="982663" y="2357438"/>
            <a:ext cx="6967537" cy="2657475"/>
          </a:xfrm>
        </p:spPr>
        <p:txBody>
          <a:bodyPr>
            <a:normAutofit/>
          </a:bodyPr>
          <a:lstStyle/>
          <a:p>
            <a:pPr algn="ctr">
              <a:buFontTx/>
              <a:buNone/>
            </a:pPr>
            <a:r>
              <a:rPr lang="en-US" altLang="en-US" sz="2400" b="1" dirty="0"/>
              <a:t>Basic Life &amp; Accidental Death and Dismemberment</a:t>
            </a:r>
          </a:p>
          <a:p>
            <a:pPr algn="ctr">
              <a:buFontTx/>
              <a:buNone/>
            </a:pPr>
            <a:endParaRPr lang="en-US" altLang="en-US" sz="2000" b="1" dirty="0"/>
          </a:p>
          <a:p>
            <a:pPr lvl="1" algn="ctr">
              <a:buFontTx/>
              <a:buNone/>
            </a:pPr>
            <a:r>
              <a:rPr lang="en-US" altLang="en-US" sz="2000" b="1" dirty="0"/>
              <a:t>Employee = 1.5X Annual Base Income (Maximum of $250,000)</a:t>
            </a:r>
          </a:p>
          <a:p>
            <a:pPr lvl="1" algn="ctr">
              <a:buFontTx/>
              <a:buNone/>
            </a:pPr>
            <a:endParaRPr lang="en-US" altLang="en-US" sz="2000" b="1" dirty="0"/>
          </a:p>
          <a:p>
            <a:pPr lvl="1" algn="ctr">
              <a:buFontTx/>
              <a:buNone/>
            </a:pPr>
            <a:r>
              <a:rPr lang="en-US" altLang="en-US" sz="2000" b="1" dirty="0"/>
              <a:t>The county provides this benefit at no cost to you.</a:t>
            </a:r>
          </a:p>
          <a:p>
            <a:pPr lvl="1" algn="ctr">
              <a:buFontTx/>
              <a:buNone/>
            </a:pPr>
            <a:endParaRPr lang="en-US" altLang="en-US" sz="2000" b="1" dirty="0"/>
          </a:p>
        </p:txBody>
      </p:sp>
      <p:sp>
        <p:nvSpPr>
          <p:cNvPr id="3" name="Slide Number Placeholder 2"/>
          <p:cNvSpPr>
            <a:spLocks noGrp="1"/>
          </p:cNvSpPr>
          <p:nvPr>
            <p:ph type="sldNum" sz="quarter" idx="12"/>
          </p:nvPr>
        </p:nvSpPr>
        <p:spPr/>
        <p:txBody>
          <a:bodyPr/>
          <a:lstStyle/>
          <a:p>
            <a:fld id="{4FAB73BC-B049-4115-A692-8D63A059BFB8}" type="slidenum">
              <a:rPr lang="en-US" smtClean="0"/>
              <a:t>34</a:t>
            </a:fld>
            <a:endParaRPr lang="en-US" dirty="0"/>
          </a:p>
        </p:txBody>
      </p:sp>
      <p:pic>
        <p:nvPicPr>
          <p:cNvPr id="1026" name="Picture 2" descr="A close-up of a logo&#10;&#10;Description automatically generated with medium confidence">
            <a:extLst>
              <a:ext uri="{FF2B5EF4-FFF2-40B4-BE49-F238E27FC236}">
                <a16:creationId xmlns:a16="http://schemas.microsoft.com/office/drawing/2014/main" id="{43976F3E-996B-41B7-BF6B-3F3617F56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647" y="4807591"/>
            <a:ext cx="3905250" cy="1219200"/>
          </a:xfrm>
          <a:prstGeom prst="rect">
            <a:avLst/>
          </a:prstGeom>
          <a:noFill/>
        </p:spPr>
      </p:pic>
    </p:spTree>
    <p:extLst>
      <p:ext uri="{BB962C8B-B14F-4D97-AF65-F5344CB8AC3E}">
        <p14:creationId xmlns:p14="http://schemas.microsoft.com/office/powerpoint/2010/main" val="2509401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t>35</a:t>
            </a:fld>
            <a:endParaRPr lang="en-US" dirty="0"/>
          </a:p>
        </p:txBody>
      </p:sp>
      <p:sp>
        <p:nvSpPr>
          <p:cNvPr id="3" name="Title 2"/>
          <p:cNvSpPr>
            <a:spLocks noGrp="1"/>
          </p:cNvSpPr>
          <p:nvPr>
            <p:ph type="ctrTitle"/>
          </p:nvPr>
        </p:nvSpPr>
        <p:spPr/>
        <p:txBody>
          <a:bodyPr/>
          <a:lstStyle/>
          <a:p>
            <a:r>
              <a:rPr lang="en-US" dirty="0"/>
              <a:t>Voluntary Term Life</a:t>
            </a:r>
          </a:p>
        </p:txBody>
      </p:sp>
    </p:spTree>
    <p:extLst>
      <p:ext uri="{BB962C8B-B14F-4D97-AF65-F5344CB8AC3E}">
        <p14:creationId xmlns:p14="http://schemas.microsoft.com/office/powerpoint/2010/main" val="3237560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dirty="0"/>
              <a:t>Voluntary Term Life Insurance</a:t>
            </a:r>
            <a:br>
              <a:rPr lang="en-US" altLang="en-US" dirty="0"/>
            </a:br>
            <a:r>
              <a:rPr lang="en-US" altLang="en-US" sz="3200" dirty="0"/>
              <a:t>Administered by </a:t>
            </a:r>
            <a:r>
              <a:rPr lang="en-US" altLang="en-US" sz="3200" dirty="0">
                <a:solidFill>
                  <a:schemeClr val="tx1"/>
                </a:solidFill>
              </a:rPr>
              <a:t>Aflac</a:t>
            </a:r>
          </a:p>
        </p:txBody>
      </p:sp>
      <p:sp>
        <p:nvSpPr>
          <p:cNvPr id="2" name="Slide Number Placeholder 1"/>
          <p:cNvSpPr>
            <a:spLocks noGrp="1"/>
          </p:cNvSpPr>
          <p:nvPr>
            <p:ph type="sldNum" sz="quarter" idx="12"/>
          </p:nvPr>
        </p:nvSpPr>
        <p:spPr/>
        <p:txBody>
          <a:bodyPr/>
          <a:lstStyle/>
          <a:p>
            <a:fld id="{4FAB73BC-B049-4115-A692-8D63A059BFB8}" type="slidenum">
              <a:rPr lang="en-US" smtClean="0"/>
              <a:t>36</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296118962"/>
              </p:ext>
            </p:extLst>
          </p:nvPr>
        </p:nvGraphicFramePr>
        <p:xfrm>
          <a:off x="725488" y="1910861"/>
          <a:ext cx="8031650" cy="3524071"/>
        </p:xfrm>
        <a:graphic>
          <a:graphicData uri="http://schemas.openxmlformats.org/drawingml/2006/table">
            <a:tbl>
              <a:tblPr firstRow="1" bandRow="1">
                <a:tableStyleId>{5C22544A-7EE6-4342-B048-85BDC9FD1C3A}</a:tableStyleId>
              </a:tblPr>
              <a:tblGrid>
                <a:gridCol w="1548789">
                  <a:extLst>
                    <a:ext uri="{9D8B030D-6E8A-4147-A177-3AD203B41FA5}">
                      <a16:colId xmlns:a16="http://schemas.microsoft.com/office/drawing/2014/main" val="20000"/>
                    </a:ext>
                  </a:extLst>
                </a:gridCol>
                <a:gridCol w="6482861">
                  <a:extLst>
                    <a:ext uri="{9D8B030D-6E8A-4147-A177-3AD203B41FA5}">
                      <a16:colId xmlns:a16="http://schemas.microsoft.com/office/drawing/2014/main" val="20001"/>
                    </a:ext>
                  </a:extLst>
                </a:gridCol>
              </a:tblGrid>
              <a:tr h="385143">
                <a:tc>
                  <a:txBody>
                    <a:bodyPr/>
                    <a:lstStyle/>
                    <a:p>
                      <a:r>
                        <a:rPr lang="en-US" dirty="0"/>
                        <a:t>Benefit</a:t>
                      </a:r>
                    </a:p>
                  </a:txBody>
                  <a:tcPr/>
                </a:tc>
                <a:tc>
                  <a:txBody>
                    <a:bodyPr/>
                    <a:lstStyle/>
                    <a:p>
                      <a:pPr algn="ctr"/>
                      <a:r>
                        <a:rPr lang="en-US" dirty="0"/>
                        <a:t>Coverage</a:t>
                      </a:r>
                    </a:p>
                  </a:txBody>
                  <a:tcPr/>
                </a:tc>
                <a:extLst>
                  <a:ext uri="{0D108BD9-81ED-4DB2-BD59-A6C34878D82A}">
                    <a16:rowId xmlns:a16="http://schemas.microsoft.com/office/drawing/2014/main" val="10000"/>
                  </a:ext>
                </a:extLst>
              </a:tr>
              <a:tr h="385143">
                <a:tc>
                  <a:txBody>
                    <a:bodyPr/>
                    <a:lstStyle/>
                    <a:p>
                      <a:pPr algn="l"/>
                      <a:r>
                        <a:rPr lang="en-US" sz="1400" dirty="0"/>
                        <a:t>Employee Voluntary Life/AD&amp;D</a:t>
                      </a:r>
                    </a:p>
                  </a:txBody>
                  <a:tcPr marT="45656" marB="45656"/>
                </a:tc>
                <a:tc>
                  <a:txBody>
                    <a:bodyPr/>
                    <a:lstStyle/>
                    <a:p>
                      <a:r>
                        <a:rPr lang="en-US" sz="1400" dirty="0"/>
                        <a:t>You can purchase coverage in increments of $10,000 up to a maximum of $500,000.</a:t>
                      </a:r>
                      <a:r>
                        <a:rPr lang="en-US" sz="1400" baseline="0" dirty="0"/>
                        <a:t> </a:t>
                      </a:r>
                    </a:p>
                    <a:p>
                      <a:endParaRPr lang="en-US" sz="1400" b="1" dirty="0"/>
                    </a:p>
                    <a:p>
                      <a:r>
                        <a:rPr lang="en-US" sz="1400" b="1" dirty="0"/>
                        <a:t>New Hires:  </a:t>
                      </a:r>
                      <a:r>
                        <a:rPr lang="en-US" sz="1400" b="0" dirty="0"/>
                        <a:t>You will have a guaranteed issue (GI) amount of</a:t>
                      </a:r>
                      <a:r>
                        <a:rPr lang="en-US" sz="1400" b="0" dirty="0">
                          <a:solidFill>
                            <a:schemeClr val="tx1"/>
                          </a:solidFill>
                        </a:rPr>
                        <a:t> $200,000</a:t>
                      </a:r>
                      <a:r>
                        <a:rPr lang="en-US" sz="1400" b="0" dirty="0"/>
                        <a:t>.  Employee elections over GI will require</a:t>
                      </a:r>
                      <a:r>
                        <a:rPr lang="en-US" sz="1400" b="0" baseline="0" dirty="0"/>
                        <a:t> Evidence of Insurability.</a:t>
                      </a:r>
                    </a:p>
                  </a:txBody>
                  <a:tcPr marT="45656" marB="45656"/>
                </a:tc>
                <a:extLst>
                  <a:ext uri="{0D108BD9-81ED-4DB2-BD59-A6C34878D82A}">
                    <a16:rowId xmlns:a16="http://schemas.microsoft.com/office/drawing/2014/main" val="10001"/>
                  </a:ext>
                </a:extLst>
              </a:tr>
              <a:tr h="348721">
                <a:tc>
                  <a:txBody>
                    <a:bodyPr/>
                    <a:lstStyle/>
                    <a:p>
                      <a:pPr algn="l"/>
                      <a:r>
                        <a:rPr lang="en-US" sz="1400" dirty="0">
                          <a:solidFill>
                            <a:schemeClr val="tx1"/>
                          </a:solidFill>
                        </a:rPr>
                        <a:t>Spouse Voluntary</a:t>
                      </a:r>
                      <a:r>
                        <a:rPr lang="en-US" sz="1400" baseline="0" dirty="0">
                          <a:solidFill>
                            <a:schemeClr val="tx1"/>
                          </a:solidFill>
                        </a:rPr>
                        <a:t> Life/AD&amp;D</a:t>
                      </a:r>
                      <a:endParaRPr lang="en-US" sz="1400" dirty="0">
                        <a:solidFill>
                          <a:schemeClr val="tx1"/>
                        </a:solidFill>
                      </a:endParaRPr>
                    </a:p>
                  </a:txBody>
                  <a:tcPr marT="45656" marB="45656"/>
                </a:tc>
                <a:tc>
                  <a:txBody>
                    <a:bodyPr/>
                    <a:lstStyle/>
                    <a:p>
                      <a:r>
                        <a:rPr lang="en-US" sz="1400" dirty="0">
                          <a:solidFill>
                            <a:schemeClr val="tx1"/>
                          </a:solidFill>
                        </a:rPr>
                        <a:t>You</a:t>
                      </a:r>
                      <a:r>
                        <a:rPr lang="en-US" sz="1400" baseline="0" dirty="0">
                          <a:solidFill>
                            <a:schemeClr val="tx1"/>
                          </a:solidFill>
                        </a:rPr>
                        <a:t> can purchase coverage in increments of $2,000 to a maximum of $10,000 </a:t>
                      </a:r>
                    </a:p>
                    <a:p>
                      <a:endParaRPr lang="en-US" sz="1400" b="1" baseline="0" dirty="0">
                        <a:solidFill>
                          <a:schemeClr val="tx1"/>
                        </a:solidFill>
                      </a:endParaRPr>
                    </a:p>
                    <a:p>
                      <a:r>
                        <a:rPr lang="en-US" sz="1400" b="1" dirty="0">
                          <a:solidFill>
                            <a:schemeClr val="tx1"/>
                          </a:solidFill>
                        </a:rPr>
                        <a:t>New Hires:  </a:t>
                      </a:r>
                      <a:r>
                        <a:rPr lang="en-US" sz="1400" b="0" dirty="0">
                          <a:solidFill>
                            <a:schemeClr val="tx1"/>
                          </a:solidFill>
                        </a:rPr>
                        <a:t>You will have a guaranteed issue amount of $10,000.</a:t>
                      </a:r>
                      <a:r>
                        <a:rPr lang="en-US" sz="1400" b="0" baseline="0" dirty="0">
                          <a:solidFill>
                            <a:schemeClr val="tx1"/>
                          </a:solidFill>
                        </a:rPr>
                        <a:t>  </a:t>
                      </a:r>
                      <a:endParaRPr lang="en-US" sz="1400" baseline="0" dirty="0">
                        <a:solidFill>
                          <a:schemeClr val="tx1"/>
                        </a:solidFill>
                      </a:endParaRPr>
                    </a:p>
                  </a:txBody>
                  <a:tcPr marT="45656" marB="45656"/>
                </a:tc>
                <a:extLst>
                  <a:ext uri="{0D108BD9-81ED-4DB2-BD59-A6C34878D82A}">
                    <a16:rowId xmlns:a16="http://schemas.microsoft.com/office/drawing/2014/main" val="10002"/>
                  </a:ext>
                </a:extLst>
              </a:tr>
              <a:tr h="468923">
                <a:tc>
                  <a:txBody>
                    <a:bodyPr/>
                    <a:lstStyle/>
                    <a:p>
                      <a:pPr algn="l"/>
                      <a:r>
                        <a:rPr lang="en-US" sz="1400" dirty="0"/>
                        <a:t>Child(ren) Voluntary Life</a:t>
                      </a:r>
                    </a:p>
                  </a:txBody>
                  <a:tcPr marT="45656" marB="45656"/>
                </a:tc>
                <a:tc>
                  <a:txBody>
                    <a:bodyPr/>
                    <a:lstStyle/>
                    <a:p>
                      <a:r>
                        <a:rPr lang="en-US" sz="1400" dirty="0">
                          <a:solidFill>
                            <a:schemeClr val="tx1"/>
                          </a:solidFill>
                        </a:rPr>
                        <a:t>You</a:t>
                      </a:r>
                      <a:r>
                        <a:rPr lang="en-US" sz="1400" baseline="0" dirty="0">
                          <a:solidFill>
                            <a:schemeClr val="tx1"/>
                          </a:solidFill>
                        </a:rPr>
                        <a:t> can purchase coverage in increments of $2,000 to a maximum of $10,000.</a:t>
                      </a:r>
                    </a:p>
                    <a:p>
                      <a:pPr marL="0" marR="0" indent="0" algn="l" defTabSz="1018824"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New Hires:  </a:t>
                      </a:r>
                      <a:r>
                        <a:rPr lang="en-US" sz="1400" b="0" dirty="0">
                          <a:solidFill>
                            <a:schemeClr val="tx1"/>
                          </a:solidFill>
                        </a:rPr>
                        <a:t>You will have a guaranteed issue amount of $10,000.</a:t>
                      </a:r>
                      <a:r>
                        <a:rPr lang="en-US" sz="1400" b="0" baseline="0" dirty="0">
                          <a:solidFill>
                            <a:schemeClr val="tx1"/>
                          </a:solidFill>
                        </a:rPr>
                        <a:t>  </a:t>
                      </a:r>
                      <a:endParaRPr lang="en-US" sz="1400" baseline="0" dirty="0">
                        <a:solidFill>
                          <a:schemeClr val="tx1"/>
                        </a:solidFill>
                      </a:endParaRPr>
                    </a:p>
                  </a:txBody>
                  <a:tcPr marT="45656" marB="45656"/>
                </a:tc>
                <a:extLst>
                  <a:ext uri="{0D108BD9-81ED-4DB2-BD59-A6C34878D82A}">
                    <a16:rowId xmlns:a16="http://schemas.microsoft.com/office/drawing/2014/main" val="10003"/>
                  </a:ext>
                </a:extLst>
              </a:tr>
              <a:tr h="193580">
                <a:tc>
                  <a:txBody>
                    <a:bodyPr/>
                    <a:lstStyle/>
                    <a:p>
                      <a:pPr algn="l"/>
                      <a:r>
                        <a:rPr lang="en-US" sz="1400" dirty="0"/>
                        <a:t>Annual Enrollment</a:t>
                      </a:r>
                    </a:p>
                  </a:txBody>
                  <a:tcPr marT="45656" marB="45656"/>
                </a:tc>
                <a:tc>
                  <a:txBody>
                    <a:bodyPr/>
                    <a:lstStyle/>
                    <a:p>
                      <a:r>
                        <a:rPr lang="en-US" sz="1400" b="0" i="0" u="none" strike="noStrike" kern="1200" baseline="0" dirty="0">
                          <a:solidFill>
                            <a:schemeClr val="dk1"/>
                          </a:solidFill>
                          <a:latin typeface="+mn-lt"/>
                          <a:ea typeface="+mn-ea"/>
                          <a:cs typeface="+mn-cs"/>
                        </a:rPr>
                        <a:t>During Open Enrollment employees already enrolled in Voluntary Term Life can increase coverage up to the guaranteed issue amount of $200,000 without completing an Evidence of Insurability Form. </a:t>
                      </a:r>
                      <a:endParaRPr lang="en-US" sz="1400" b="0" i="0" u="none" strike="noStrike" kern="1200" baseline="0" dirty="0">
                        <a:solidFill>
                          <a:schemeClr val="tx1"/>
                        </a:solidFill>
                        <a:highlight>
                          <a:srgbClr val="FFFF00"/>
                        </a:highlight>
                        <a:latin typeface="+mn-lt"/>
                        <a:ea typeface="+mn-ea"/>
                        <a:cs typeface="+mn-cs"/>
                      </a:endParaRPr>
                    </a:p>
                  </a:txBody>
                  <a:tcPr marT="45656" marB="4565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64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Voluntary Term Life Insurance</a:t>
            </a:r>
          </a:p>
        </p:txBody>
      </p:sp>
      <p:sp>
        <p:nvSpPr>
          <p:cNvPr id="3" name="Content Placeholder 2"/>
          <p:cNvSpPr>
            <a:spLocks noGrp="1"/>
          </p:cNvSpPr>
          <p:nvPr>
            <p:ph sz="half" idx="1"/>
          </p:nvPr>
        </p:nvSpPr>
        <p:spPr/>
        <p:txBody>
          <a:bodyPr>
            <a:normAutofit fontScale="77500" lnSpcReduction="20000"/>
          </a:bodyPr>
          <a:lstStyle/>
          <a:p>
            <a:r>
              <a:rPr lang="en-US" sz="2300" b="1" dirty="0"/>
              <a:t>Important Terms to Understand</a:t>
            </a:r>
          </a:p>
          <a:p>
            <a:pPr eaLnBrk="0" hangingPunct="0">
              <a:defRPr/>
            </a:pPr>
            <a:r>
              <a:rPr lang="en-US" b="1" u="sng" dirty="0"/>
              <a:t>Evidence of Insurability</a:t>
            </a:r>
            <a:r>
              <a:rPr lang="en-US" u="sng" dirty="0"/>
              <a:t>:</a:t>
            </a:r>
            <a:r>
              <a:rPr lang="en-US" b="1" u="sng" dirty="0"/>
              <a:t> </a:t>
            </a:r>
            <a:r>
              <a:rPr lang="en-US" dirty="0"/>
              <a:t>Evidence of Insurability is a request to verify good health and is often in the form of a questionnaire.  This is required when you are requesting insurance that is over the guaranteed issue amounts or if you are enrolling after your initial enrollment.</a:t>
            </a:r>
          </a:p>
          <a:p>
            <a:pPr eaLnBrk="0" hangingPunct="0">
              <a:defRPr/>
            </a:pPr>
            <a:endParaRPr lang="en-US" u="sng" dirty="0"/>
          </a:p>
          <a:p>
            <a:pPr eaLnBrk="0" hangingPunct="0">
              <a:defRPr/>
            </a:pPr>
            <a:r>
              <a:rPr lang="en-US" b="1" u="sng" dirty="0"/>
              <a:t>Guarantee Issue</a:t>
            </a:r>
            <a:r>
              <a:rPr lang="en-US" dirty="0"/>
              <a:t>:  Guarantee Issue is the amount of life insurance that you can elect without having to provide evidence of insurability.  The guaranteed issue period is 31 days from the date you first become eligible for the plan from your date of hire.  If you choose not to enroll when you are first eligible and enroll at a later date, the entire amount of insurance will be subject to evidence of insurability.</a:t>
            </a:r>
            <a:endParaRPr lang="en-US" b="1" u="sng" dirty="0"/>
          </a:p>
          <a:p>
            <a:endParaRPr lang="en-US" dirty="0"/>
          </a:p>
          <a:p>
            <a:endParaRPr lang="en-US" dirty="0"/>
          </a:p>
        </p:txBody>
      </p:sp>
      <p:sp>
        <p:nvSpPr>
          <p:cNvPr id="4" name="Content Placeholder 3"/>
          <p:cNvSpPr>
            <a:spLocks noGrp="1"/>
          </p:cNvSpPr>
          <p:nvPr>
            <p:ph sz="half" idx="2"/>
          </p:nvPr>
        </p:nvSpPr>
        <p:spPr/>
        <p:txBody>
          <a:bodyPr>
            <a:normAutofit fontScale="77500" lnSpcReduction="2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2100" dirty="0"/>
              <a:t>Spouse &amp; Child Life/AD&amp;D Per Pay Period Premium is $0.33 per $2,000 of coverage. (Ex: $10,000 in coverage would cost $1.66 per pay period)</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37</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30" y="1880944"/>
            <a:ext cx="28956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878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t>38</a:t>
            </a:fld>
            <a:endParaRPr lang="en-US" dirty="0"/>
          </a:p>
        </p:txBody>
      </p:sp>
      <p:sp>
        <p:nvSpPr>
          <p:cNvPr id="3" name="Title 2"/>
          <p:cNvSpPr>
            <a:spLocks noGrp="1"/>
          </p:cNvSpPr>
          <p:nvPr>
            <p:ph type="ctrTitle"/>
          </p:nvPr>
        </p:nvSpPr>
        <p:spPr/>
        <p:txBody>
          <a:bodyPr/>
          <a:lstStyle/>
          <a:p>
            <a:r>
              <a:rPr lang="en-US" dirty="0"/>
              <a:t>Supplemental Benefits</a:t>
            </a:r>
          </a:p>
        </p:txBody>
      </p:sp>
    </p:spTree>
    <p:extLst>
      <p:ext uri="{BB962C8B-B14F-4D97-AF65-F5344CB8AC3E}">
        <p14:creationId xmlns:p14="http://schemas.microsoft.com/office/powerpoint/2010/main" val="311505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p:cNvSpPr txBox="1">
            <a:spLocks noChangeArrowheads="1"/>
          </p:cNvSpPr>
          <p:nvPr/>
        </p:nvSpPr>
        <p:spPr bwMode="auto">
          <a:xfrm>
            <a:off x="152400" y="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rgbClr val="010F1D"/>
                </a:solidFill>
                <a:latin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defRPr>
            </a:lvl9pPr>
          </a:lstStyle>
          <a:p>
            <a:pPr eaLnBrk="1" hangingPunct="1">
              <a:spcBef>
                <a:spcPct val="0"/>
              </a:spcBef>
              <a:buFontTx/>
              <a:buNone/>
            </a:pPr>
            <a:endParaRPr lang="en-US" altLang="en-US" sz="2400" b="1" dirty="0">
              <a:solidFill>
                <a:schemeClr val="tx2"/>
              </a:solidFill>
            </a:endParaRPr>
          </a:p>
        </p:txBody>
      </p:sp>
      <p:sp>
        <p:nvSpPr>
          <p:cNvPr id="51203" name="TextBox 3"/>
          <p:cNvSpPr txBox="1">
            <a:spLocks noChangeArrowheads="1"/>
          </p:cNvSpPr>
          <p:nvPr/>
        </p:nvSpPr>
        <p:spPr bwMode="auto">
          <a:xfrm>
            <a:off x="601663" y="1789113"/>
            <a:ext cx="7354887"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rgbClr val="010F1D"/>
                </a:solidFill>
                <a:latin typeface="Arial" panose="020B0604020202020204" pitchFamily="34" charset="0"/>
              </a:defRPr>
            </a:lvl1pPr>
            <a:lvl2pPr>
              <a:spcBef>
                <a:spcPct val="20000"/>
              </a:spcBef>
              <a:buChar char="•"/>
              <a:defRPr sz="2800">
                <a:solidFill>
                  <a:srgbClr val="010F1D"/>
                </a:solidFill>
                <a:latin typeface="Arial" panose="020B0604020202020204" pitchFamily="34" charset="0"/>
              </a:defRPr>
            </a:lvl2pPr>
            <a:lvl3pPr marL="457200">
              <a:spcBef>
                <a:spcPct val="20000"/>
              </a:spcBef>
              <a:buChar char="•"/>
              <a:defRPr sz="1600">
                <a:solidFill>
                  <a:srgbClr val="010F1D"/>
                </a:solidFill>
                <a:latin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defRPr>
            </a:lvl9pPr>
          </a:lstStyle>
          <a:p>
            <a:pPr marL="0" lvl="1" eaLnBrk="1" hangingPunct="1">
              <a:spcBef>
                <a:spcPct val="0"/>
              </a:spcBef>
              <a:buFontTx/>
              <a:buNone/>
            </a:pPr>
            <a:r>
              <a:rPr lang="en-US" altLang="en-US" sz="1800" b="1" u="sng" dirty="0">
                <a:solidFill>
                  <a:srgbClr val="6F6F6F"/>
                </a:solidFill>
                <a:latin typeface="+mn-lt"/>
              </a:rPr>
              <a:t>Key Features</a:t>
            </a:r>
          </a:p>
          <a:p>
            <a:pPr marL="0" lvl="1" eaLnBrk="1" hangingPunct="1">
              <a:spcBef>
                <a:spcPct val="0"/>
              </a:spcBef>
              <a:buFontTx/>
              <a:buNone/>
            </a:pPr>
            <a:endParaRPr lang="en-US" altLang="en-US" sz="1800" dirty="0">
              <a:solidFill>
                <a:srgbClr val="6F6F6F"/>
              </a:solidFill>
              <a:latin typeface="+mn-lt"/>
            </a:endParaRPr>
          </a:p>
          <a:p>
            <a:pPr marL="0" lvl="1" eaLnBrk="1" hangingPunct="1">
              <a:spcBef>
                <a:spcPct val="0"/>
              </a:spcBef>
            </a:pPr>
            <a:r>
              <a:rPr lang="en-US" altLang="en-US" sz="1800" dirty="0">
                <a:solidFill>
                  <a:srgbClr val="6F6F6F"/>
                </a:solidFill>
                <a:latin typeface="+mn-lt"/>
              </a:rPr>
              <a:t> Builds Cash Value</a:t>
            </a:r>
          </a:p>
          <a:p>
            <a:pPr marL="1143000" lvl="3">
              <a:spcBef>
                <a:spcPct val="0"/>
              </a:spcBef>
            </a:pPr>
            <a:r>
              <a:rPr lang="en-US" altLang="en-US" dirty="0">
                <a:solidFill>
                  <a:srgbClr val="6F6F6F"/>
                </a:solidFill>
                <a:latin typeface="+mn-lt"/>
              </a:rPr>
              <a:t>Guaranteed Interest Rate of 4.5%</a:t>
            </a:r>
          </a:p>
          <a:p>
            <a:pPr marL="1143000" lvl="3">
              <a:spcBef>
                <a:spcPct val="0"/>
              </a:spcBef>
            </a:pPr>
            <a:r>
              <a:rPr lang="en-US" altLang="en-US" dirty="0">
                <a:solidFill>
                  <a:srgbClr val="6F6F6F"/>
                </a:solidFill>
                <a:latin typeface="+mn-lt"/>
              </a:rPr>
              <a:t>Cash Value may be utilized during working years</a:t>
            </a:r>
          </a:p>
          <a:p>
            <a:pPr marL="1143000" lvl="3">
              <a:spcBef>
                <a:spcPct val="0"/>
              </a:spcBef>
            </a:pPr>
            <a:r>
              <a:rPr lang="en-US" altLang="en-US" dirty="0">
                <a:solidFill>
                  <a:srgbClr val="6F6F6F"/>
                </a:solidFill>
                <a:latin typeface="+mn-lt"/>
              </a:rPr>
              <a:t>Cash Value may be used to purchase smaller “paid up” policy</a:t>
            </a:r>
          </a:p>
          <a:p>
            <a:pPr marL="0" lvl="2">
              <a:spcBef>
                <a:spcPct val="0"/>
              </a:spcBef>
            </a:pPr>
            <a:r>
              <a:rPr lang="en-US" sz="1800" dirty="0">
                <a:solidFill>
                  <a:srgbClr val="6F6F6F"/>
                </a:solidFill>
                <a:latin typeface="+mn-lt"/>
              </a:rPr>
              <a:t> Flexibility To Meet Your Needs</a:t>
            </a:r>
          </a:p>
          <a:p>
            <a:pPr marL="1143000" lvl="3">
              <a:spcBef>
                <a:spcPct val="0"/>
              </a:spcBef>
            </a:pPr>
            <a:r>
              <a:rPr lang="en-US" sz="1800" dirty="0">
                <a:solidFill>
                  <a:srgbClr val="6F6F6F"/>
                </a:solidFill>
                <a:latin typeface="+mn-lt"/>
              </a:rPr>
              <a:t>Employee – Coverage Amount up to $100,000</a:t>
            </a:r>
          </a:p>
          <a:p>
            <a:pPr marL="1143000" lvl="3">
              <a:spcBef>
                <a:spcPct val="0"/>
              </a:spcBef>
            </a:pPr>
            <a:r>
              <a:rPr lang="en-US" sz="1800" dirty="0">
                <a:solidFill>
                  <a:srgbClr val="6F6F6F"/>
                </a:solidFill>
                <a:latin typeface="+mn-lt"/>
              </a:rPr>
              <a:t>Spouse – Coverage Amount up to $50,000</a:t>
            </a:r>
          </a:p>
          <a:p>
            <a:pPr marL="1143000" lvl="3">
              <a:spcBef>
                <a:spcPct val="0"/>
              </a:spcBef>
            </a:pPr>
            <a:r>
              <a:rPr lang="en-US" sz="1800" dirty="0">
                <a:solidFill>
                  <a:srgbClr val="6F6F6F"/>
                </a:solidFill>
                <a:latin typeface="+mn-lt"/>
              </a:rPr>
              <a:t>Children (ages 15 days -24 years) – Coverage Amount $10,000</a:t>
            </a:r>
          </a:p>
          <a:p>
            <a:pPr marL="1600200" lvl="4">
              <a:spcBef>
                <a:spcPct val="0"/>
              </a:spcBef>
            </a:pPr>
            <a:r>
              <a:rPr lang="en-US" sz="1800" dirty="0">
                <a:solidFill>
                  <a:srgbClr val="6F6F6F"/>
                </a:solidFill>
                <a:latin typeface="+mn-lt"/>
              </a:rPr>
              <a:t>$1.38 per week and covers all of your dependent children</a:t>
            </a:r>
          </a:p>
          <a:p>
            <a:pPr marL="1600200" lvl="4">
              <a:spcBef>
                <a:spcPct val="0"/>
              </a:spcBef>
            </a:pPr>
            <a:r>
              <a:rPr lang="en-US" sz="1800" dirty="0">
                <a:solidFill>
                  <a:srgbClr val="6F6F6F"/>
                </a:solidFill>
                <a:latin typeface="+mn-lt"/>
              </a:rPr>
              <a:t>A $25,000 coverage amount is also available</a:t>
            </a:r>
          </a:p>
          <a:p>
            <a:pPr marL="0" lvl="2">
              <a:spcBef>
                <a:spcPct val="0"/>
              </a:spcBef>
            </a:pPr>
            <a:r>
              <a:rPr lang="en-US" altLang="en-US" sz="1800" dirty="0">
                <a:solidFill>
                  <a:srgbClr val="6F6F6F"/>
                </a:solidFill>
                <a:latin typeface="+mn-lt"/>
              </a:rPr>
              <a:t> You own the policy</a:t>
            </a:r>
          </a:p>
          <a:p>
            <a:pPr marL="0" lvl="2">
              <a:spcBef>
                <a:spcPct val="0"/>
              </a:spcBef>
            </a:pPr>
            <a:r>
              <a:rPr lang="en-US" altLang="en-US" sz="1800" dirty="0">
                <a:solidFill>
                  <a:srgbClr val="6F6F6F"/>
                </a:solidFill>
                <a:latin typeface="+mn-lt"/>
              </a:rPr>
              <a:t> New Hire Guarantee Issue Amount</a:t>
            </a:r>
          </a:p>
          <a:p>
            <a:pPr marL="1143000" lvl="3">
              <a:spcBef>
                <a:spcPct val="0"/>
              </a:spcBef>
            </a:pPr>
            <a:r>
              <a:rPr lang="en-US" altLang="en-US" sz="1800" dirty="0">
                <a:solidFill>
                  <a:srgbClr val="6F6F6F"/>
                </a:solidFill>
                <a:latin typeface="+mn-lt"/>
              </a:rPr>
              <a:t>Employee - $50,000</a:t>
            </a:r>
          </a:p>
          <a:p>
            <a:pPr marL="1143000" lvl="3">
              <a:spcBef>
                <a:spcPct val="0"/>
              </a:spcBef>
            </a:pPr>
            <a:r>
              <a:rPr lang="en-US" altLang="en-US" sz="1800" dirty="0">
                <a:solidFill>
                  <a:srgbClr val="6F6F6F"/>
                </a:solidFill>
                <a:latin typeface="+mn-lt"/>
              </a:rPr>
              <a:t>Spouse - $25,000</a:t>
            </a:r>
          </a:p>
        </p:txBody>
      </p:sp>
      <p:sp>
        <p:nvSpPr>
          <p:cNvPr id="3" name="Title 2"/>
          <p:cNvSpPr>
            <a:spLocks noGrp="1"/>
          </p:cNvSpPr>
          <p:nvPr>
            <p:ph type="title"/>
          </p:nvPr>
        </p:nvSpPr>
        <p:spPr/>
        <p:txBody>
          <a:bodyPr/>
          <a:lstStyle/>
          <a:p>
            <a:r>
              <a:rPr lang="en-US" dirty="0"/>
              <a:t>Whole Life</a:t>
            </a:r>
            <a:br>
              <a:rPr lang="en-US" dirty="0"/>
            </a:br>
            <a:r>
              <a:rPr lang="en-US" sz="3200" dirty="0"/>
              <a:t>Administered by Aflac</a:t>
            </a:r>
          </a:p>
        </p:txBody>
      </p:sp>
      <p:sp>
        <p:nvSpPr>
          <p:cNvPr id="5" name="Slide Number Placeholder 4"/>
          <p:cNvSpPr>
            <a:spLocks noGrp="1"/>
          </p:cNvSpPr>
          <p:nvPr>
            <p:ph type="sldNum" sz="quarter" idx="12"/>
          </p:nvPr>
        </p:nvSpPr>
        <p:spPr/>
        <p:txBody>
          <a:bodyPr/>
          <a:lstStyle/>
          <a:p>
            <a:fld id="{629637A9-119A-49DA-BD12-AAC58B377D80}" type="slidenum">
              <a:rPr lang="en-US" smtClean="0"/>
              <a:t>39</a:t>
            </a:fld>
            <a:endParaRPr lang="en-US" dirty="0"/>
          </a:p>
        </p:txBody>
      </p:sp>
    </p:spTree>
    <p:extLst>
      <p:ext uri="{BB962C8B-B14F-4D97-AF65-F5344CB8AC3E}">
        <p14:creationId xmlns:p14="http://schemas.microsoft.com/office/powerpoint/2010/main" val="4189201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for 2024</a:t>
            </a:r>
          </a:p>
        </p:txBody>
      </p:sp>
      <p:sp>
        <p:nvSpPr>
          <p:cNvPr id="3" name="Slide Number Placeholder 2"/>
          <p:cNvSpPr>
            <a:spLocks noGrp="1"/>
          </p:cNvSpPr>
          <p:nvPr>
            <p:ph type="sldNum" sz="quarter" idx="12"/>
          </p:nvPr>
        </p:nvSpPr>
        <p:spPr/>
        <p:txBody>
          <a:bodyPr/>
          <a:lstStyle/>
          <a:p>
            <a:fld id="{629637A9-119A-49DA-BD12-AAC58B377D80}" type="slidenum">
              <a:rPr lang="en-US" smtClean="0"/>
              <a:t>4</a:t>
            </a:fld>
            <a:endParaRPr lang="en-US" dirty="0"/>
          </a:p>
        </p:txBody>
      </p:sp>
      <p:sp>
        <p:nvSpPr>
          <p:cNvPr id="4" name="Content Placeholder 3"/>
          <p:cNvSpPr>
            <a:spLocks noGrp="1"/>
          </p:cNvSpPr>
          <p:nvPr>
            <p:ph sz="quarter" idx="13"/>
          </p:nvPr>
        </p:nvSpPr>
        <p:spPr>
          <a:xfrm>
            <a:off x="809015" y="1887523"/>
            <a:ext cx="7303354" cy="3993159"/>
          </a:xfrm>
        </p:spPr>
        <p:txBody>
          <a:bodyPr>
            <a:normAutofit/>
          </a:bodyPr>
          <a:lstStyle/>
          <a:p>
            <a:pPr marL="452628" indent="-342900">
              <a:buFont typeface="Wingdings" panose="05000000000000000000" pitchFamily="2" charset="2"/>
              <a:buChar char="§"/>
            </a:pPr>
            <a:endParaRPr lang="en-US" sz="1600" dirty="0"/>
          </a:p>
          <a:p>
            <a:pPr marL="452628" indent="-342900">
              <a:buFont typeface="Wingdings" panose="05000000000000000000" pitchFamily="2" charset="2"/>
              <a:buChar char="§"/>
            </a:pPr>
            <a:r>
              <a:rPr lang="en-US" sz="1600" dirty="0"/>
              <a:t>Employees that choose to participate in the wellness program by completing a Personal Health Assessment PHA and attend health coaching sessions (if required), will see no increase to their payroll deductions for medical coverage. Those that choose not to participate in the wellness program will additional 22% to their medical payroll deductions. </a:t>
            </a:r>
          </a:p>
          <a:p>
            <a:pPr marL="452628" indent="-342900">
              <a:buFont typeface="Wingdings" panose="05000000000000000000" pitchFamily="2" charset="2"/>
              <a:buChar char="§"/>
            </a:pPr>
            <a:r>
              <a:rPr lang="en-US" sz="1600" dirty="0"/>
              <a:t>Employees will still have the opportunity to earn 1 Wellness Day and a $25 gift card by participating in a Personal Health Assessment</a:t>
            </a:r>
          </a:p>
          <a:p>
            <a:pPr marL="452628" indent="-342900">
              <a:buFont typeface="Wingdings" panose="05000000000000000000" pitchFamily="2" charset="2"/>
              <a:buChar char="§"/>
            </a:pPr>
            <a:r>
              <a:rPr lang="en-US" sz="1600" dirty="0"/>
              <a:t>Telemedicine will continue to be offered by a benefit discount program through </a:t>
            </a:r>
            <a:r>
              <a:rPr lang="en-US" sz="1600" dirty="0" err="1"/>
              <a:t>NewBenefits</a:t>
            </a:r>
            <a:r>
              <a:rPr lang="en-US" sz="1600" dirty="0"/>
              <a:t> with no increase to deductions</a:t>
            </a:r>
          </a:p>
        </p:txBody>
      </p:sp>
    </p:spTree>
    <p:extLst>
      <p:ext uri="{BB962C8B-B14F-4D97-AF65-F5344CB8AC3E}">
        <p14:creationId xmlns:p14="http://schemas.microsoft.com/office/powerpoint/2010/main" val="1168145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3"/>
          <p:cNvSpPr txBox="1">
            <a:spLocks noChangeArrowheads="1"/>
          </p:cNvSpPr>
          <p:nvPr/>
        </p:nvSpPr>
        <p:spPr bwMode="auto">
          <a:xfrm>
            <a:off x="773084" y="1737361"/>
            <a:ext cx="7928654" cy="550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defRPr>
            </a:lvl9pPr>
          </a:lstStyle>
          <a:p>
            <a:pPr eaLnBrk="0" hangingPunct="0">
              <a:buNone/>
              <a:defRPr/>
            </a:pPr>
            <a:r>
              <a:rPr lang="en-US" sz="1400" dirty="0">
                <a:solidFill>
                  <a:srgbClr val="6F6F6F"/>
                </a:solidFill>
                <a:latin typeface="+mn-lt"/>
              </a:rPr>
              <a:t>Critical Illness Benefits are payable for specified conditions and can help to cover the costs of your treatments and related expenses, regardless of your major medical insurance coverage. </a:t>
            </a:r>
          </a:p>
          <a:p>
            <a:pPr eaLnBrk="0" hangingPunct="0">
              <a:buNone/>
              <a:defRPr/>
            </a:pPr>
            <a:endParaRPr lang="en-US" altLang="en-US" sz="800" dirty="0">
              <a:solidFill>
                <a:srgbClr val="6F6F6F"/>
              </a:solidFill>
              <a:latin typeface="+mn-lt"/>
            </a:endParaRPr>
          </a:p>
          <a:p>
            <a:pPr eaLnBrk="1" hangingPunct="1">
              <a:spcBef>
                <a:spcPct val="0"/>
              </a:spcBef>
              <a:buFontTx/>
              <a:buNone/>
            </a:pPr>
            <a:r>
              <a:rPr lang="en-US" altLang="en-US" sz="1400" b="1" u="sng" dirty="0">
                <a:solidFill>
                  <a:srgbClr val="6F6F6F"/>
                </a:solidFill>
                <a:latin typeface="+mn-lt"/>
              </a:rPr>
              <a:t>Key Features</a:t>
            </a:r>
            <a:endParaRPr lang="en-US" altLang="en-US" sz="1400" b="1" dirty="0">
              <a:solidFill>
                <a:srgbClr val="6F6F6F"/>
              </a:solidFill>
              <a:latin typeface="+mn-lt"/>
            </a:endParaRPr>
          </a:p>
          <a:p>
            <a:pPr lvl="1" eaLnBrk="1" hangingPunct="1">
              <a:spcBef>
                <a:spcPct val="0"/>
              </a:spcBef>
            </a:pPr>
            <a:r>
              <a:rPr lang="en-US" altLang="en-US" sz="1400" dirty="0">
                <a:solidFill>
                  <a:srgbClr val="6F6F6F"/>
                </a:solidFill>
                <a:latin typeface="+mn-lt"/>
              </a:rPr>
              <a:t>Lump Sum payment at time of Diagnosis</a:t>
            </a:r>
          </a:p>
          <a:p>
            <a:pPr lvl="1" eaLnBrk="1" hangingPunct="1">
              <a:spcBef>
                <a:spcPct val="0"/>
              </a:spcBef>
            </a:pPr>
            <a:r>
              <a:rPr lang="en-US" altLang="en-US" sz="1400" dirty="0">
                <a:solidFill>
                  <a:srgbClr val="6F6F6F"/>
                </a:solidFill>
                <a:latin typeface="+mn-lt"/>
              </a:rPr>
              <a:t>Benefit amounts available from $5,000 to $50,000 for employee and $5,000 to $25,000 for spouse</a:t>
            </a:r>
          </a:p>
          <a:p>
            <a:pPr lvl="1" eaLnBrk="1" hangingPunct="1">
              <a:spcBef>
                <a:spcPct val="0"/>
              </a:spcBef>
            </a:pPr>
            <a:r>
              <a:rPr lang="en-US" altLang="en-US" sz="1400" dirty="0">
                <a:solidFill>
                  <a:srgbClr val="6F6F6F"/>
                </a:solidFill>
                <a:latin typeface="+mn-lt"/>
              </a:rPr>
              <a:t>Additional Occurrence Benefits – with 6 months between diagnosis date</a:t>
            </a:r>
          </a:p>
          <a:p>
            <a:pPr lvl="1" eaLnBrk="1" hangingPunct="1">
              <a:spcBef>
                <a:spcPct val="0"/>
              </a:spcBef>
            </a:pPr>
            <a:r>
              <a:rPr lang="en-US" altLang="en-US" sz="1400" dirty="0">
                <a:solidFill>
                  <a:srgbClr val="6F6F6F"/>
                </a:solidFill>
                <a:latin typeface="+mn-lt"/>
              </a:rPr>
              <a:t>Re-Occurrence Benefit – with 12 months between diagnosis (or 12 months between diagnosis and 12 months treatment free for cancer benefit)</a:t>
            </a:r>
          </a:p>
          <a:p>
            <a:pPr lvl="1" eaLnBrk="1" hangingPunct="1">
              <a:spcBef>
                <a:spcPct val="0"/>
              </a:spcBef>
            </a:pPr>
            <a:r>
              <a:rPr lang="en-US" altLang="en-US" sz="1400" dirty="0">
                <a:solidFill>
                  <a:srgbClr val="6F6F6F"/>
                </a:solidFill>
                <a:latin typeface="+mn-lt"/>
              </a:rPr>
              <a:t>Each dependent child is automatically covered at 25% of the primary insured amount</a:t>
            </a:r>
          </a:p>
          <a:p>
            <a:pPr eaLnBrk="1" hangingPunct="1">
              <a:spcBef>
                <a:spcPct val="0"/>
              </a:spcBef>
              <a:buFontTx/>
              <a:buNone/>
            </a:pPr>
            <a:endParaRPr lang="en-US" altLang="en-US" sz="800" dirty="0">
              <a:solidFill>
                <a:srgbClr val="6F6F6F"/>
              </a:solidFill>
              <a:latin typeface="+mn-lt"/>
            </a:endParaRPr>
          </a:p>
          <a:p>
            <a:pPr eaLnBrk="1" hangingPunct="1">
              <a:spcBef>
                <a:spcPct val="0"/>
              </a:spcBef>
              <a:buFontTx/>
              <a:buNone/>
            </a:pPr>
            <a:r>
              <a:rPr lang="en-US" altLang="en-US" sz="1400" b="1" u="sng" dirty="0">
                <a:solidFill>
                  <a:srgbClr val="6F6F6F"/>
                </a:solidFill>
                <a:latin typeface="+mn-lt"/>
              </a:rPr>
              <a:t>Covered Conditions include but not limited to:</a:t>
            </a:r>
            <a:endParaRPr lang="en-US" altLang="en-US" sz="1400" b="1" dirty="0">
              <a:solidFill>
                <a:srgbClr val="6F6F6F"/>
              </a:solidFill>
              <a:latin typeface="+mn-lt"/>
            </a:endParaRPr>
          </a:p>
          <a:p>
            <a:pPr eaLnBrk="1" hangingPunct="1">
              <a:spcBef>
                <a:spcPct val="0"/>
              </a:spcBef>
              <a:buFontTx/>
              <a:buNone/>
            </a:pPr>
            <a:r>
              <a:rPr lang="en-US" altLang="en-US" sz="1400" b="1" dirty="0">
                <a:solidFill>
                  <a:srgbClr val="6F6F6F"/>
                </a:solidFill>
                <a:latin typeface="+mn-lt"/>
              </a:rPr>
              <a:t> </a:t>
            </a:r>
            <a:r>
              <a:rPr lang="en-US" altLang="en-US" sz="1400" dirty="0">
                <a:solidFill>
                  <a:srgbClr val="6F6F6F"/>
                </a:solidFill>
                <a:latin typeface="+mn-lt"/>
              </a:rPr>
              <a:t>-</a:t>
            </a:r>
            <a:r>
              <a:rPr lang="en-US" altLang="en-US" sz="1400" b="1" dirty="0">
                <a:solidFill>
                  <a:srgbClr val="6F6F6F"/>
                </a:solidFill>
                <a:latin typeface="+mn-lt"/>
              </a:rPr>
              <a:t> </a:t>
            </a:r>
            <a:r>
              <a:rPr lang="en-US" altLang="en-US" sz="1400" dirty="0">
                <a:solidFill>
                  <a:srgbClr val="6F6F6F"/>
                </a:solidFill>
                <a:latin typeface="+mn-lt"/>
              </a:rPr>
              <a:t>Heart Attack			- Cancer					- Renal Failure (end stage)</a:t>
            </a:r>
          </a:p>
          <a:p>
            <a:pPr eaLnBrk="1" hangingPunct="1">
              <a:spcBef>
                <a:spcPct val="0"/>
              </a:spcBef>
              <a:buFontTx/>
              <a:buNone/>
            </a:pPr>
            <a:r>
              <a:rPr lang="en-US" altLang="en-US" sz="1400" dirty="0">
                <a:solidFill>
                  <a:srgbClr val="6F6F6F"/>
                </a:solidFill>
                <a:latin typeface="+mn-lt"/>
              </a:rPr>
              <a:t> - Stroke			      	- Major Organ Transplant			-Coronary Artery Bypass (25%)</a:t>
            </a:r>
            <a:br>
              <a:rPr lang="en-US" altLang="en-US" sz="1400" dirty="0">
                <a:solidFill>
                  <a:srgbClr val="6F6F6F"/>
                </a:solidFill>
                <a:latin typeface="+mn-lt"/>
              </a:rPr>
            </a:br>
            <a:endParaRPr lang="en-US" altLang="en-US" sz="800" dirty="0">
              <a:solidFill>
                <a:srgbClr val="6F6F6F"/>
              </a:solidFill>
              <a:latin typeface="+mn-lt"/>
            </a:endParaRPr>
          </a:p>
          <a:p>
            <a:pPr eaLnBrk="1" hangingPunct="1">
              <a:spcBef>
                <a:spcPct val="0"/>
              </a:spcBef>
              <a:buFontTx/>
              <a:buNone/>
            </a:pPr>
            <a:r>
              <a:rPr lang="en-US" altLang="en-US" sz="1400" b="1" u="sng" dirty="0">
                <a:solidFill>
                  <a:srgbClr val="6F6F6F"/>
                </a:solidFill>
                <a:latin typeface="+mn-lt"/>
              </a:rPr>
              <a:t>Guarantee Issue Amount</a:t>
            </a:r>
          </a:p>
          <a:p>
            <a:pPr lvl="1">
              <a:spcBef>
                <a:spcPct val="0"/>
              </a:spcBef>
            </a:pPr>
            <a:r>
              <a:rPr lang="en-US" altLang="en-US" sz="1400" dirty="0">
                <a:solidFill>
                  <a:srgbClr val="6F6F6F"/>
                </a:solidFill>
                <a:latin typeface="+mn-lt"/>
              </a:rPr>
              <a:t>Employee - $20,000</a:t>
            </a:r>
          </a:p>
          <a:p>
            <a:pPr lvl="1">
              <a:spcBef>
                <a:spcPct val="0"/>
              </a:spcBef>
            </a:pPr>
            <a:r>
              <a:rPr lang="en-US" altLang="en-US" sz="1400" dirty="0">
                <a:solidFill>
                  <a:srgbClr val="6F6F6F"/>
                </a:solidFill>
                <a:latin typeface="+mn-lt"/>
              </a:rPr>
              <a:t>Spouse - $10,000</a:t>
            </a:r>
          </a:p>
          <a:p>
            <a:pPr lvl="1">
              <a:spcBef>
                <a:spcPct val="0"/>
              </a:spcBef>
            </a:pPr>
            <a:r>
              <a:rPr lang="en-US" altLang="en-US" sz="1400" dirty="0">
                <a:solidFill>
                  <a:srgbClr val="6F6F6F"/>
                </a:solidFill>
                <a:latin typeface="+mn-lt"/>
              </a:rPr>
              <a:t>All existing enrollees may increase their coverage up to the Guarantee Issue Amount at Open Enrollment without answering medical questions</a:t>
            </a:r>
          </a:p>
          <a:p>
            <a:pPr eaLnBrk="1" hangingPunct="1">
              <a:spcBef>
                <a:spcPct val="0"/>
              </a:spcBef>
              <a:buFontTx/>
              <a:buNone/>
            </a:pPr>
            <a:endParaRPr lang="en-US" altLang="en-US" sz="1400" b="1" dirty="0">
              <a:solidFill>
                <a:srgbClr val="6F6F6F"/>
              </a:solidFill>
              <a:latin typeface="+mn-lt"/>
            </a:endParaRPr>
          </a:p>
          <a:p>
            <a:pPr marL="1085850" lvl="1" indent="-342900">
              <a:spcBef>
                <a:spcPct val="0"/>
              </a:spcBef>
            </a:pPr>
            <a:endParaRPr lang="en-US" altLang="en-US" sz="3200" b="1" dirty="0">
              <a:solidFill>
                <a:srgbClr val="6F6F6F"/>
              </a:solidFill>
            </a:endParaRPr>
          </a:p>
          <a:p>
            <a:pPr eaLnBrk="1" hangingPunct="1">
              <a:spcBef>
                <a:spcPct val="0"/>
              </a:spcBef>
              <a:buFontTx/>
              <a:buNone/>
            </a:pPr>
            <a:endParaRPr lang="en-US" altLang="en-US" sz="1600" b="1" dirty="0">
              <a:solidFill>
                <a:schemeClr val="tx1"/>
              </a:solidFill>
            </a:endParaRPr>
          </a:p>
        </p:txBody>
      </p:sp>
      <p:sp>
        <p:nvSpPr>
          <p:cNvPr id="3" name="Title 2"/>
          <p:cNvSpPr>
            <a:spLocks noGrp="1"/>
          </p:cNvSpPr>
          <p:nvPr>
            <p:ph type="title"/>
          </p:nvPr>
        </p:nvSpPr>
        <p:spPr/>
        <p:txBody>
          <a:bodyPr>
            <a:normAutofit fontScale="90000"/>
          </a:bodyPr>
          <a:lstStyle/>
          <a:p>
            <a:br>
              <a:rPr lang="en-US" dirty="0"/>
            </a:br>
            <a:r>
              <a:rPr lang="en-US" sz="5300" dirty="0"/>
              <a:t>Group Critical Illness</a:t>
            </a:r>
            <a:br>
              <a:rPr lang="en-US" dirty="0"/>
            </a:br>
            <a:r>
              <a:rPr lang="en-US" sz="3600" dirty="0"/>
              <a:t>Administered by Aflac</a:t>
            </a:r>
          </a:p>
        </p:txBody>
      </p:sp>
      <p:sp>
        <p:nvSpPr>
          <p:cNvPr id="2" name="Slide Number Placeholder 1"/>
          <p:cNvSpPr>
            <a:spLocks noGrp="1"/>
          </p:cNvSpPr>
          <p:nvPr>
            <p:ph type="sldNum" sz="quarter" idx="12"/>
          </p:nvPr>
        </p:nvSpPr>
        <p:spPr/>
        <p:txBody>
          <a:bodyPr/>
          <a:lstStyle/>
          <a:p>
            <a:fld id="{629637A9-119A-49DA-BD12-AAC58B377D80}" type="slidenum">
              <a:rPr lang="en-US" smtClean="0"/>
              <a:t>40</a:t>
            </a:fld>
            <a:endParaRPr lang="en-US" dirty="0"/>
          </a:p>
        </p:txBody>
      </p:sp>
    </p:spTree>
    <p:extLst>
      <p:ext uri="{BB962C8B-B14F-4D97-AF65-F5344CB8AC3E}">
        <p14:creationId xmlns:p14="http://schemas.microsoft.com/office/powerpoint/2010/main" val="2456825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3"/>
          <p:cNvSpPr txBox="1">
            <a:spLocks noChangeArrowheads="1"/>
          </p:cNvSpPr>
          <p:nvPr/>
        </p:nvSpPr>
        <p:spPr bwMode="auto">
          <a:xfrm>
            <a:off x="560388" y="1922463"/>
            <a:ext cx="39909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rgbClr val="010F1D"/>
                </a:solidFill>
                <a:latin typeface="Arial" panose="020B0604020202020204" pitchFamily="34" charset="0"/>
              </a:defRPr>
            </a:lvl1pPr>
            <a:lvl2pPr>
              <a:spcBef>
                <a:spcPct val="20000"/>
              </a:spcBef>
              <a:buChar char="•"/>
              <a:defRPr sz="2800">
                <a:solidFill>
                  <a:srgbClr val="010F1D"/>
                </a:solidFill>
                <a:latin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defRPr>
            </a:lvl9pPr>
          </a:lstStyle>
          <a:p>
            <a:pPr marL="0" lvl="1">
              <a:spcBef>
                <a:spcPct val="0"/>
              </a:spcBef>
              <a:buNone/>
            </a:pPr>
            <a:r>
              <a:rPr lang="en-US" sz="1600" dirty="0">
                <a:solidFill>
                  <a:srgbClr val="6F6F6F"/>
                </a:solidFill>
                <a:latin typeface="+mn-lt"/>
              </a:rPr>
              <a:t>After the waiting period (30 days), an insured employee and spouse may receive a maximum of $50 for any one covered health screening test per calendar year. The benefit will be paid regardless of the results of the test. Payment of this benefit will not reduce the critical illness benefit payable under your certificate. This benefit is not paid for Dependent Children. </a:t>
            </a:r>
            <a:r>
              <a:rPr lang="en-US" altLang="en-US" sz="1600" dirty="0">
                <a:solidFill>
                  <a:srgbClr val="6F6F6F"/>
                </a:solidFill>
                <a:latin typeface="+mn-lt"/>
              </a:rPr>
              <a:t>Screening tests include, but are not limited to:</a:t>
            </a:r>
          </a:p>
        </p:txBody>
      </p:sp>
      <p:sp>
        <p:nvSpPr>
          <p:cNvPr id="63492" name="TextBox 3"/>
          <p:cNvSpPr txBox="1">
            <a:spLocks noChangeArrowheads="1"/>
          </p:cNvSpPr>
          <p:nvPr/>
        </p:nvSpPr>
        <p:spPr bwMode="auto">
          <a:xfrm>
            <a:off x="4870450" y="1751013"/>
            <a:ext cx="34020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10F1D"/>
                </a:solidFill>
                <a:latin typeface="Arial" charset="0"/>
              </a:defRPr>
            </a:lvl1pPr>
            <a:lvl2pPr>
              <a:defRPr sz="2800">
                <a:solidFill>
                  <a:srgbClr val="010F1D"/>
                </a:solidFill>
                <a:latin typeface="Arial" charset="0"/>
              </a:defRPr>
            </a:lvl2pPr>
            <a:lvl3pPr>
              <a:defRPr sz="1600">
                <a:solidFill>
                  <a:srgbClr val="010F1D"/>
                </a:solidFill>
                <a:latin typeface="Arial" charset="0"/>
              </a:defRPr>
            </a:lvl3pPr>
            <a:lvl4pPr>
              <a:defRPr sz="1600">
                <a:solidFill>
                  <a:srgbClr val="010F1D"/>
                </a:solidFill>
                <a:latin typeface="Arial" charset="0"/>
              </a:defRPr>
            </a:lvl4pPr>
            <a:lvl5pPr>
              <a:defRPr sz="1600">
                <a:solidFill>
                  <a:srgbClr val="010F1D"/>
                </a:solidFill>
                <a:latin typeface="Arial" charset="0"/>
              </a:defRPr>
            </a:lvl5pPr>
            <a:lvl6pPr eaLnBrk="0" hangingPunct="0">
              <a:defRPr sz="1600">
                <a:solidFill>
                  <a:srgbClr val="010F1D"/>
                </a:solidFill>
                <a:latin typeface="Arial" charset="0"/>
              </a:defRPr>
            </a:lvl6pPr>
            <a:lvl7pPr eaLnBrk="0" hangingPunct="0">
              <a:defRPr sz="1600">
                <a:solidFill>
                  <a:srgbClr val="010F1D"/>
                </a:solidFill>
                <a:latin typeface="Arial" charset="0"/>
              </a:defRPr>
            </a:lvl7pPr>
            <a:lvl8pPr eaLnBrk="0" hangingPunct="0">
              <a:defRPr sz="1600">
                <a:solidFill>
                  <a:srgbClr val="010F1D"/>
                </a:solidFill>
                <a:latin typeface="Arial" charset="0"/>
              </a:defRPr>
            </a:lvl8pPr>
            <a:lvl9pPr eaLnBrk="0" hangingPunct="0">
              <a:defRPr sz="1600">
                <a:solidFill>
                  <a:srgbClr val="010F1D"/>
                </a:solidFill>
                <a:latin typeface="Arial" charset="0"/>
              </a:defRPr>
            </a:lvl9pPr>
          </a:lstStyle>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Colonoscopy</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Mammography</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Pap smear</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Breast Ultrasound </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Fasting blood glucose test</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Serum cholesterol test</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PSA (blood test for prostate cancer)</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Chest X-ray</a:t>
            </a:r>
          </a:p>
          <a:p>
            <a:pPr marL="342900" indent="-342900" eaLnBrk="1" hangingPunct="1">
              <a:lnSpc>
                <a:spcPct val="150000"/>
              </a:lnSpc>
              <a:buClr>
                <a:schemeClr val="accent1"/>
              </a:buClr>
              <a:buFont typeface="Wingdings" pitchFamily="2" charset="2"/>
              <a:buChar char="Ø"/>
              <a:defRPr/>
            </a:pPr>
            <a:r>
              <a:rPr lang="en-US" sz="1600" dirty="0">
                <a:solidFill>
                  <a:schemeClr val="tx1"/>
                </a:solidFill>
                <a:latin typeface="+mn-lt"/>
                <a:cs typeface="Arial" charset="0"/>
              </a:rPr>
              <a:t>Stress test on a bicycle or treadmill</a:t>
            </a:r>
          </a:p>
        </p:txBody>
      </p:sp>
      <p:sp>
        <p:nvSpPr>
          <p:cNvPr id="3" name="Title 2"/>
          <p:cNvSpPr>
            <a:spLocks noGrp="1"/>
          </p:cNvSpPr>
          <p:nvPr>
            <p:ph type="title"/>
          </p:nvPr>
        </p:nvSpPr>
        <p:spPr/>
        <p:txBody>
          <a:bodyPr>
            <a:normAutofit fontScale="90000"/>
          </a:bodyPr>
          <a:lstStyle/>
          <a:p>
            <a:r>
              <a:rPr lang="en-US" dirty="0"/>
              <a:t>Critical Illness – Wellness Benefit    Administered by AFLAC</a:t>
            </a:r>
          </a:p>
        </p:txBody>
      </p:sp>
      <p:sp>
        <p:nvSpPr>
          <p:cNvPr id="2" name="Slide Number Placeholder 1"/>
          <p:cNvSpPr>
            <a:spLocks noGrp="1"/>
          </p:cNvSpPr>
          <p:nvPr>
            <p:ph type="sldNum" sz="quarter" idx="12"/>
          </p:nvPr>
        </p:nvSpPr>
        <p:spPr/>
        <p:txBody>
          <a:bodyPr/>
          <a:lstStyle/>
          <a:p>
            <a:fld id="{629637A9-119A-49DA-BD12-AAC58B377D80}" type="slidenum">
              <a:rPr lang="en-US" smtClean="0"/>
              <a:t>41</a:t>
            </a:fld>
            <a:endParaRPr lang="en-US" dirty="0"/>
          </a:p>
        </p:txBody>
      </p:sp>
    </p:spTree>
    <p:extLst>
      <p:ext uri="{BB962C8B-B14F-4D97-AF65-F5344CB8AC3E}">
        <p14:creationId xmlns:p14="http://schemas.microsoft.com/office/powerpoint/2010/main" val="3161273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en-US" altLang="en-US" dirty="0"/>
              <a:t>Hospital Indemnity</a:t>
            </a:r>
            <a:br>
              <a:rPr lang="en-US" altLang="en-US" dirty="0"/>
            </a:br>
            <a:r>
              <a:rPr lang="en-US" altLang="en-US" sz="3600" dirty="0"/>
              <a:t>Administered by Aflac</a:t>
            </a:r>
          </a:p>
        </p:txBody>
      </p:sp>
      <p:sp>
        <p:nvSpPr>
          <p:cNvPr id="2" name="Slide Number Placeholder 1"/>
          <p:cNvSpPr>
            <a:spLocks noGrp="1"/>
          </p:cNvSpPr>
          <p:nvPr>
            <p:ph type="sldNum" sz="quarter" idx="12"/>
          </p:nvPr>
        </p:nvSpPr>
        <p:spPr/>
        <p:txBody>
          <a:bodyPr/>
          <a:lstStyle/>
          <a:p>
            <a:fld id="{4FAB73BC-B049-4115-A692-8D63A059BFB8}" type="slidenum">
              <a:rPr lang="en-US" smtClean="0"/>
              <a:t>42</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395681112"/>
              </p:ext>
            </p:extLst>
          </p:nvPr>
        </p:nvGraphicFramePr>
        <p:xfrm>
          <a:off x="608257" y="1887024"/>
          <a:ext cx="8031650" cy="3235961"/>
        </p:xfrm>
        <a:graphic>
          <a:graphicData uri="http://schemas.openxmlformats.org/drawingml/2006/table">
            <a:tbl>
              <a:tblPr firstRow="1" bandRow="1">
                <a:tableStyleId>{5C22544A-7EE6-4342-B048-85BDC9FD1C3A}</a:tableStyleId>
              </a:tblPr>
              <a:tblGrid>
                <a:gridCol w="5053989">
                  <a:extLst>
                    <a:ext uri="{9D8B030D-6E8A-4147-A177-3AD203B41FA5}">
                      <a16:colId xmlns:a16="http://schemas.microsoft.com/office/drawing/2014/main" val="20000"/>
                    </a:ext>
                  </a:extLst>
                </a:gridCol>
                <a:gridCol w="2977661">
                  <a:extLst>
                    <a:ext uri="{9D8B030D-6E8A-4147-A177-3AD203B41FA5}">
                      <a16:colId xmlns:a16="http://schemas.microsoft.com/office/drawing/2014/main" val="20001"/>
                    </a:ext>
                  </a:extLst>
                </a:gridCol>
              </a:tblGrid>
              <a:tr h="316914">
                <a:tc>
                  <a:txBody>
                    <a:bodyPr/>
                    <a:lstStyle/>
                    <a:p>
                      <a:r>
                        <a:rPr lang="en-US" sz="1400" dirty="0"/>
                        <a:t>Benefit</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211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t>HOSPITAL CONFINEMENT BENEFIT </a:t>
                      </a:r>
                      <a:r>
                        <a:rPr lang="en-US" sz="1100" u="none" strike="noStrike" kern="1200" baseline="0" dirty="0"/>
                        <a:t>(up to 180 days per confinement)</a:t>
                      </a:r>
                    </a:p>
                  </a:txBody>
                  <a:tcPr marT="45656" marB="45656"/>
                </a:tc>
                <a:tc>
                  <a:txBody>
                    <a:bodyPr/>
                    <a:lstStyle/>
                    <a:p>
                      <a:pPr marL="0" algn="ctr" defTabSz="914400" rtl="0" eaLnBrk="1" latinLnBrk="0" hangingPunct="1"/>
                      <a:r>
                        <a:rPr lang="en-US" sz="1100" b="1" u="none" strike="noStrike" kern="1200" baseline="0" dirty="0">
                          <a:solidFill>
                            <a:schemeClr val="dk1"/>
                          </a:solidFill>
                          <a:latin typeface="+mn-lt"/>
                          <a:ea typeface="+mn-ea"/>
                          <a:cs typeface="+mn-cs"/>
                        </a:rPr>
                        <a:t>$200 per day</a:t>
                      </a:r>
                    </a:p>
                  </a:txBody>
                  <a:tcPr marT="45722" marB="45722" anchor="ct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t>HOSPITAL INTENSIVE CARE BENEFIT </a:t>
                      </a:r>
                      <a:r>
                        <a:rPr lang="en-US" sz="1100" u="none" strike="noStrike" kern="1200" baseline="0" dirty="0"/>
                        <a:t>(30-day max for any one period of confinement)</a:t>
                      </a:r>
                    </a:p>
                  </a:txBody>
                  <a:tcPr marT="45656" marB="4565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solidFill>
                            <a:schemeClr val="dk1"/>
                          </a:solidFill>
                          <a:latin typeface="+mn-lt"/>
                          <a:ea typeface="+mn-ea"/>
                          <a:cs typeface="+mn-cs"/>
                        </a:rPr>
                        <a:t>$200 per day</a:t>
                      </a:r>
                    </a:p>
                  </a:txBody>
                  <a:tcPr marT="45722" marB="45722" anchor="ctr"/>
                </a:tc>
                <a:extLst>
                  <a:ext uri="{0D108BD9-81ED-4DB2-BD59-A6C34878D82A}">
                    <a16:rowId xmlns:a16="http://schemas.microsoft.com/office/drawing/2014/main" val="10002"/>
                  </a:ext>
                </a:extLst>
              </a:tr>
              <a:tr h="203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t>SURGICAL AND ANESTHESIA BENEFITS</a:t>
                      </a:r>
                    </a:p>
                  </a:txBody>
                  <a:tcPr marT="45656" marB="45656"/>
                </a:tc>
                <a:tc>
                  <a:txBody>
                    <a:bodyPr/>
                    <a:lstStyle/>
                    <a:p>
                      <a:pPr algn="ctr"/>
                      <a:r>
                        <a:rPr lang="en-US" sz="1100" u="none" strike="noStrike" kern="1200" baseline="0" dirty="0"/>
                        <a:t>Surgery up to </a:t>
                      </a:r>
                      <a:r>
                        <a:rPr lang="en-US" sz="1100" b="1" u="none" strike="noStrike" kern="1200" baseline="0" dirty="0"/>
                        <a:t>$2,000;</a:t>
                      </a:r>
                    </a:p>
                    <a:p>
                      <a:pPr algn="ctr"/>
                      <a:r>
                        <a:rPr lang="en-US" sz="1100" u="none" strike="noStrike" kern="1200" baseline="0" dirty="0"/>
                        <a:t>Anesthesia up to </a:t>
                      </a:r>
                      <a:r>
                        <a:rPr lang="en-US" sz="1100" b="1" u="none" strike="noStrike" kern="1200" baseline="0" dirty="0"/>
                        <a:t>$500</a:t>
                      </a:r>
                      <a:endParaRPr lang="en-US" sz="1100" b="1" dirty="0"/>
                    </a:p>
                  </a:txBody>
                  <a:tcPr marT="45722" marB="45722" anchor="ctr"/>
                </a:tc>
                <a:extLst>
                  <a:ext uri="{0D108BD9-81ED-4DB2-BD59-A6C34878D82A}">
                    <a16:rowId xmlns:a16="http://schemas.microsoft.com/office/drawing/2014/main" val="10003"/>
                  </a:ext>
                </a:extLst>
              </a:tr>
              <a:tr h="2039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t>OUT-OF-HOSPITAL PRESCRIPTION DRUG BENEFIT</a:t>
                      </a:r>
                    </a:p>
                  </a:txBody>
                  <a:tcPr marT="45656" marB="45656"/>
                </a:tc>
                <a:tc>
                  <a:txBody>
                    <a:bodyPr/>
                    <a:lstStyle/>
                    <a:p>
                      <a:pPr algn="ctr"/>
                      <a:r>
                        <a:rPr lang="en-US" sz="1100" b="1" u="none" strike="noStrike" kern="1200" baseline="0" dirty="0"/>
                        <a:t>$10 </a:t>
                      </a:r>
                      <a:r>
                        <a:rPr lang="en-US" sz="1100" u="none" strike="noStrike" kern="1200" baseline="0" dirty="0"/>
                        <a:t>with a 5-prescription maximum per year</a:t>
                      </a:r>
                    </a:p>
                    <a:p>
                      <a:pPr algn="ctr"/>
                      <a:r>
                        <a:rPr lang="en-US" sz="1100" u="none" strike="noStrike" kern="1200" baseline="0" dirty="0"/>
                        <a:t>per covered person</a:t>
                      </a:r>
                      <a:endParaRPr lang="en-US" sz="1100" dirty="0"/>
                    </a:p>
                  </a:txBody>
                  <a:tcPr marT="45722" marB="45722" anchor="ctr"/>
                </a:tc>
                <a:extLst>
                  <a:ext uri="{0D108BD9-81ED-4DB2-BD59-A6C34878D82A}">
                    <a16:rowId xmlns:a16="http://schemas.microsoft.com/office/drawing/2014/main" val="10004"/>
                  </a:ext>
                </a:extLst>
              </a:tr>
              <a:tr h="1111348">
                <a:tc>
                  <a:txBody>
                    <a:bodyPr/>
                    <a:lstStyle/>
                    <a:p>
                      <a:pPr algn="l"/>
                      <a:r>
                        <a:rPr lang="en-US" sz="1100" b="1" u="none" strike="noStrike" kern="1200" baseline="0" dirty="0"/>
                        <a:t>HOSPITAL EMERGENCY ROOM/PHYSICIAN BENEFIT (MEDICAL FEES BENEFIT)</a:t>
                      </a:r>
                      <a:br>
                        <a:rPr lang="en-US" sz="1100" b="1" u="none" strike="noStrike" kern="1200" baseline="0" dirty="0"/>
                      </a:br>
                      <a:r>
                        <a:rPr lang="en-US" sz="1100" u="none" strike="noStrike" kern="1200" baseline="0" dirty="0"/>
                        <a:t>If a covered person is injured in a covered accident or has treatment as the result of a covered sickness, we will pay the benefit as shown for a maximum benefit of $50 based on the following:</a:t>
                      </a:r>
                    </a:p>
                    <a:p>
                      <a:pPr algn="l"/>
                      <a:r>
                        <a:rPr lang="en-US" sz="1100" u="none" strike="noStrike" kern="1200" baseline="0" dirty="0"/>
                        <a:t>$50 – Physician (per visit) / X-ray (per visit)</a:t>
                      </a:r>
                    </a:p>
                    <a:p>
                      <a:pPr algn="l"/>
                      <a:r>
                        <a:rPr lang="en-US" sz="1100" u="none" strike="noStrike" kern="1200" baseline="0" dirty="0"/>
                        <a:t>$25 – Laboratory fees (per visit) / Injections/medications (per visit)</a:t>
                      </a:r>
                    </a:p>
                    <a:p>
                      <a:pPr algn="l"/>
                      <a:r>
                        <a:rPr lang="en-US" sz="1100" u="none" strike="noStrike" kern="1200" baseline="0" dirty="0"/>
                        <a:t>Not to exceed a maximum of $50 per visit.</a:t>
                      </a:r>
                      <a:endParaRPr lang="en-US" sz="1100" b="1" u="none" strike="noStrike" kern="1200" baseline="0" dirty="0"/>
                    </a:p>
                  </a:txBody>
                  <a:tcPr marT="45656" marB="45656"/>
                </a:tc>
                <a:tc>
                  <a:txBody>
                    <a:bodyPr/>
                    <a:lstStyle/>
                    <a:p>
                      <a:pPr algn="ctr"/>
                      <a:r>
                        <a:rPr lang="en-US" sz="1100" u="none" strike="noStrike" kern="1200" baseline="0" dirty="0"/>
                        <a:t>Up to a maximum of </a:t>
                      </a:r>
                      <a:r>
                        <a:rPr lang="en-US" sz="1100" b="1" u="none" strike="noStrike" kern="1200" baseline="0" dirty="0"/>
                        <a:t>$50 </a:t>
                      </a:r>
                      <a:r>
                        <a:rPr lang="en-US" sz="1100" u="none" strike="noStrike" kern="1200" baseline="0" dirty="0"/>
                        <a:t>per visit</a:t>
                      </a:r>
                    </a:p>
                    <a:p>
                      <a:pPr algn="ctr"/>
                      <a:r>
                        <a:rPr lang="en-US" sz="1100" u="none" strike="noStrike" kern="1200" baseline="0" dirty="0"/>
                        <a:t>Maximum $250 per covered person</a:t>
                      </a:r>
                    </a:p>
                    <a:p>
                      <a:pPr algn="ctr"/>
                      <a:r>
                        <a:rPr lang="en-US" sz="1100" u="none" strike="noStrike" kern="1200" baseline="0" dirty="0"/>
                        <a:t>per calendar year</a:t>
                      </a:r>
                    </a:p>
                    <a:p>
                      <a:pPr algn="ctr"/>
                      <a:r>
                        <a:rPr lang="en-US" sz="1100" u="none" strike="noStrike" kern="1200" baseline="0" dirty="0"/>
                        <a:t>Maximum $1,000 per Family per calendar year</a:t>
                      </a:r>
                      <a:endParaRPr lang="en-US" sz="1100" dirty="0"/>
                    </a:p>
                  </a:txBody>
                  <a:tcPr marT="45722" marB="45722" anchor="ctr"/>
                </a:tc>
                <a:extLst>
                  <a:ext uri="{0D108BD9-81ED-4DB2-BD59-A6C34878D82A}">
                    <a16:rowId xmlns:a16="http://schemas.microsoft.com/office/drawing/2014/main" val="10005"/>
                  </a:ext>
                </a:extLst>
              </a:tr>
              <a:tr h="282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u="none" strike="noStrike" kern="1200" baseline="0" dirty="0"/>
                        <a:t>WELL BABY CARE BENEFIT</a:t>
                      </a:r>
                    </a:p>
                  </a:txBody>
                  <a:tcPr marT="45656" marB="45656"/>
                </a:tc>
                <a:tc>
                  <a:txBody>
                    <a:bodyPr/>
                    <a:lstStyle/>
                    <a:p>
                      <a:pPr algn="ctr"/>
                      <a:r>
                        <a:rPr lang="en-US" sz="1100" b="1" u="none" strike="noStrike" kern="1200" baseline="0" dirty="0"/>
                        <a:t>$25 </a:t>
                      </a:r>
                      <a:r>
                        <a:rPr lang="en-US" sz="1100" u="none" strike="noStrike" kern="1200" baseline="0" dirty="0"/>
                        <a:t>per visit</a:t>
                      </a:r>
                      <a:endParaRPr lang="en-US" sz="1100" dirty="0"/>
                    </a:p>
                  </a:txBody>
                  <a:tcPr marT="45722" marB="45722" anchor="ctr"/>
                </a:tc>
                <a:extLst>
                  <a:ext uri="{0D108BD9-81ED-4DB2-BD59-A6C34878D82A}">
                    <a16:rowId xmlns:a16="http://schemas.microsoft.com/office/drawing/2014/main" val="10006"/>
                  </a:ext>
                </a:extLst>
              </a:tr>
            </a:tbl>
          </a:graphicData>
        </a:graphic>
      </p:graphicFrame>
      <p:sp>
        <p:nvSpPr>
          <p:cNvPr id="6" name="TextBox 5"/>
          <p:cNvSpPr txBox="1"/>
          <p:nvPr/>
        </p:nvSpPr>
        <p:spPr>
          <a:xfrm>
            <a:off x="725488" y="5213339"/>
            <a:ext cx="6132512" cy="1015663"/>
          </a:xfrm>
          <a:prstGeom prst="rect">
            <a:avLst/>
          </a:prstGeom>
          <a:noFill/>
        </p:spPr>
        <p:txBody>
          <a:bodyPr wrap="square">
            <a:spAutoFit/>
          </a:bodyPr>
          <a:lstStyle/>
          <a:p>
            <a:pPr>
              <a:defRPr/>
            </a:pPr>
            <a:r>
              <a:rPr lang="en-US" sz="1000" b="1" dirty="0">
                <a:latin typeface="+mn-lt"/>
              </a:rPr>
              <a:t>Additional Features:</a:t>
            </a:r>
          </a:p>
          <a:p>
            <a:pPr>
              <a:defRPr/>
            </a:pPr>
            <a:r>
              <a:rPr lang="en-US" sz="1000" dirty="0">
                <a:latin typeface="+mn-lt"/>
              </a:rPr>
              <a:t>• Benefits are paid directly to you unless you choose otherwise.</a:t>
            </a:r>
          </a:p>
          <a:p>
            <a:pPr>
              <a:defRPr/>
            </a:pPr>
            <a:r>
              <a:rPr lang="en-US" sz="1000" dirty="0">
                <a:latin typeface="+mn-lt"/>
              </a:rPr>
              <a:t>• Coverage is available for you, your spouse, and dependent children.</a:t>
            </a:r>
          </a:p>
          <a:p>
            <a:pPr>
              <a:defRPr/>
            </a:pPr>
            <a:r>
              <a:rPr lang="en-US" sz="1000" dirty="0">
                <a:latin typeface="+mn-lt"/>
              </a:rPr>
              <a:t>• Coverage is portable. That means you can take it with you if you change jobs or retire (with certain stipulations)</a:t>
            </a:r>
          </a:p>
          <a:p>
            <a:pPr>
              <a:defRPr/>
            </a:pPr>
            <a:r>
              <a:rPr lang="en-US" sz="1000" dirty="0"/>
              <a:t>• Fast claims payment. Most claims are processed in about four days.</a:t>
            </a:r>
          </a:p>
          <a:p>
            <a:pPr>
              <a:defRPr/>
            </a:pPr>
            <a:r>
              <a:rPr lang="en-US" sz="1000" dirty="0">
                <a:latin typeface="+mn-lt"/>
              </a:rPr>
              <a:t>• Late enrollees must answer </a:t>
            </a:r>
            <a:r>
              <a:rPr lang="en-US" sz="1000">
                <a:latin typeface="+mn-lt"/>
              </a:rPr>
              <a:t>health questions</a:t>
            </a:r>
            <a:endParaRPr lang="en-US" sz="1000" dirty="0">
              <a:latin typeface="+mn-lt"/>
            </a:endParaRPr>
          </a:p>
        </p:txBody>
      </p:sp>
    </p:spTree>
    <p:extLst>
      <p:ext uri="{BB962C8B-B14F-4D97-AF65-F5344CB8AC3E}">
        <p14:creationId xmlns:p14="http://schemas.microsoft.com/office/powerpoint/2010/main" val="1389277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Telemedicine Benefit</a:t>
            </a:r>
            <a:br>
              <a:rPr lang="en-US" dirty="0"/>
            </a:br>
            <a:r>
              <a:rPr lang="en-US" sz="3200" dirty="0"/>
              <a:t>Administered by New Benefits</a:t>
            </a:r>
          </a:p>
        </p:txBody>
      </p:sp>
      <p:sp>
        <p:nvSpPr>
          <p:cNvPr id="3" name="Slide Number Placeholder 2"/>
          <p:cNvSpPr>
            <a:spLocks noGrp="1"/>
          </p:cNvSpPr>
          <p:nvPr>
            <p:ph type="sldNum" sz="quarter" idx="12"/>
          </p:nvPr>
        </p:nvSpPr>
        <p:spPr/>
        <p:txBody>
          <a:bodyPr/>
          <a:lstStyle/>
          <a:p>
            <a:fld id="{629637A9-119A-49DA-BD12-AAC58B377D80}" type="slidenum">
              <a:rPr lang="en-US" smtClean="0"/>
              <a:t>43</a:t>
            </a:fld>
            <a:endParaRPr lang="en-US" dirty="0"/>
          </a:p>
        </p:txBody>
      </p:sp>
      <p:sp>
        <p:nvSpPr>
          <p:cNvPr id="4" name="Content Placeholder 3"/>
          <p:cNvSpPr>
            <a:spLocks noGrp="1"/>
          </p:cNvSpPr>
          <p:nvPr>
            <p:ph sz="quarter" idx="13"/>
          </p:nvPr>
        </p:nvSpPr>
        <p:spPr>
          <a:xfrm>
            <a:off x="820738" y="1972965"/>
            <a:ext cx="7303354" cy="3634521"/>
          </a:xfrm>
        </p:spPr>
        <p:txBody>
          <a:bodyPr>
            <a:noAutofit/>
          </a:bodyPr>
          <a:lstStyle/>
          <a:p>
            <a:r>
              <a:rPr lang="en-US" sz="1600" dirty="0" err="1">
                <a:solidFill>
                  <a:srgbClr val="000000"/>
                </a:solidFill>
              </a:rPr>
              <a:t>MeMD</a:t>
            </a:r>
            <a:r>
              <a:rPr lang="en-US" sz="1600" dirty="0">
                <a:solidFill>
                  <a:srgbClr val="000000"/>
                </a:solidFill>
              </a:rPr>
              <a:t> gives members and their families access to medical assistance via telephone or web, any time, day or night at no cost. When primary care is not available, during travel or after-hours, </a:t>
            </a:r>
            <a:r>
              <a:rPr lang="en-US" sz="1600" dirty="0" err="1">
                <a:solidFill>
                  <a:srgbClr val="000000"/>
                </a:solidFill>
              </a:rPr>
              <a:t>MeMD’s</a:t>
            </a:r>
            <a:r>
              <a:rPr lang="en-US" sz="1600" dirty="0">
                <a:solidFill>
                  <a:srgbClr val="000000"/>
                </a:solidFill>
              </a:rPr>
              <a:t> national network of US-licensed, board-certified medical providers is available to diagnose and prescribe certain medications when medically necessary for common, acute conditions.</a:t>
            </a:r>
          </a:p>
          <a:p>
            <a:r>
              <a:rPr lang="en-US" sz="1600" dirty="0">
                <a:solidFill>
                  <a:srgbClr val="000000"/>
                </a:solidFill>
              </a:rPr>
              <a:t>Additional Benefits Include:</a:t>
            </a:r>
          </a:p>
          <a:p>
            <a:pPr marL="395478" indent="-285750">
              <a:buFont typeface="Arial" pitchFamily="34" charset="0"/>
              <a:buChar char="•"/>
            </a:pPr>
            <a:r>
              <a:rPr lang="en-US" sz="1600" dirty="0">
                <a:solidFill>
                  <a:srgbClr val="000000"/>
                </a:solidFill>
              </a:rPr>
              <a:t>Online Wellness</a:t>
            </a:r>
          </a:p>
          <a:p>
            <a:pPr marL="395478" indent="-285750">
              <a:buFont typeface="Arial" pitchFamily="34" charset="0"/>
              <a:buChar char="•"/>
            </a:pPr>
            <a:r>
              <a:rPr lang="en-US" sz="1600" dirty="0" err="1">
                <a:solidFill>
                  <a:srgbClr val="000000"/>
                </a:solidFill>
              </a:rPr>
              <a:t>Worklife</a:t>
            </a:r>
            <a:r>
              <a:rPr lang="en-US" sz="1600" dirty="0">
                <a:solidFill>
                  <a:srgbClr val="000000"/>
                </a:solidFill>
              </a:rPr>
              <a:t> Services</a:t>
            </a:r>
          </a:p>
          <a:p>
            <a:pPr marL="395478" indent="-285750">
              <a:buFont typeface="Arial" pitchFamily="34" charset="0"/>
              <a:buChar char="•"/>
            </a:pPr>
            <a:r>
              <a:rPr lang="en-US" sz="1600" dirty="0">
                <a:solidFill>
                  <a:srgbClr val="000000"/>
                </a:solidFill>
              </a:rPr>
              <a:t>Pharmacy</a:t>
            </a:r>
          </a:p>
          <a:p>
            <a:r>
              <a:rPr lang="en-US" sz="1600" dirty="0">
                <a:solidFill>
                  <a:srgbClr val="000000"/>
                </a:solidFill>
              </a:rPr>
              <a:t>Following your enrollment in the plan, you will receive a packet of information containing an ID card. You will be instructed to go online and register your account and list all eligible family members. Registering before receiving services will greatly reduce the wait time upon initial use.</a:t>
            </a:r>
            <a:endParaRPr lang="en-US" sz="1600" dirty="0"/>
          </a:p>
        </p:txBody>
      </p:sp>
      <p:sp>
        <p:nvSpPr>
          <p:cNvPr id="6" name="Rounded Rectangle 5"/>
          <p:cNvSpPr/>
          <p:nvPr/>
        </p:nvSpPr>
        <p:spPr>
          <a:xfrm>
            <a:off x="4618891" y="3118338"/>
            <a:ext cx="2332893" cy="13598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94383" y="3549189"/>
            <a:ext cx="1781908" cy="369332"/>
          </a:xfrm>
          <a:prstGeom prst="rect">
            <a:avLst/>
          </a:prstGeom>
          <a:noFill/>
        </p:spPr>
        <p:txBody>
          <a:bodyPr wrap="square" rtlCol="0">
            <a:spAutoFit/>
          </a:bodyPr>
          <a:lstStyle/>
          <a:p>
            <a:r>
              <a:rPr lang="en-US" b="1" dirty="0">
                <a:solidFill>
                  <a:schemeClr val="bg1"/>
                </a:solidFill>
              </a:rPr>
              <a:t>$6.12 Per Month</a:t>
            </a:r>
          </a:p>
        </p:txBody>
      </p:sp>
    </p:spTree>
    <p:extLst>
      <p:ext uri="{BB962C8B-B14F-4D97-AF65-F5344CB8AC3E}">
        <p14:creationId xmlns:p14="http://schemas.microsoft.com/office/powerpoint/2010/main" val="713818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Employee Assistance Program</a:t>
            </a:r>
            <a:br>
              <a:rPr lang="en-US" dirty="0"/>
            </a:br>
            <a:r>
              <a:rPr lang="en-US" sz="3600" dirty="0"/>
              <a:t>Administered by Pastoral Institute</a:t>
            </a:r>
          </a:p>
        </p:txBody>
      </p:sp>
      <p:sp>
        <p:nvSpPr>
          <p:cNvPr id="3" name="Slide Number Placeholder 2"/>
          <p:cNvSpPr>
            <a:spLocks noGrp="1"/>
          </p:cNvSpPr>
          <p:nvPr>
            <p:ph type="sldNum" sz="quarter" idx="12"/>
          </p:nvPr>
        </p:nvSpPr>
        <p:spPr/>
        <p:txBody>
          <a:bodyPr/>
          <a:lstStyle/>
          <a:p>
            <a:fld id="{629637A9-119A-49DA-BD12-AAC58B377D80}" type="slidenum">
              <a:rPr lang="en-US" smtClean="0"/>
              <a:t>44</a:t>
            </a:fld>
            <a:endParaRPr lang="en-US" dirty="0"/>
          </a:p>
        </p:txBody>
      </p:sp>
      <p:sp>
        <p:nvSpPr>
          <p:cNvPr id="4" name="Content Placeholder 3"/>
          <p:cNvSpPr>
            <a:spLocks noGrp="1"/>
          </p:cNvSpPr>
          <p:nvPr>
            <p:ph sz="quarter" idx="13"/>
          </p:nvPr>
        </p:nvSpPr>
        <p:spPr>
          <a:xfrm>
            <a:off x="797292" y="1832288"/>
            <a:ext cx="7866062" cy="2810051"/>
          </a:xfrm>
        </p:spPr>
        <p:txBody>
          <a:bodyPr>
            <a:noAutofit/>
          </a:bodyPr>
          <a:lstStyle/>
          <a:p>
            <a:r>
              <a:rPr lang="en-US" sz="1400" dirty="0"/>
              <a:t>Columbus Consolidated Government provides confidential counseling sessions at Pastoral Institute for you and your family at no cost to you. </a:t>
            </a:r>
          </a:p>
          <a:p>
            <a:r>
              <a:rPr lang="en-US" sz="1400" b="1" dirty="0"/>
              <a:t>How do I set up an appointment for counseling?</a:t>
            </a:r>
            <a:br>
              <a:rPr lang="en-US" sz="1400" dirty="0"/>
            </a:br>
            <a:r>
              <a:rPr lang="en-US" sz="1400" dirty="0"/>
              <a:t>In the Columbus, GA area call 706-649-6500. When you call mention the name of your employer (Columbus Consolidated Government) and that you are using your EAP benefit.</a:t>
            </a:r>
          </a:p>
          <a:p>
            <a:pPr>
              <a:defRPr/>
            </a:pPr>
            <a:r>
              <a:rPr lang="en-US" sz="1400" b="1" dirty="0"/>
              <a:t>How many EAP sessions do I have?</a:t>
            </a:r>
            <a:br>
              <a:rPr lang="en-US" sz="1400" b="1" dirty="0"/>
            </a:br>
            <a:r>
              <a:rPr lang="en-US" sz="1400" dirty="0"/>
              <a:t>Employees have access to six free visits and the spouse/children have six free visits for a total of 12 visits per year.</a:t>
            </a:r>
          </a:p>
          <a:p>
            <a:pPr>
              <a:defRPr/>
            </a:pPr>
            <a:r>
              <a:rPr lang="en-US" sz="1400" b="1" dirty="0"/>
              <a:t>Will management at my company know I’m going to counseling?</a:t>
            </a:r>
            <a:br>
              <a:rPr lang="en-US" sz="1400" b="1" dirty="0"/>
            </a:br>
            <a:r>
              <a:rPr lang="en-US" sz="1400" dirty="0"/>
              <a:t>No. Neither your name nor SSN is given to your company.</a:t>
            </a:r>
          </a:p>
          <a:p>
            <a:pPr>
              <a:defRPr/>
            </a:pPr>
            <a:r>
              <a:rPr lang="en-US" sz="1400" b="1" dirty="0"/>
              <a:t>What are the qualifications of the Counselors?</a:t>
            </a:r>
            <a:br>
              <a:rPr lang="en-US" sz="1400" b="1" dirty="0"/>
            </a:br>
            <a:r>
              <a:rPr lang="en-US" sz="1400" dirty="0"/>
              <a:t>All of our counselors are licensed and credentialed mental health professional s, including psychologists, licensed professional counselors, marriage and family therapists, social workers and pastoral counselors.</a:t>
            </a:r>
          </a:p>
          <a:p>
            <a:pPr>
              <a:defRPr/>
            </a:pPr>
            <a:r>
              <a:rPr lang="en-US" sz="1400" b="1" dirty="0"/>
              <a:t>What do I do if I have an emergency situation when you aren’t open?</a:t>
            </a:r>
            <a:br>
              <a:rPr lang="en-US" sz="1400" b="1" dirty="0"/>
            </a:br>
            <a:r>
              <a:rPr lang="en-US" sz="1400" dirty="0"/>
              <a:t>If you are suicidal, tell someone in your family immediately. You may also dial 911 to help get you to a safe place.  If you have an existing relationship with a counselor, call our Counseling Center at 706-649-6500. The Pastoral Institute and its affiliates have a 24/7 on-call emergency service.</a:t>
            </a:r>
          </a:p>
        </p:txBody>
      </p:sp>
    </p:spTree>
    <p:extLst>
      <p:ext uri="{BB962C8B-B14F-4D97-AF65-F5344CB8AC3E}">
        <p14:creationId xmlns:p14="http://schemas.microsoft.com/office/powerpoint/2010/main" val="3910600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Information</a:t>
            </a:r>
          </a:p>
        </p:txBody>
      </p:sp>
      <p:sp>
        <p:nvSpPr>
          <p:cNvPr id="3" name="Slide Number Placeholder 2"/>
          <p:cNvSpPr>
            <a:spLocks noGrp="1"/>
          </p:cNvSpPr>
          <p:nvPr>
            <p:ph type="sldNum" sz="quarter" idx="12"/>
          </p:nvPr>
        </p:nvSpPr>
        <p:spPr/>
        <p:txBody>
          <a:bodyPr/>
          <a:lstStyle/>
          <a:p>
            <a:fld id="{629637A9-119A-49DA-BD12-AAC58B377D80}" type="slidenum">
              <a:rPr lang="en-US" smtClean="0"/>
              <a:t>45</a:t>
            </a:fld>
            <a:endParaRPr lang="en-US" dirty="0"/>
          </a:p>
        </p:txBody>
      </p:sp>
      <p:sp>
        <p:nvSpPr>
          <p:cNvPr id="4" name="Content Placeholder 3"/>
          <p:cNvSpPr>
            <a:spLocks noGrp="1"/>
          </p:cNvSpPr>
          <p:nvPr>
            <p:ph sz="quarter" idx="13"/>
          </p:nvPr>
        </p:nvSpPr>
        <p:spPr/>
        <p:txBody>
          <a:bodyPr>
            <a:normAutofit fontScale="25000" lnSpcReduction="20000"/>
          </a:bodyPr>
          <a:lstStyle/>
          <a:p>
            <a:r>
              <a:rPr lang="en-US" sz="6000" b="1" dirty="0"/>
              <a:t>I’m turning 65 this year and still actively working.</a:t>
            </a:r>
          </a:p>
          <a:p>
            <a:r>
              <a:rPr lang="en-US" sz="6000" b="1" dirty="0"/>
              <a:t>What do I need to do?</a:t>
            </a:r>
            <a:br>
              <a:rPr lang="en-US" sz="6000" b="1" dirty="0"/>
            </a:br>
            <a:br>
              <a:rPr lang="en-US" sz="6000" b="1" dirty="0"/>
            </a:br>
            <a:r>
              <a:rPr lang="en-US" sz="6000" dirty="0"/>
              <a:t>If you’re turning 65 this year you’ll be getting a Medicare Enrollment kit from CMS, giving you the option to enroll in Medicare Parts A, B as well as Medicare Part D. </a:t>
            </a:r>
            <a:r>
              <a:rPr lang="en-US" sz="6000" b="1" dirty="0"/>
              <a:t>You’ll be getting the kit 60 to 90 days before your birthday.</a:t>
            </a:r>
            <a:endParaRPr lang="en-US" sz="6000" dirty="0"/>
          </a:p>
          <a:p>
            <a:r>
              <a:rPr lang="en-US" sz="6000" dirty="0"/>
              <a:t>Please read the Medicare materials carefully. It helps you to know all you can when you make a decision about enrolling in Medicare.</a:t>
            </a:r>
          </a:p>
          <a:p>
            <a:r>
              <a:rPr lang="en-US" sz="6000" dirty="0"/>
              <a:t>If you’re an active employee and you get health insurance through Columbus Consolidated Government, this coverage will be your primary insurance. Medicare will be your secondary coverage.</a:t>
            </a:r>
          </a:p>
          <a:p>
            <a:r>
              <a:rPr lang="en-US" sz="6000" dirty="0"/>
              <a:t>Your coverage as an active employee is considered Creditable Coverage for Medicare Parts B and D. As long as you’re enrolled in health coverage through Columbus Consolidated Government as an active employee, you won’t be penalized if you put off enrolling in Medicare Parts B and D until your retirement.</a:t>
            </a:r>
          </a:p>
          <a:p>
            <a:r>
              <a:rPr lang="en-US" sz="6000" dirty="0"/>
              <a:t>For more information, visit the Medicare website at:</a:t>
            </a:r>
          </a:p>
          <a:p>
            <a:r>
              <a:rPr lang="en-US" sz="6000" b="1" dirty="0">
                <a:hlinkClick r:id="rId2"/>
              </a:rPr>
              <a:t>http://www.medicare.gov </a:t>
            </a:r>
            <a:r>
              <a:rPr lang="en-US" sz="6000" dirty="0"/>
              <a:t>or contact the Human Resources Department.</a:t>
            </a:r>
          </a:p>
          <a:p>
            <a:endParaRPr lang="en-US" dirty="0"/>
          </a:p>
        </p:txBody>
      </p:sp>
    </p:spTree>
    <p:extLst>
      <p:ext uri="{BB962C8B-B14F-4D97-AF65-F5344CB8AC3E}">
        <p14:creationId xmlns:p14="http://schemas.microsoft.com/office/powerpoint/2010/main" val="1940240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Peachcare</a:t>
            </a:r>
            <a:r>
              <a:rPr lang="en-US" dirty="0"/>
              <a:t> Information</a:t>
            </a:r>
          </a:p>
        </p:txBody>
      </p:sp>
      <p:sp>
        <p:nvSpPr>
          <p:cNvPr id="3" name="Slide Number Placeholder 2"/>
          <p:cNvSpPr>
            <a:spLocks noGrp="1"/>
          </p:cNvSpPr>
          <p:nvPr>
            <p:ph type="sldNum" sz="quarter" idx="12"/>
          </p:nvPr>
        </p:nvSpPr>
        <p:spPr/>
        <p:txBody>
          <a:bodyPr/>
          <a:lstStyle/>
          <a:p>
            <a:fld id="{629637A9-119A-49DA-BD12-AAC58B377D80}" type="slidenum">
              <a:rPr lang="en-US" smtClean="0"/>
              <a:t>46</a:t>
            </a:fld>
            <a:endParaRPr lang="en-US" dirty="0"/>
          </a:p>
        </p:txBody>
      </p:sp>
      <p:sp>
        <p:nvSpPr>
          <p:cNvPr id="4" name="Content Placeholder 3"/>
          <p:cNvSpPr>
            <a:spLocks noGrp="1"/>
          </p:cNvSpPr>
          <p:nvPr>
            <p:ph sz="quarter" idx="13"/>
          </p:nvPr>
        </p:nvSpPr>
        <p:spPr>
          <a:xfrm>
            <a:off x="809015" y="1808841"/>
            <a:ext cx="7666770" cy="3634521"/>
          </a:xfrm>
        </p:spPr>
        <p:txBody>
          <a:bodyPr>
            <a:noAutofit/>
          </a:bodyPr>
          <a:lstStyle/>
          <a:p>
            <a:r>
              <a:rPr lang="en-US" sz="1200" b="1" dirty="0"/>
              <a:t>Eligibility requirements:</a:t>
            </a:r>
            <a:br>
              <a:rPr lang="en-US" sz="1200" b="1" dirty="0"/>
            </a:br>
            <a:r>
              <a:rPr lang="en-US" sz="1200" b="1" dirty="0"/>
              <a:t>- </a:t>
            </a:r>
            <a:r>
              <a:rPr lang="en-US" sz="1200" dirty="0"/>
              <a:t>U.S. citizens, certain qualified legal residents, refugees or </a:t>
            </a:r>
            <a:r>
              <a:rPr lang="en-US" sz="1200" dirty="0" err="1"/>
              <a:t>asylees</a:t>
            </a:r>
            <a:r>
              <a:rPr lang="en-US" sz="1200" dirty="0"/>
              <a:t> who reside in </a:t>
            </a:r>
            <a:br>
              <a:rPr lang="en-US" sz="1200" dirty="0"/>
            </a:br>
            <a:r>
              <a:rPr lang="en-US" sz="1200" dirty="0"/>
              <a:t>  Georgia.</a:t>
            </a:r>
            <a:br>
              <a:rPr lang="en-US" sz="1200" dirty="0"/>
            </a:br>
            <a:r>
              <a:rPr lang="en-US" sz="1200" b="1" dirty="0"/>
              <a:t>-</a:t>
            </a:r>
            <a:r>
              <a:rPr lang="en-US" sz="1200" dirty="0"/>
              <a:t> Age 18 and under (eligible until 19</a:t>
            </a:r>
            <a:r>
              <a:rPr lang="en-US" sz="1200" baseline="30000" dirty="0"/>
              <a:t>th</a:t>
            </a:r>
            <a:r>
              <a:rPr lang="en-US" sz="1200" dirty="0"/>
              <a:t> birthday).</a:t>
            </a:r>
            <a:br>
              <a:rPr lang="en-US" sz="1200" dirty="0"/>
            </a:br>
            <a:r>
              <a:rPr lang="en-US" sz="1200" b="1" dirty="0"/>
              <a:t>-</a:t>
            </a:r>
            <a:r>
              <a:rPr lang="en-US" sz="1200" dirty="0"/>
              <a:t> Uninsured.</a:t>
            </a:r>
            <a:br>
              <a:rPr lang="en-US" sz="1200" dirty="0"/>
            </a:br>
            <a:r>
              <a:rPr lang="en-US" sz="1200" b="1" dirty="0"/>
              <a:t>- </a:t>
            </a:r>
            <a:r>
              <a:rPr lang="en-US" sz="1200" dirty="0"/>
              <a:t>Family income less than or equal to 247% of the federal poverty level, $49,800 for a   </a:t>
            </a:r>
            <a:br>
              <a:rPr lang="en-US" sz="1200" dirty="0"/>
            </a:br>
            <a:r>
              <a:rPr lang="en-US" sz="1200" dirty="0"/>
              <a:t>  family of three and $60,024 for a family of four.</a:t>
            </a:r>
          </a:p>
          <a:p>
            <a:r>
              <a:rPr lang="en-US" sz="1200" b="1" dirty="0" err="1"/>
              <a:t>PeachCare</a:t>
            </a:r>
            <a:r>
              <a:rPr lang="en-US" sz="1200" b="1" dirty="0"/>
              <a:t> for Kids</a:t>
            </a:r>
            <a:r>
              <a:rPr lang="en-US" sz="1200" b="1" baseline="30000" dirty="0"/>
              <a:t>®</a:t>
            </a:r>
            <a:r>
              <a:rPr lang="en-US" sz="1200" b="1" dirty="0"/>
              <a:t> health benefits include:</a:t>
            </a:r>
            <a:br>
              <a:rPr lang="en-US" sz="1200" b="1" dirty="0"/>
            </a:br>
            <a:r>
              <a:rPr lang="en-US" sz="1200" dirty="0"/>
              <a:t>* Care from a doctor when your child is sick</a:t>
            </a:r>
            <a:br>
              <a:rPr lang="en-US" sz="1200" dirty="0"/>
            </a:br>
            <a:r>
              <a:rPr lang="en-US" sz="1200" dirty="0"/>
              <a:t>* Preventive services such as immunizations and regular check-ups</a:t>
            </a:r>
            <a:br>
              <a:rPr lang="en-US" sz="1200" dirty="0"/>
            </a:br>
            <a:r>
              <a:rPr lang="en-US" sz="1200" dirty="0"/>
              <a:t>* Specialist care</a:t>
            </a:r>
            <a:br>
              <a:rPr lang="en-US" sz="1200" dirty="0"/>
            </a:br>
            <a:r>
              <a:rPr lang="en-US" sz="1200" dirty="0"/>
              <a:t>* Dental care</a:t>
            </a:r>
            <a:br>
              <a:rPr lang="en-US" sz="1200" dirty="0"/>
            </a:br>
            <a:r>
              <a:rPr lang="en-US" sz="1200" dirty="0"/>
              <a:t>* Vision care, including vision screenings and eyeglasses</a:t>
            </a:r>
            <a:br>
              <a:rPr lang="en-US" sz="1200" dirty="0"/>
            </a:br>
            <a:r>
              <a:rPr lang="en-US" sz="1200" dirty="0"/>
              <a:t>* Hospitalization</a:t>
            </a:r>
            <a:br>
              <a:rPr lang="en-US" sz="1200" dirty="0"/>
            </a:br>
            <a:r>
              <a:rPr lang="en-US" sz="1200" dirty="0"/>
              <a:t>* Emergency room services</a:t>
            </a:r>
            <a:br>
              <a:rPr lang="en-US" sz="1200" dirty="0"/>
            </a:br>
            <a:r>
              <a:rPr lang="en-US" sz="1200" dirty="0"/>
              <a:t>* Prescription medications</a:t>
            </a:r>
            <a:br>
              <a:rPr lang="en-US" sz="1200" dirty="0"/>
            </a:br>
            <a:r>
              <a:rPr lang="en-US" sz="1200" dirty="0"/>
              <a:t>* Mental health care</a:t>
            </a:r>
            <a:endParaRPr lang="en-US" sz="1200" b="1" dirty="0"/>
          </a:p>
          <a:p>
            <a:r>
              <a:rPr lang="en-US" sz="1200" b="1" dirty="0"/>
              <a:t>How much does it cost?</a:t>
            </a:r>
            <a:br>
              <a:rPr lang="en-US" sz="1200" dirty="0"/>
            </a:br>
            <a:r>
              <a:rPr lang="en-US" sz="1200" dirty="0"/>
              <a:t>There is no cost for children under age 6. Currently, the cost per month for </a:t>
            </a:r>
            <a:r>
              <a:rPr lang="en-US" sz="1200" dirty="0" err="1"/>
              <a:t>PeachCare</a:t>
            </a:r>
            <a:r>
              <a:rPr lang="en-US" sz="1200" dirty="0"/>
              <a:t> for Kids</a:t>
            </a:r>
            <a:r>
              <a:rPr lang="en-US" sz="1200" baseline="30000" dirty="0"/>
              <a:t>®</a:t>
            </a:r>
            <a:r>
              <a:rPr lang="en-US" sz="1200" dirty="0"/>
              <a:t> coverage is $0 to $36 for one child and a maximum of $72 for two or more children living in the same household. Once you complete the application, information about paying your premium will be displayed. </a:t>
            </a:r>
          </a:p>
          <a:p>
            <a:r>
              <a:rPr lang="en-US" sz="1200" dirty="0"/>
              <a:t>If you have any questions, please call toll-free at 877-GA-PEACH (427-3224) </a:t>
            </a:r>
            <a:br>
              <a:rPr lang="en-US" sz="1200" dirty="0"/>
            </a:br>
            <a:r>
              <a:rPr lang="en-US" sz="1200" dirty="0"/>
              <a:t>or visit www.peachcare.org</a:t>
            </a:r>
          </a:p>
          <a:p>
            <a:endParaRPr lang="en-US" sz="1200" dirty="0"/>
          </a:p>
          <a:p>
            <a:endParaRPr lang="en-US" sz="1200" dirty="0"/>
          </a:p>
        </p:txBody>
      </p:sp>
    </p:spTree>
    <p:extLst>
      <p:ext uri="{BB962C8B-B14F-4D97-AF65-F5344CB8AC3E}">
        <p14:creationId xmlns:p14="http://schemas.microsoft.com/office/powerpoint/2010/main" val="3399949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253C-08EC-4C55-AC74-20286A35D0DD}"/>
              </a:ext>
            </a:extLst>
          </p:cNvPr>
          <p:cNvSpPr>
            <a:spLocks noGrp="1"/>
          </p:cNvSpPr>
          <p:nvPr>
            <p:ph type="title"/>
          </p:nvPr>
        </p:nvSpPr>
        <p:spPr/>
        <p:txBody>
          <a:bodyPr/>
          <a:lstStyle/>
          <a:p>
            <a:r>
              <a:rPr lang="en-US" dirty="0"/>
              <a:t>Benefit Resource Center</a:t>
            </a:r>
          </a:p>
        </p:txBody>
      </p:sp>
      <p:sp>
        <p:nvSpPr>
          <p:cNvPr id="3" name="Slide Number Placeholder 2">
            <a:extLst>
              <a:ext uri="{FF2B5EF4-FFF2-40B4-BE49-F238E27FC236}">
                <a16:creationId xmlns:a16="http://schemas.microsoft.com/office/drawing/2014/main" id="{713390D4-AC24-40F1-A8E0-4830E524DA71}"/>
              </a:ext>
            </a:extLst>
          </p:cNvPr>
          <p:cNvSpPr>
            <a:spLocks noGrp="1"/>
          </p:cNvSpPr>
          <p:nvPr>
            <p:ph type="sldNum" sz="quarter" idx="12"/>
          </p:nvPr>
        </p:nvSpPr>
        <p:spPr/>
        <p:txBody>
          <a:bodyPr/>
          <a:lstStyle/>
          <a:p>
            <a:fld id="{629637A9-119A-49DA-BD12-AAC58B377D80}" type="slidenum">
              <a:rPr lang="en-US" smtClean="0"/>
              <a:t>47</a:t>
            </a:fld>
            <a:endParaRPr lang="en-US" dirty="0"/>
          </a:p>
        </p:txBody>
      </p:sp>
      <p:sp>
        <p:nvSpPr>
          <p:cNvPr id="4" name="Content Placeholder 3">
            <a:extLst>
              <a:ext uri="{FF2B5EF4-FFF2-40B4-BE49-F238E27FC236}">
                <a16:creationId xmlns:a16="http://schemas.microsoft.com/office/drawing/2014/main" id="{D47A6890-5B71-4414-AC3E-6ED019DECC35}"/>
              </a:ext>
            </a:extLst>
          </p:cNvPr>
          <p:cNvSpPr>
            <a:spLocks noGrp="1"/>
          </p:cNvSpPr>
          <p:nvPr>
            <p:ph sz="quarter" idx="13"/>
          </p:nvPr>
        </p:nvSpPr>
        <p:spPr/>
        <p:txBody>
          <a:bodyPr/>
          <a:lstStyle/>
          <a:p>
            <a:pPr marL="452628" indent="-342900">
              <a:buFont typeface="Arial" panose="020B0604020202020204" pitchFamily="34" charset="0"/>
              <a:buChar char="•"/>
            </a:pPr>
            <a:r>
              <a:rPr lang="en-US" dirty="0"/>
              <a:t>Visit </a:t>
            </a:r>
            <a:r>
              <a:rPr lang="en-US" dirty="0">
                <a:hlinkClick r:id="rId2"/>
              </a:rPr>
              <a:t>www.columbusga.gov/HR/</a:t>
            </a:r>
            <a:r>
              <a:rPr lang="en-US" dirty="0"/>
              <a:t>  to access the Benefit Resource Center</a:t>
            </a:r>
          </a:p>
          <a:p>
            <a:pPr marL="452628" indent="-342900">
              <a:buFont typeface="Arial" panose="020B0604020202020204" pitchFamily="34" charset="0"/>
              <a:buChar char="•"/>
            </a:pPr>
            <a:r>
              <a:rPr lang="en-US" dirty="0"/>
              <a:t>This site contains benefit information, informative videos on each benefit offering, links to important documents and forms, and contact information. </a:t>
            </a:r>
          </a:p>
        </p:txBody>
      </p:sp>
    </p:spTree>
    <p:extLst>
      <p:ext uri="{BB962C8B-B14F-4D97-AF65-F5344CB8AC3E}">
        <p14:creationId xmlns:p14="http://schemas.microsoft.com/office/powerpoint/2010/main" val="102328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NFP Service Center</a:t>
            </a:r>
          </a:p>
        </p:txBody>
      </p:sp>
      <p:sp>
        <p:nvSpPr>
          <p:cNvPr id="3" name="Slide Number Placeholder 2"/>
          <p:cNvSpPr>
            <a:spLocks noGrp="1"/>
          </p:cNvSpPr>
          <p:nvPr>
            <p:ph type="sldNum" sz="quarter" idx="12"/>
          </p:nvPr>
        </p:nvSpPr>
        <p:spPr/>
        <p:txBody>
          <a:bodyPr/>
          <a:lstStyle/>
          <a:p>
            <a:fld id="{629637A9-119A-49DA-BD12-AAC58B377D80}" type="slidenum">
              <a:rPr lang="en-US" smtClean="0"/>
              <a:t>48</a:t>
            </a:fld>
            <a:endParaRPr lang="en-US" dirty="0"/>
          </a:p>
        </p:txBody>
      </p:sp>
      <p:sp>
        <p:nvSpPr>
          <p:cNvPr id="4" name="Content Placeholder 3"/>
          <p:cNvSpPr>
            <a:spLocks noGrp="1"/>
          </p:cNvSpPr>
          <p:nvPr>
            <p:ph sz="quarter" idx="13"/>
          </p:nvPr>
        </p:nvSpPr>
        <p:spPr/>
        <p:txBody>
          <a:bodyPr>
            <a:normAutofit/>
          </a:bodyPr>
          <a:lstStyle/>
          <a:p>
            <a:pPr>
              <a:defRPr/>
            </a:pPr>
            <a:r>
              <a:rPr lang="en-US" sz="2400" dirty="0"/>
              <a:t>The Service Center is available from 8:30 a.m. to 5:00 p.m. Monday through Friday to assist you. We have an after-hours voice mailbox and your call will be returned the next business day.</a:t>
            </a:r>
          </a:p>
          <a:p>
            <a:pPr algn="just">
              <a:defRPr/>
            </a:pPr>
            <a:endParaRPr lang="en-US" dirty="0"/>
          </a:p>
          <a:p>
            <a:pPr algn="ctr">
              <a:defRPr/>
            </a:pPr>
            <a:r>
              <a:rPr lang="en-US" sz="3200" b="1" dirty="0"/>
              <a:t>1-844-505-9158 </a:t>
            </a:r>
          </a:p>
          <a:p>
            <a:pPr algn="ctr">
              <a:defRPr/>
            </a:pPr>
            <a:r>
              <a:rPr lang="en-US" sz="3200" b="1" dirty="0">
                <a:hlinkClick r:id="rId2">
                  <a:extLst>
                    <a:ext uri="{A12FA001-AC4F-418D-AE19-62706E023703}">
                      <ahyp:hlinkClr xmlns:ahyp="http://schemas.microsoft.com/office/drawing/2018/hyperlinkcolor" val="tx"/>
                    </a:ext>
                  </a:extLst>
                </a:hlinkClick>
              </a:rPr>
              <a:t>NFPseCustomerService@nfp.com</a:t>
            </a:r>
            <a:endParaRPr lang="en-US" sz="3200" b="1" dirty="0"/>
          </a:p>
        </p:txBody>
      </p:sp>
    </p:spTree>
    <p:extLst>
      <p:ext uri="{BB962C8B-B14F-4D97-AF65-F5344CB8AC3E}">
        <p14:creationId xmlns:p14="http://schemas.microsoft.com/office/powerpoint/2010/main" val="1646755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a:lstStyle/>
          <a:p>
            <a:r>
              <a:rPr lang="en-US" altLang="en-US" dirty="0"/>
              <a:t>Questions?</a:t>
            </a:r>
          </a:p>
        </p:txBody>
      </p:sp>
      <p:sp>
        <p:nvSpPr>
          <p:cNvPr id="2" name="Slide Number Placeholder 1"/>
          <p:cNvSpPr>
            <a:spLocks noGrp="1"/>
          </p:cNvSpPr>
          <p:nvPr>
            <p:ph type="sldNum" sz="quarter" idx="12"/>
          </p:nvPr>
        </p:nvSpPr>
        <p:spPr/>
        <p:txBody>
          <a:bodyPr/>
          <a:lstStyle/>
          <a:p>
            <a:fld id="{4FAB73BC-B049-4115-A692-8D63A059BFB8}" type="slidenum">
              <a:rPr lang="en-US" smtClean="0"/>
              <a:t>49</a:t>
            </a:fld>
            <a:endParaRPr lang="en-US" dirty="0"/>
          </a:p>
        </p:txBody>
      </p:sp>
    </p:spTree>
    <p:extLst>
      <p:ext uri="{BB962C8B-B14F-4D97-AF65-F5344CB8AC3E}">
        <p14:creationId xmlns:p14="http://schemas.microsoft.com/office/powerpoint/2010/main" val="39814628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Guidelines</a:t>
            </a:r>
          </a:p>
        </p:txBody>
      </p:sp>
      <p:sp>
        <p:nvSpPr>
          <p:cNvPr id="3" name="Slide Number Placeholder 2"/>
          <p:cNvSpPr>
            <a:spLocks noGrp="1"/>
          </p:cNvSpPr>
          <p:nvPr>
            <p:ph type="sldNum" sz="quarter" idx="12"/>
          </p:nvPr>
        </p:nvSpPr>
        <p:spPr/>
        <p:txBody>
          <a:bodyPr/>
          <a:lstStyle/>
          <a:p>
            <a:fld id="{629637A9-119A-49DA-BD12-AAC58B377D80}" type="slidenum">
              <a:rPr lang="en-US" smtClean="0"/>
              <a:t>5</a:t>
            </a:fld>
            <a:endParaRPr lang="en-US" dirty="0"/>
          </a:p>
        </p:txBody>
      </p:sp>
      <p:sp>
        <p:nvSpPr>
          <p:cNvPr id="4" name="Content Placeholder 3"/>
          <p:cNvSpPr>
            <a:spLocks noGrp="1"/>
          </p:cNvSpPr>
          <p:nvPr>
            <p:ph sz="quarter" idx="13"/>
          </p:nvPr>
        </p:nvSpPr>
        <p:spPr/>
        <p:txBody>
          <a:bodyPr>
            <a:normAutofit fontScale="85000" lnSpcReduction="20000"/>
          </a:bodyPr>
          <a:lstStyle/>
          <a:p>
            <a:pPr algn="ctr"/>
            <a:r>
              <a:rPr lang="en-US" altLang="en-US" b="1" i="1" dirty="0"/>
              <a:t>BEFORE YOU ENROLL - THINGS TO KNOW</a:t>
            </a:r>
            <a:r>
              <a:rPr lang="en-US" altLang="en-US" dirty="0"/>
              <a:t> </a:t>
            </a:r>
          </a:p>
          <a:p>
            <a:endParaRPr lang="en-US" altLang="en-US" dirty="0"/>
          </a:p>
          <a:p>
            <a:r>
              <a:rPr lang="en-US" altLang="en-US" dirty="0"/>
              <a:t>You are REQUIRED to provide a </a:t>
            </a:r>
            <a:r>
              <a:rPr lang="en-US" altLang="en-US" b="1" i="1" u="sng" dirty="0"/>
              <a:t>copy</a:t>
            </a:r>
            <a:r>
              <a:rPr lang="en-US" altLang="en-US" b="1" i="1" dirty="0"/>
              <a:t> of the below information / documentation</a:t>
            </a:r>
            <a:r>
              <a:rPr lang="en-US" altLang="en-US" dirty="0"/>
              <a:t> for all </a:t>
            </a:r>
            <a:r>
              <a:rPr lang="en-US" altLang="en-US" dirty="0">
                <a:solidFill>
                  <a:srgbClr val="FF0000"/>
                </a:solidFill>
              </a:rPr>
              <a:t>new</a:t>
            </a:r>
            <a:r>
              <a:rPr lang="en-US" altLang="en-US" dirty="0"/>
              <a:t> dependents/beneficiaries:</a:t>
            </a:r>
          </a:p>
          <a:p>
            <a:r>
              <a:rPr lang="en-US" altLang="en-US" dirty="0"/>
              <a:t>Marriage Certificate </a:t>
            </a:r>
          </a:p>
          <a:p>
            <a:r>
              <a:rPr lang="en-US" altLang="en-US" dirty="0"/>
              <a:t>Birth Certificate				</a:t>
            </a:r>
          </a:p>
          <a:p>
            <a:r>
              <a:rPr lang="en-US" altLang="en-US" dirty="0"/>
              <a:t>Dependent's date of birth</a:t>
            </a:r>
          </a:p>
          <a:p>
            <a:r>
              <a:rPr lang="en-US" altLang="en-US" dirty="0"/>
              <a:t>Dependents Social Security Numbers</a:t>
            </a:r>
          </a:p>
          <a:p>
            <a:r>
              <a:rPr lang="en-US" altLang="en-US" dirty="0"/>
              <a:t>This information can be uploaded to </a:t>
            </a:r>
            <a:r>
              <a:rPr lang="en-US" altLang="en-US" dirty="0" err="1"/>
              <a:t>bswift</a:t>
            </a:r>
            <a:r>
              <a:rPr lang="en-US" altLang="en-US" dirty="0"/>
              <a:t> during open enrollment, or it can be emailed to </a:t>
            </a:r>
            <a:r>
              <a:rPr lang="en-US" altLang="en-US" dirty="0">
                <a:hlinkClick r:id="rId2"/>
              </a:rPr>
              <a:t>NFPseCustomerService@nfp.com</a:t>
            </a:r>
            <a:r>
              <a:rPr lang="en-US" altLang="en-US" dirty="0"/>
              <a:t>. </a:t>
            </a:r>
          </a:p>
          <a:p>
            <a:r>
              <a:rPr lang="en-US" altLang="en-US" dirty="0"/>
              <a:t>You must provide this documentation by </a:t>
            </a:r>
            <a:r>
              <a:rPr lang="en-US" altLang="en-US" dirty="0">
                <a:highlight>
                  <a:srgbClr val="FFFF00"/>
                </a:highlight>
              </a:rPr>
              <a:t>November 21</a:t>
            </a:r>
            <a:r>
              <a:rPr lang="en-US" altLang="en-US" baseline="30000" dirty="0">
                <a:highlight>
                  <a:srgbClr val="FFFF00"/>
                </a:highlight>
              </a:rPr>
              <a:t>st</a:t>
            </a:r>
            <a:r>
              <a:rPr lang="en-US" altLang="en-US" dirty="0"/>
              <a:t>. </a:t>
            </a:r>
            <a:r>
              <a:rPr lang="en-US" altLang="en-US" dirty="0">
                <a:solidFill>
                  <a:srgbClr val="FF0000"/>
                </a:solidFill>
              </a:rPr>
              <a:t>NO EXCEPTIONS</a:t>
            </a:r>
          </a:p>
          <a:p>
            <a:endParaRPr lang="en-US" dirty="0"/>
          </a:p>
        </p:txBody>
      </p:sp>
    </p:spTree>
    <p:extLst>
      <p:ext uri="{BB962C8B-B14F-4D97-AF65-F5344CB8AC3E}">
        <p14:creationId xmlns:p14="http://schemas.microsoft.com/office/powerpoint/2010/main" val="4159618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t>50</a:t>
            </a:fld>
            <a:endParaRPr lang="en-US" dirty="0"/>
          </a:p>
        </p:txBody>
      </p:sp>
      <p:sp>
        <p:nvSpPr>
          <p:cNvPr id="5" name="Rectangle 4"/>
          <p:cNvSpPr/>
          <p:nvPr/>
        </p:nvSpPr>
        <p:spPr>
          <a:xfrm>
            <a:off x="2390" y="6400800"/>
            <a:ext cx="9141619" cy="4572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54" y="6334316"/>
            <a:ext cx="9141619" cy="64008"/>
          </a:xfrm>
          <a:prstGeom prst="rect">
            <a:avLst/>
          </a:prstGeom>
          <a:solidFill>
            <a:srgbClr val="00BCE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a:extLst>
              <a:ext uri="{FF2B5EF4-FFF2-40B4-BE49-F238E27FC236}">
                <a16:creationId xmlns:a16="http://schemas.microsoft.com/office/drawing/2014/main" id="{B24C3DBA-8428-46C5-85C6-510060F07F17}"/>
              </a:ext>
            </a:extLst>
          </p:cNvPr>
          <p:cNvPicPr/>
          <p:nvPr/>
        </p:nvPicPr>
        <p:blipFill rotWithShape="1">
          <a:blip r:embed="rId2">
            <a:extLst>
              <a:ext uri="{28A0092B-C50C-407E-A947-70E740481C1C}">
                <a14:useLocalDpi xmlns:a14="http://schemas.microsoft.com/office/drawing/2010/main" val="0"/>
              </a:ext>
            </a:extLst>
          </a:blip>
          <a:srcRect t="29000" b="27666"/>
          <a:stretch/>
        </p:blipFill>
        <p:spPr bwMode="auto">
          <a:xfrm>
            <a:off x="2810047" y="2492481"/>
            <a:ext cx="3220363" cy="1873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0008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390CC-5707-4B70-B17E-089B18DDB75A}"/>
              </a:ext>
            </a:extLst>
          </p:cNvPr>
          <p:cNvSpPr txBox="1"/>
          <p:nvPr/>
        </p:nvSpPr>
        <p:spPr>
          <a:xfrm>
            <a:off x="3151604" y="3824039"/>
            <a:ext cx="4524935" cy="5770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b="1" dirty="0">
                <a:solidFill>
                  <a:schemeClr val="bg1">
                    <a:lumMod val="65000"/>
                  </a:schemeClr>
                </a:solidFill>
                <a:cs typeface="Arial"/>
              </a:rPr>
              <a:t>Columbus Consolidated Government</a:t>
            </a:r>
          </a:p>
          <a:p>
            <a:r>
              <a:rPr lang="en-US" sz="1650" b="1" dirty="0">
                <a:solidFill>
                  <a:schemeClr val="bg1">
                    <a:lumMod val="65000"/>
                  </a:schemeClr>
                </a:solidFill>
                <a:cs typeface="Arial"/>
              </a:rPr>
              <a:t>Health and Wellness Center</a:t>
            </a:r>
            <a:endParaRPr lang="en-US" sz="1650" dirty="0">
              <a:solidFill>
                <a:schemeClr val="bg1">
                  <a:lumMod val="65000"/>
                </a:schemeClr>
              </a:solidFill>
              <a:cs typeface="Arial" panose="020B0604020202020204"/>
            </a:endParaRPr>
          </a:p>
        </p:txBody>
      </p:sp>
      <p:pic>
        <p:nvPicPr>
          <p:cNvPr id="10" name="Picture 10" descr="Logo, company name&#10;&#10;Description automatically generated">
            <a:extLst>
              <a:ext uri="{FF2B5EF4-FFF2-40B4-BE49-F238E27FC236}">
                <a16:creationId xmlns:a16="http://schemas.microsoft.com/office/drawing/2014/main" id="{A32AF52E-BC74-4C9F-8EE6-6E327ACF361B}"/>
              </a:ext>
            </a:extLst>
          </p:cNvPr>
          <p:cNvPicPr>
            <a:picLocks noChangeAspect="1"/>
          </p:cNvPicPr>
          <p:nvPr/>
        </p:nvPicPr>
        <p:blipFill>
          <a:blip r:embed="rId3"/>
          <a:stretch>
            <a:fillRect/>
          </a:stretch>
        </p:blipFill>
        <p:spPr>
          <a:xfrm>
            <a:off x="2622177" y="1742199"/>
            <a:ext cx="3664323" cy="1786850"/>
          </a:xfrm>
          <a:prstGeom prst="rect">
            <a:avLst/>
          </a:prstGeom>
        </p:spPr>
      </p:pic>
    </p:spTree>
    <p:extLst>
      <p:ext uri="{BB962C8B-B14F-4D97-AF65-F5344CB8AC3E}">
        <p14:creationId xmlns:p14="http://schemas.microsoft.com/office/powerpoint/2010/main" val="1637886712"/>
      </p:ext>
    </p:extLst>
  </p:cSld>
  <p:clrMapOvr>
    <a:masterClrMapping/>
  </p:clrMapOvr>
  <mc:AlternateContent xmlns:mc="http://schemas.openxmlformats.org/markup-compatibility/2006" xmlns:p14="http://schemas.microsoft.com/office/powerpoint/2010/main">
    <mc:Choice Requires="p14">
      <p:transition spd="slow" p14:dur="2000" advTm="12098"/>
    </mc:Choice>
    <mc:Fallback xmlns="">
      <p:transition spd="slow" advTm="1209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E096C5-9925-4E7A-86F7-92B0BC94090E}"/>
              </a:ext>
            </a:extLst>
          </p:cNvPr>
          <p:cNvSpPr txBox="1"/>
          <p:nvPr/>
        </p:nvSpPr>
        <p:spPr>
          <a:xfrm>
            <a:off x="1377455" y="821173"/>
            <a:ext cx="5722620" cy="715581"/>
          </a:xfrm>
          <a:prstGeom prst="rect">
            <a:avLst/>
          </a:prstGeom>
          <a:noFill/>
        </p:spPr>
        <p:txBody>
          <a:bodyPr wrap="square" lIns="68580" tIns="34290" rIns="68580" bIns="34290" rtlCol="0" anchor="t">
            <a:spAutoFit/>
          </a:bodyPr>
          <a:lstStyle/>
          <a:p>
            <a:pPr algn="ctr"/>
            <a:r>
              <a:rPr lang="en-US" sz="2100" dirty="0">
                <a:solidFill>
                  <a:srgbClr val="A5206F"/>
                </a:solidFill>
                <a:ea typeface="+mn-lt"/>
                <a:cs typeface="+mn-lt"/>
              </a:rPr>
              <a:t>Columbus Consolidated Government</a:t>
            </a:r>
          </a:p>
          <a:p>
            <a:pPr algn="ctr"/>
            <a:r>
              <a:rPr lang="en-US" sz="2100" dirty="0">
                <a:solidFill>
                  <a:srgbClr val="A5206F"/>
                </a:solidFill>
                <a:ea typeface="+mn-lt"/>
                <a:cs typeface="+mn-lt"/>
              </a:rPr>
              <a:t>Health and Wellness Center</a:t>
            </a:r>
            <a:endParaRPr lang="en-US" sz="1500" dirty="0">
              <a:solidFill>
                <a:schemeClr val="bg2">
                  <a:lumMod val="50000"/>
                </a:schemeClr>
              </a:solidFill>
              <a:cs typeface="Arial" panose="020B0604020202020204"/>
            </a:endParaRPr>
          </a:p>
        </p:txBody>
      </p:sp>
      <p:sp>
        <p:nvSpPr>
          <p:cNvPr id="15" name="Slide Number Placeholder 1">
            <a:extLst>
              <a:ext uri="{FF2B5EF4-FFF2-40B4-BE49-F238E27FC236}">
                <a16:creationId xmlns:a16="http://schemas.microsoft.com/office/drawing/2014/main" id="{97CCFA01-9B1D-2348-81E9-29A1406371C1}"/>
              </a:ext>
            </a:extLst>
          </p:cNvPr>
          <p:cNvSpPr>
            <a:spLocks noGrp="1"/>
          </p:cNvSpPr>
          <p:nvPr>
            <p:ph type="sldNum" sz="quarter" idx="4294967295"/>
          </p:nvPr>
        </p:nvSpPr>
        <p:spPr>
          <a:xfrm>
            <a:off x="8375332" y="5610631"/>
            <a:ext cx="465773" cy="273844"/>
          </a:xfrm>
        </p:spPr>
        <p:txBody>
          <a:bodyPr/>
          <a:lstStyle/>
          <a:p>
            <a:fld id="{3AC0221D-C84F-6B41-9936-D04AD4309EBF}" type="slidenum">
              <a:rPr lang="en-US" sz="600"/>
              <a:pPr/>
              <a:t>52</a:t>
            </a:fld>
            <a:endParaRPr lang="en-US" sz="600"/>
          </a:p>
        </p:txBody>
      </p:sp>
      <p:pic>
        <p:nvPicPr>
          <p:cNvPr id="25" name="Picture 24">
            <a:extLst>
              <a:ext uri="{FF2B5EF4-FFF2-40B4-BE49-F238E27FC236}">
                <a16:creationId xmlns:a16="http://schemas.microsoft.com/office/drawing/2014/main" id="{E8E4CFED-138A-4EBC-A848-AD092254D46A}"/>
              </a:ext>
            </a:extLst>
          </p:cNvPr>
          <p:cNvPicPr>
            <a:picLocks noChangeAspect="1"/>
          </p:cNvPicPr>
          <p:nvPr/>
        </p:nvPicPr>
        <p:blipFill>
          <a:blip r:embed="rId3"/>
          <a:stretch>
            <a:fillRect/>
          </a:stretch>
        </p:blipFill>
        <p:spPr>
          <a:xfrm>
            <a:off x="1218837" y="1339454"/>
            <a:ext cx="317237" cy="563978"/>
          </a:xfrm>
          <a:prstGeom prst="rect">
            <a:avLst/>
          </a:prstGeom>
        </p:spPr>
      </p:pic>
      <p:sp>
        <p:nvSpPr>
          <p:cNvPr id="2" name="TextBox 1">
            <a:extLst>
              <a:ext uri="{FF2B5EF4-FFF2-40B4-BE49-F238E27FC236}">
                <a16:creationId xmlns:a16="http://schemas.microsoft.com/office/drawing/2014/main" id="{6544F562-7DBD-444F-B5C6-57A2C864975C}"/>
              </a:ext>
            </a:extLst>
          </p:cNvPr>
          <p:cNvSpPr txBox="1"/>
          <p:nvPr/>
        </p:nvSpPr>
        <p:spPr>
          <a:xfrm>
            <a:off x="1082418" y="2132385"/>
            <a:ext cx="4047563"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A5206F"/>
                </a:solidFill>
                <a:ea typeface="+mn-lt"/>
                <a:cs typeface="+mn-lt"/>
              </a:rPr>
              <a:t>CCG Health and Wellness Center</a:t>
            </a:r>
            <a:endParaRPr lang="en-US" sz="1350" dirty="0">
              <a:solidFill>
                <a:srgbClr val="000000"/>
              </a:solidFill>
              <a:ea typeface="+mn-lt"/>
              <a:cs typeface="+mn-lt"/>
            </a:endParaRPr>
          </a:p>
          <a:p>
            <a:r>
              <a:rPr lang="en-US" sz="1350" dirty="0">
                <a:solidFill>
                  <a:srgbClr val="767171"/>
                </a:solidFill>
                <a:latin typeface="Proxima Nova"/>
                <a:ea typeface="+mn-lt"/>
                <a:cs typeface="Segoe UI"/>
              </a:rPr>
              <a:t>2000 10</a:t>
            </a:r>
            <a:r>
              <a:rPr lang="en-US" sz="1350" baseline="30000" dirty="0">
                <a:solidFill>
                  <a:srgbClr val="767171"/>
                </a:solidFill>
                <a:latin typeface="Proxima Nova"/>
                <a:ea typeface="+mn-lt"/>
                <a:cs typeface="Segoe UI"/>
              </a:rPr>
              <a:t>th</a:t>
            </a:r>
            <a:r>
              <a:rPr lang="en-US" sz="1350" dirty="0">
                <a:solidFill>
                  <a:srgbClr val="767171"/>
                </a:solidFill>
                <a:latin typeface="Proxima Nova"/>
                <a:ea typeface="+mn-lt"/>
                <a:cs typeface="Segoe UI"/>
              </a:rPr>
              <a:t> Ave, Suite 410</a:t>
            </a:r>
            <a:endParaRPr lang="en-US" sz="1350" dirty="0">
              <a:cs typeface="Arial"/>
            </a:endParaRPr>
          </a:p>
          <a:p>
            <a:pPr rtl="0"/>
            <a:r>
              <a:rPr lang="en-US" sz="1350" dirty="0">
                <a:solidFill>
                  <a:srgbClr val="767171"/>
                </a:solidFill>
                <a:latin typeface="Proxima Nova"/>
                <a:ea typeface="Segoe UI"/>
                <a:cs typeface="Segoe UI"/>
              </a:rPr>
              <a:t>Columbus, GA 31901</a:t>
            </a:r>
            <a:endParaRPr lang="en-US" sz="1350" dirty="0">
              <a:latin typeface="Proxima Nova"/>
              <a:ea typeface="Segoe UI"/>
              <a:cs typeface="Segoe UI"/>
            </a:endParaRPr>
          </a:p>
        </p:txBody>
      </p:sp>
      <p:sp>
        <p:nvSpPr>
          <p:cNvPr id="9" name="TextBox 1">
            <a:extLst>
              <a:ext uri="{FF2B5EF4-FFF2-40B4-BE49-F238E27FC236}">
                <a16:creationId xmlns:a16="http://schemas.microsoft.com/office/drawing/2014/main" id="{037D905B-A3CE-4665-87E0-46B4584850EF}"/>
              </a:ext>
            </a:extLst>
          </p:cNvPr>
          <p:cNvSpPr txBox="1"/>
          <p:nvPr/>
        </p:nvSpPr>
        <p:spPr>
          <a:xfrm>
            <a:off x="1218836" y="3270475"/>
            <a:ext cx="905067" cy="11310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defRPr/>
            </a:pPr>
            <a:r>
              <a:rPr lang="en-US" sz="1350" kern="0" dirty="0">
                <a:solidFill>
                  <a:schemeClr val="bg2">
                    <a:lumMod val="50000"/>
                  </a:schemeClr>
                </a:solidFill>
                <a:latin typeface="Proxima Nova" panose="020B0503030502060204" pitchFamily="34" charset="0"/>
                <a:cs typeface="Arial"/>
                <a:sym typeface="Arial"/>
              </a:rPr>
              <a:t>Mon</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Tues</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Wed</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Thu</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Fri</a:t>
            </a:r>
          </a:p>
        </p:txBody>
      </p:sp>
      <p:sp>
        <p:nvSpPr>
          <p:cNvPr id="10" name="TextBox 1">
            <a:extLst>
              <a:ext uri="{FF2B5EF4-FFF2-40B4-BE49-F238E27FC236}">
                <a16:creationId xmlns:a16="http://schemas.microsoft.com/office/drawing/2014/main" id="{5B2DCE69-4620-4943-9B3E-F215CF94776B}"/>
              </a:ext>
            </a:extLst>
          </p:cNvPr>
          <p:cNvSpPr txBox="1"/>
          <p:nvPr/>
        </p:nvSpPr>
        <p:spPr>
          <a:xfrm>
            <a:off x="1930378" y="3292240"/>
            <a:ext cx="3126260" cy="23775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defRPr/>
            </a:pPr>
            <a:r>
              <a:rPr lang="en-US" sz="1350" kern="0" dirty="0">
                <a:solidFill>
                  <a:schemeClr val="bg2">
                    <a:lumMod val="50000"/>
                  </a:schemeClr>
                </a:solidFill>
                <a:latin typeface="Proxima Nova" panose="020B0503030502060204" pitchFamily="34" charset="0"/>
                <a:cs typeface="Arial"/>
                <a:sym typeface="Arial"/>
              </a:rPr>
              <a:t>8:30am – 12:30pm | 1:30pm – 5:30pm</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7:00am – 12:30pm</a:t>
            </a:r>
            <a:r>
              <a:rPr lang="en-US" sz="1125" kern="0" dirty="0">
                <a:solidFill>
                  <a:schemeClr val="bg2">
                    <a:lumMod val="50000"/>
                  </a:schemeClr>
                </a:solidFill>
                <a:latin typeface="Proxima Nova" panose="020B0503030502060204" pitchFamily="34" charset="0"/>
                <a:cs typeface="Arial"/>
                <a:sym typeface="Arial"/>
              </a:rPr>
              <a:t> </a:t>
            </a:r>
            <a:r>
              <a:rPr lang="en-US" sz="1350" kern="0" dirty="0">
                <a:solidFill>
                  <a:schemeClr val="bg2">
                    <a:lumMod val="50000"/>
                  </a:schemeClr>
                </a:solidFill>
                <a:latin typeface="Proxima Nova" panose="020B0503030502060204" pitchFamily="34" charset="0"/>
                <a:cs typeface="Arial"/>
                <a:sym typeface="Arial"/>
              </a:rPr>
              <a:t> | 1:30pm – 5:30pm</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8:30am – 12:30pm | 1:30pm – 5:30pm</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8:30am – 12:30pm | 1:30pm – 5:30pm</a:t>
            </a:r>
          </a:p>
          <a:p>
            <a:pPr defTabSz="685800" hangingPunct="0">
              <a:defRPr/>
            </a:pPr>
            <a:r>
              <a:rPr lang="en-US" sz="1350" kern="0" dirty="0">
                <a:solidFill>
                  <a:schemeClr val="bg2">
                    <a:lumMod val="50000"/>
                  </a:schemeClr>
                </a:solidFill>
                <a:latin typeface="Proxima Nova" panose="020B0503030502060204" pitchFamily="34" charset="0"/>
                <a:cs typeface="Arial"/>
                <a:sym typeface="Arial"/>
              </a:rPr>
              <a:t>7:00am – 12:30pm</a:t>
            </a:r>
            <a:r>
              <a:rPr lang="en-US" sz="1125" kern="0" dirty="0">
                <a:solidFill>
                  <a:schemeClr val="bg2">
                    <a:lumMod val="50000"/>
                  </a:schemeClr>
                </a:solidFill>
                <a:latin typeface="Proxima Nova" panose="020B0503030502060204" pitchFamily="34" charset="0"/>
                <a:cs typeface="Arial"/>
                <a:sym typeface="Arial"/>
              </a:rPr>
              <a:t> </a:t>
            </a:r>
            <a:r>
              <a:rPr lang="en-US" sz="1350" kern="0" dirty="0">
                <a:solidFill>
                  <a:schemeClr val="bg2">
                    <a:lumMod val="50000"/>
                  </a:schemeClr>
                </a:solidFill>
                <a:latin typeface="Proxima Nova" panose="020B0503030502060204" pitchFamily="34" charset="0"/>
                <a:cs typeface="Arial"/>
                <a:sym typeface="Arial"/>
              </a:rPr>
              <a:t> | 1:30pm – 5:30pm</a:t>
            </a:r>
          </a:p>
          <a:p>
            <a:pPr defTabSz="685800" hangingPunct="0">
              <a:defRPr/>
            </a:pPr>
            <a:endParaRPr lang="en-US" sz="1350" kern="0" dirty="0">
              <a:solidFill>
                <a:srgbClr val="535353">
                  <a:lumMod val="60000"/>
                  <a:lumOff val="40000"/>
                </a:srgbClr>
              </a:solidFill>
              <a:latin typeface="Arial"/>
              <a:cs typeface="Arial"/>
              <a:sym typeface="Arial"/>
            </a:endParaRPr>
          </a:p>
        </p:txBody>
      </p:sp>
      <p:pic>
        <p:nvPicPr>
          <p:cNvPr id="3" name="Graphic 2">
            <a:extLst>
              <a:ext uri="{FF2B5EF4-FFF2-40B4-BE49-F238E27FC236}">
                <a16:creationId xmlns:a16="http://schemas.microsoft.com/office/drawing/2014/main" id="{4C85E360-1FE4-4F4D-A50F-E96D0105155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9859" y="2126679"/>
            <a:ext cx="427616" cy="427616"/>
          </a:xfrm>
          <a:prstGeom prst="rect">
            <a:avLst/>
          </a:prstGeom>
        </p:spPr>
      </p:pic>
      <p:pic>
        <p:nvPicPr>
          <p:cNvPr id="4" name="Picture 4" descr="Icon&#10;&#10;Description automatically generated">
            <a:extLst>
              <a:ext uri="{FF2B5EF4-FFF2-40B4-BE49-F238E27FC236}">
                <a16:creationId xmlns:a16="http://schemas.microsoft.com/office/drawing/2014/main" id="{47246AE2-6568-4788-85D4-7C0C9850CE06}"/>
              </a:ext>
            </a:extLst>
          </p:cNvPr>
          <p:cNvPicPr>
            <a:picLocks noChangeAspect="1"/>
          </p:cNvPicPr>
          <p:nvPr/>
        </p:nvPicPr>
        <p:blipFill>
          <a:blip r:embed="rId6"/>
          <a:stretch>
            <a:fillRect/>
          </a:stretch>
        </p:blipFill>
        <p:spPr>
          <a:xfrm>
            <a:off x="706319" y="3244523"/>
            <a:ext cx="376098" cy="368954"/>
          </a:xfrm>
          <a:prstGeom prst="rect">
            <a:avLst/>
          </a:prstGeom>
        </p:spPr>
      </p:pic>
      <p:sp>
        <p:nvSpPr>
          <p:cNvPr id="13" name="TextBox 1">
            <a:extLst>
              <a:ext uri="{FF2B5EF4-FFF2-40B4-BE49-F238E27FC236}">
                <a16:creationId xmlns:a16="http://schemas.microsoft.com/office/drawing/2014/main" id="{FA7C486F-4057-4735-B45E-6E74AD41FE62}"/>
              </a:ext>
            </a:extLst>
          </p:cNvPr>
          <p:cNvSpPr txBox="1"/>
          <p:nvPr/>
        </p:nvSpPr>
        <p:spPr>
          <a:xfrm>
            <a:off x="5768181" y="4113012"/>
            <a:ext cx="4874558" cy="265457"/>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dirty="0">
                <a:solidFill>
                  <a:schemeClr val="tx1">
                    <a:lumMod val="50000"/>
                    <a:lumOff val="50000"/>
                  </a:schemeClr>
                </a:solidFill>
                <a:cs typeface="Arial"/>
              </a:rPr>
              <a:t>Three ways to schedule</a:t>
            </a:r>
          </a:p>
        </p:txBody>
      </p:sp>
      <p:pic>
        <p:nvPicPr>
          <p:cNvPr id="14" name="Graphic 6">
            <a:extLst>
              <a:ext uri="{FF2B5EF4-FFF2-40B4-BE49-F238E27FC236}">
                <a16:creationId xmlns:a16="http://schemas.microsoft.com/office/drawing/2014/main" id="{40C40483-8B8F-46C7-98FC-7134CEBD36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97030" y="4186849"/>
            <a:ext cx="369796" cy="383243"/>
          </a:xfrm>
          <a:prstGeom prst="rect">
            <a:avLst/>
          </a:prstGeom>
        </p:spPr>
      </p:pic>
      <p:pic>
        <p:nvPicPr>
          <p:cNvPr id="5" name="Picture 6" descr="Text&#10;&#10;Description automatically generated">
            <a:extLst>
              <a:ext uri="{FF2B5EF4-FFF2-40B4-BE49-F238E27FC236}">
                <a16:creationId xmlns:a16="http://schemas.microsoft.com/office/drawing/2014/main" id="{EB3E80C4-372A-408D-B093-B2228D726186}"/>
              </a:ext>
            </a:extLst>
          </p:cNvPr>
          <p:cNvPicPr>
            <a:picLocks noChangeAspect="1"/>
          </p:cNvPicPr>
          <p:nvPr/>
        </p:nvPicPr>
        <p:blipFill>
          <a:blip r:embed="rId9"/>
          <a:stretch>
            <a:fillRect/>
          </a:stretch>
        </p:blipFill>
        <p:spPr>
          <a:xfrm>
            <a:off x="5768180" y="4429423"/>
            <a:ext cx="2057400" cy="634673"/>
          </a:xfrm>
          <a:prstGeom prst="rect">
            <a:avLst/>
          </a:prstGeom>
        </p:spPr>
      </p:pic>
      <p:pic>
        <p:nvPicPr>
          <p:cNvPr id="11" name="Picture 10">
            <a:extLst>
              <a:ext uri="{FF2B5EF4-FFF2-40B4-BE49-F238E27FC236}">
                <a16:creationId xmlns:a16="http://schemas.microsoft.com/office/drawing/2014/main" id="{491B21D4-F016-46EE-83B9-5D5942C3894E}"/>
              </a:ext>
            </a:extLst>
          </p:cNvPr>
          <p:cNvPicPr>
            <a:picLocks noChangeAspect="1"/>
          </p:cNvPicPr>
          <p:nvPr/>
        </p:nvPicPr>
        <p:blipFill>
          <a:blip r:embed="rId10"/>
          <a:stretch>
            <a:fillRect/>
          </a:stretch>
        </p:blipFill>
        <p:spPr>
          <a:xfrm>
            <a:off x="5820469" y="1824472"/>
            <a:ext cx="1791031" cy="2288540"/>
          </a:xfrm>
          <a:prstGeom prst="rect">
            <a:avLst/>
          </a:prstGeom>
        </p:spPr>
      </p:pic>
    </p:spTree>
    <p:extLst>
      <p:ext uri="{BB962C8B-B14F-4D97-AF65-F5344CB8AC3E}">
        <p14:creationId xmlns:p14="http://schemas.microsoft.com/office/powerpoint/2010/main" val="1510321160"/>
      </p:ext>
    </p:extLst>
  </p:cSld>
  <p:clrMapOvr>
    <a:masterClrMapping/>
  </p:clrMapOvr>
  <mc:AlternateContent xmlns:mc="http://schemas.openxmlformats.org/markup-compatibility/2006" xmlns:p14="http://schemas.microsoft.com/office/powerpoint/2010/main">
    <mc:Choice Requires="p14">
      <p:transition spd="slow" p14:dur="2000" advTm="56413"/>
    </mc:Choice>
    <mc:Fallback xmlns="">
      <p:transition spd="slow" advTm="5641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E9C145-CFA8-49A4-93FC-6838D3CE21F4}"/>
              </a:ext>
            </a:extLst>
          </p:cNvPr>
          <p:cNvPicPr>
            <a:picLocks noChangeAspect="1"/>
          </p:cNvPicPr>
          <p:nvPr/>
        </p:nvPicPr>
        <p:blipFill>
          <a:blip r:embed="rId3"/>
          <a:stretch>
            <a:fillRect/>
          </a:stretch>
        </p:blipFill>
        <p:spPr>
          <a:xfrm>
            <a:off x="2021253" y="819444"/>
            <a:ext cx="5359911" cy="4590187"/>
          </a:xfrm>
          <a:prstGeom prst="rect">
            <a:avLst/>
          </a:prstGeom>
        </p:spPr>
      </p:pic>
    </p:spTree>
    <p:extLst>
      <p:ext uri="{BB962C8B-B14F-4D97-AF65-F5344CB8AC3E}">
        <p14:creationId xmlns:p14="http://schemas.microsoft.com/office/powerpoint/2010/main" val="394556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BE77C07F-DB13-334F-83F2-9288A71915C6}"/>
              </a:ext>
            </a:extLst>
          </p:cNvPr>
          <p:cNvSpPr/>
          <p:nvPr/>
        </p:nvSpPr>
        <p:spPr>
          <a:xfrm>
            <a:off x="4187735" y="1764771"/>
            <a:ext cx="3071360" cy="3071354"/>
          </a:xfrm>
          <a:prstGeom prst="ellipse">
            <a:avLst/>
          </a:prstGeom>
          <a:solidFill>
            <a:srgbClr val="02ADA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2" name="Slide Number Placeholder 1">
            <a:extLst>
              <a:ext uri="{FF2B5EF4-FFF2-40B4-BE49-F238E27FC236}">
                <a16:creationId xmlns:a16="http://schemas.microsoft.com/office/drawing/2014/main" id="{7F939C72-544A-EA4B-8C44-D845319D0D1B}"/>
              </a:ext>
            </a:extLst>
          </p:cNvPr>
          <p:cNvSpPr>
            <a:spLocks noGrp="1"/>
          </p:cNvSpPr>
          <p:nvPr>
            <p:ph type="sldNum" sz="quarter" idx="15"/>
          </p:nvPr>
        </p:nvSpPr>
        <p:spPr/>
        <p:txBody>
          <a:bodyPr/>
          <a:lstStyle/>
          <a:p>
            <a:fld id="{3AC0221D-C84F-6B41-9936-D04AD4309EBF}" type="slidenum">
              <a:rPr lang="en-US" smtClean="0"/>
              <a:pPr/>
              <a:t>54</a:t>
            </a:fld>
            <a:endParaRPr lang="en-US"/>
          </a:p>
        </p:txBody>
      </p:sp>
      <p:sp>
        <p:nvSpPr>
          <p:cNvPr id="3" name="Text Placeholder 2">
            <a:extLst>
              <a:ext uri="{FF2B5EF4-FFF2-40B4-BE49-F238E27FC236}">
                <a16:creationId xmlns:a16="http://schemas.microsoft.com/office/drawing/2014/main" id="{6AC83504-AA22-0B40-98FC-6C0730401535}"/>
              </a:ext>
            </a:extLst>
          </p:cNvPr>
          <p:cNvSpPr>
            <a:spLocks noGrp="1"/>
          </p:cNvSpPr>
          <p:nvPr>
            <p:ph type="body" sz="quarter" idx="35"/>
          </p:nvPr>
        </p:nvSpPr>
        <p:spPr>
          <a:xfrm>
            <a:off x="367502" y="1129447"/>
            <a:ext cx="2056924" cy="1665116"/>
          </a:xfrm>
        </p:spPr>
        <p:txBody>
          <a:bodyPr vert="horz" lIns="68580" tIns="34290" rIns="68580" bIns="34290" rtlCol="0" anchor="t">
            <a:noAutofit/>
          </a:bodyPr>
          <a:lstStyle/>
          <a:p>
            <a:pPr>
              <a:lnSpc>
                <a:spcPct val="100000"/>
              </a:lnSpc>
            </a:pPr>
            <a:r>
              <a:rPr lang="en-MY" sz="1500" b="0">
                <a:solidFill>
                  <a:schemeClr val="accent5"/>
                </a:solidFill>
                <a:latin typeface="Univia Pro"/>
              </a:rPr>
              <a:t>Who is Eligible?</a:t>
            </a:r>
            <a:endParaRPr lang="en-US"/>
          </a:p>
        </p:txBody>
      </p:sp>
      <p:sp>
        <p:nvSpPr>
          <p:cNvPr id="12" name="Oval 11">
            <a:extLst>
              <a:ext uri="{FF2B5EF4-FFF2-40B4-BE49-F238E27FC236}">
                <a16:creationId xmlns:a16="http://schemas.microsoft.com/office/drawing/2014/main" id="{D94B8362-2AD0-3E46-BF4E-824B866A5BFA}"/>
              </a:ext>
            </a:extLst>
          </p:cNvPr>
          <p:cNvSpPr/>
          <p:nvPr/>
        </p:nvSpPr>
        <p:spPr>
          <a:xfrm>
            <a:off x="4178336" y="1761861"/>
            <a:ext cx="3077172" cy="3077172"/>
          </a:xfrm>
          <a:prstGeom prst="ellipse">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1EA8857A-7913-2E44-85D2-1E8B18D43035}"/>
              </a:ext>
            </a:extLst>
          </p:cNvPr>
          <p:cNvSpPr/>
          <p:nvPr/>
        </p:nvSpPr>
        <p:spPr>
          <a:xfrm>
            <a:off x="3879560" y="2875711"/>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Content Placeholder 2">
            <a:extLst>
              <a:ext uri="{FF2B5EF4-FFF2-40B4-BE49-F238E27FC236}">
                <a16:creationId xmlns:a16="http://schemas.microsoft.com/office/drawing/2014/main" id="{E3231292-1C34-A94A-A67D-3C33F75526BE}"/>
              </a:ext>
            </a:extLst>
          </p:cNvPr>
          <p:cNvSpPr txBox="1">
            <a:spLocks/>
          </p:cNvSpPr>
          <p:nvPr/>
        </p:nvSpPr>
        <p:spPr>
          <a:xfrm>
            <a:off x="4656870" y="3142310"/>
            <a:ext cx="2159822" cy="76795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buNone/>
            </a:pPr>
            <a:r>
              <a:rPr lang="en-US" sz="1800" b="1">
                <a:solidFill>
                  <a:schemeClr val="tx1">
                    <a:lumMod val="50000"/>
                    <a:lumOff val="50000"/>
                  </a:schemeClr>
                </a:solidFill>
                <a:latin typeface="Arial"/>
                <a:cs typeface="Arial"/>
              </a:rPr>
              <a:t>No-Cost Primary Care</a:t>
            </a:r>
            <a:endParaRPr lang="en-US" sz="1800" b="1">
              <a:solidFill>
                <a:schemeClr val="tx1">
                  <a:lumMod val="50000"/>
                  <a:lumOff val="50000"/>
                </a:schemeClr>
              </a:solidFill>
            </a:endParaRPr>
          </a:p>
          <a:p>
            <a:pPr marL="0" indent="0" algn="ctr">
              <a:lnSpc>
                <a:spcPct val="70000"/>
              </a:lnSpc>
              <a:buNone/>
            </a:pPr>
            <a:endParaRPr lang="en-US" sz="1800" b="1">
              <a:solidFill>
                <a:schemeClr val="tx1">
                  <a:lumMod val="50000"/>
                  <a:lumOff val="50000"/>
                </a:schemeClr>
              </a:solidFill>
            </a:endParaRPr>
          </a:p>
        </p:txBody>
      </p:sp>
      <p:sp>
        <p:nvSpPr>
          <p:cNvPr id="52" name="Oval 51">
            <a:extLst>
              <a:ext uri="{FF2B5EF4-FFF2-40B4-BE49-F238E27FC236}">
                <a16:creationId xmlns:a16="http://schemas.microsoft.com/office/drawing/2014/main" id="{85FC8B60-AB41-6B4E-A6D9-0F4B6C5F58D3}"/>
              </a:ext>
            </a:extLst>
          </p:cNvPr>
          <p:cNvSpPr/>
          <p:nvPr/>
        </p:nvSpPr>
        <p:spPr>
          <a:xfrm>
            <a:off x="6182263" y="1703736"/>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4">
            <a:extLst>
              <a:ext uri="{FF2B5EF4-FFF2-40B4-BE49-F238E27FC236}">
                <a16:creationId xmlns:a16="http://schemas.microsoft.com/office/drawing/2014/main" id="{A989E3EC-EF07-F24D-B56D-9AE185D070D7}"/>
              </a:ext>
            </a:extLst>
          </p:cNvPr>
          <p:cNvSpPr/>
          <p:nvPr/>
        </p:nvSpPr>
        <p:spPr>
          <a:xfrm>
            <a:off x="5918114" y="4446825"/>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C039D248-195D-EF43-997B-145C5EBF3743}"/>
              </a:ext>
            </a:extLst>
          </p:cNvPr>
          <p:cNvSpPr txBox="1"/>
          <p:nvPr/>
        </p:nvSpPr>
        <p:spPr>
          <a:xfrm>
            <a:off x="5838066" y="5042389"/>
            <a:ext cx="799937" cy="219291"/>
          </a:xfrm>
          <a:prstGeom prst="rect">
            <a:avLst/>
          </a:prstGeom>
          <a:noFill/>
        </p:spPr>
        <p:txBody>
          <a:bodyPr wrap="square" rtlCol="0">
            <a:spAutoFit/>
          </a:bodyPr>
          <a:lstStyle/>
          <a:p>
            <a:r>
              <a:rPr lang="en-US" sz="825">
                <a:solidFill>
                  <a:srgbClr val="595959"/>
                </a:solidFill>
              </a:rPr>
              <a:t>ALLERGIES</a:t>
            </a:r>
            <a:endParaRPr lang="en-MY" sz="825">
              <a:solidFill>
                <a:srgbClr val="595959"/>
              </a:solidFill>
            </a:endParaRPr>
          </a:p>
        </p:txBody>
      </p:sp>
      <p:sp>
        <p:nvSpPr>
          <p:cNvPr id="53" name="TextBox 52">
            <a:extLst>
              <a:ext uri="{FF2B5EF4-FFF2-40B4-BE49-F238E27FC236}">
                <a16:creationId xmlns:a16="http://schemas.microsoft.com/office/drawing/2014/main" id="{CF5BB193-EEB8-2249-B29F-770E91AF6057}"/>
              </a:ext>
            </a:extLst>
          </p:cNvPr>
          <p:cNvSpPr txBox="1"/>
          <p:nvPr/>
        </p:nvSpPr>
        <p:spPr>
          <a:xfrm>
            <a:off x="7458260" y="3059387"/>
            <a:ext cx="763139" cy="219291"/>
          </a:xfrm>
          <a:prstGeom prst="rect">
            <a:avLst/>
          </a:prstGeom>
          <a:noFill/>
        </p:spPr>
        <p:txBody>
          <a:bodyPr wrap="square" rtlCol="0">
            <a:spAutoFit/>
          </a:bodyPr>
          <a:lstStyle/>
          <a:p>
            <a:pPr algn="ctr"/>
            <a:r>
              <a:rPr lang="en-US" sz="825">
                <a:solidFill>
                  <a:srgbClr val="595959"/>
                </a:solidFill>
              </a:rPr>
              <a:t>ASTHMA</a:t>
            </a:r>
          </a:p>
        </p:txBody>
      </p:sp>
      <p:sp>
        <p:nvSpPr>
          <p:cNvPr id="58" name="Oval 57">
            <a:extLst>
              <a:ext uri="{FF2B5EF4-FFF2-40B4-BE49-F238E27FC236}">
                <a16:creationId xmlns:a16="http://schemas.microsoft.com/office/drawing/2014/main" id="{F8A3C489-2C37-384A-AC58-0589B41DF3ED}"/>
              </a:ext>
            </a:extLst>
          </p:cNvPr>
          <p:cNvSpPr/>
          <p:nvPr/>
        </p:nvSpPr>
        <p:spPr>
          <a:xfrm>
            <a:off x="4006015" y="3573607"/>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40">
            <a:extLst>
              <a:ext uri="{FF2B5EF4-FFF2-40B4-BE49-F238E27FC236}">
                <a16:creationId xmlns:a16="http://schemas.microsoft.com/office/drawing/2014/main" id="{038D7015-97E6-E944-BD18-E26008E89F86}"/>
              </a:ext>
            </a:extLst>
          </p:cNvPr>
          <p:cNvSpPr/>
          <p:nvPr/>
        </p:nvSpPr>
        <p:spPr>
          <a:xfrm rot="19504072">
            <a:off x="5461807" y="1521700"/>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447466FA-8191-A944-B46A-2E90E2B170D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68763" y="1622369"/>
            <a:ext cx="309118" cy="309118"/>
          </a:xfrm>
          <a:prstGeom prst="rect">
            <a:avLst/>
          </a:prstGeom>
        </p:spPr>
      </p:pic>
      <p:sp>
        <p:nvSpPr>
          <p:cNvPr id="61" name="TextBox 60">
            <a:extLst>
              <a:ext uri="{FF2B5EF4-FFF2-40B4-BE49-F238E27FC236}">
                <a16:creationId xmlns:a16="http://schemas.microsoft.com/office/drawing/2014/main" id="{A285E880-015A-B64C-9DF2-1626314F0E52}"/>
              </a:ext>
            </a:extLst>
          </p:cNvPr>
          <p:cNvSpPr txBox="1"/>
          <p:nvPr/>
        </p:nvSpPr>
        <p:spPr>
          <a:xfrm>
            <a:off x="5264341" y="1345646"/>
            <a:ext cx="935720" cy="219291"/>
          </a:xfrm>
          <a:prstGeom prst="rect">
            <a:avLst/>
          </a:prstGeom>
          <a:noFill/>
        </p:spPr>
        <p:txBody>
          <a:bodyPr wrap="square" rtlCol="0">
            <a:spAutoFit/>
          </a:bodyPr>
          <a:lstStyle/>
          <a:p>
            <a:pPr lvl="0" algn="ctr">
              <a:defRPr/>
            </a:pPr>
            <a:r>
              <a:rPr lang="en-US" sz="825">
                <a:solidFill>
                  <a:srgbClr val="595959"/>
                </a:solidFill>
              </a:rPr>
              <a:t>ACUTE CARE</a:t>
            </a:r>
            <a:endParaRPr lang="en-MY" sz="825">
              <a:solidFill>
                <a:srgbClr val="595959"/>
              </a:solidFill>
            </a:endParaRPr>
          </a:p>
        </p:txBody>
      </p:sp>
      <p:sp>
        <p:nvSpPr>
          <p:cNvPr id="42" name="Oval 41">
            <a:extLst>
              <a:ext uri="{FF2B5EF4-FFF2-40B4-BE49-F238E27FC236}">
                <a16:creationId xmlns:a16="http://schemas.microsoft.com/office/drawing/2014/main" id="{F8D1E789-8A10-F647-83B1-46D440494095}"/>
              </a:ext>
            </a:extLst>
          </p:cNvPr>
          <p:cNvSpPr/>
          <p:nvPr/>
        </p:nvSpPr>
        <p:spPr>
          <a:xfrm rot="19504072">
            <a:off x="6806023" y="2235686"/>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542CEF88-7ED5-BF41-A591-2F47EF944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7111" y="2345899"/>
            <a:ext cx="324182" cy="324182"/>
          </a:xfrm>
          <a:prstGeom prst="rect">
            <a:avLst/>
          </a:prstGeom>
        </p:spPr>
      </p:pic>
      <p:sp>
        <p:nvSpPr>
          <p:cNvPr id="64" name="TextBox 63">
            <a:extLst>
              <a:ext uri="{FF2B5EF4-FFF2-40B4-BE49-F238E27FC236}">
                <a16:creationId xmlns:a16="http://schemas.microsoft.com/office/drawing/2014/main" id="{FF3C8E56-9C06-0E4A-9E19-7716DE472712}"/>
              </a:ext>
            </a:extLst>
          </p:cNvPr>
          <p:cNvSpPr txBox="1"/>
          <p:nvPr/>
        </p:nvSpPr>
        <p:spPr>
          <a:xfrm>
            <a:off x="7346685" y="2350805"/>
            <a:ext cx="1028648" cy="346249"/>
          </a:xfrm>
          <a:prstGeom prst="rect">
            <a:avLst/>
          </a:prstGeom>
          <a:noFill/>
        </p:spPr>
        <p:txBody>
          <a:bodyPr wrap="square" rtlCol="0">
            <a:spAutoFit/>
          </a:bodyPr>
          <a:lstStyle/>
          <a:p>
            <a:pPr lvl="0">
              <a:defRPr/>
            </a:pPr>
            <a:r>
              <a:rPr lang="en-US" sz="825">
                <a:solidFill>
                  <a:srgbClr val="595959"/>
                </a:solidFill>
              </a:rPr>
              <a:t>DIABETES MANAGEMENT</a:t>
            </a:r>
            <a:endParaRPr lang="en-MY" sz="825">
              <a:solidFill>
                <a:srgbClr val="595959"/>
              </a:solidFill>
            </a:endParaRPr>
          </a:p>
        </p:txBody>
      </p:sp>
      <p:sp>
        <p:nvSpPr>
          <p:cNvPr id="50" name="Oval 49">
            <a:extLst>
              <a:ext uri="{FF2B5EF4-FFF2-40B4-BE49-F238E27FC236}">
                <a16:creationId xmlns:a16="http://schemas.microsoft.com/office/drawing/2014/main" id="{CFA53173-D2A1-B441-890C-4DBBFD2D9924}"/>
              </a:ext>
            </a:extLst>
          </p:cNvPr>
          <p:cNvSpPr/>
          <p:nvPr/>
        </p:nvSpPr>
        <p:spPr>
          <a:xfrm>
            <a:off x="6853239" y="3611242"/>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907EBF83-4FF1-AA42-A496-1A8395F408C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51611" y="3726629"/>
            <a:ext cx="305501" cy="305501"/>
          </a:xfrm>
          <a:prstGeom prst="rect">
            <a:avLst/>
          </a:prstGeom>
        </p:spPr>
      </p:pic>
      <p:pic>
        <p:nvPicPr>
          <p:cNvPr id="31" name="Graphic 30">
            <a:extLst>
              <a:ext uri="{FF2B5EF4-FFF2-40B4-BE49-F238E27FC236}">
                <a16:creationId xmlns:a16="http://schemas.microsoft.com/office/drawing/2014/main" id="{6DDFA6AB-AB6A-0944-B093-D318EAB06D6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6236814" y="1774270"/>
            <a:ext cx="389639" cy="389639"/>
          </a:xfrm>
          <a:prstGeom prst="rect">
            <a:avLst/>
          </a:prstGeom>
        </p:spPr>
      </p:pic>
      <p:sp>
        <p:nvSpPr>
          <p:cNvPr id="66" name="TextBox 65">
            <a:extLst>
              <a:ext uri="{FF2B5EF4-FFF2-40B4-BE49-F238E27FC236}">
                <a16:creationId xmlns:a16="http://schemas.microsoft.com/office/drawing/2014/main" id="{EBB0A8BF-A19C-FB4F-A04A-6EDCFEF9B88D}"/>
              </a:ext>
            </a:extLst>
          </p:cNvPr>
          <p:cNvSpPr txBox="1"/>
          <p:nvPr/>
        </p:nvSpPr>
        <p:spPr>
          <a:xfrm>
            <a:off x="7398349" y="3749189"/>
            <a:ext cx="886226" cy="346249"/>
          </a:xfrm>
          <a:prstGeom prst="rect">
            <a:avLst/>
          </a:prstGeom>
          <a:noFill/>
        </p:spPr>
        <p:txBody>
          <a:bodyPr wrap="square" rtlCol="0">
            <a:spAutoFit/>
          </a:bodyPr>
          <a:lstStyle/>
          <a:p>
            <a:r>
              <a:rPr lang="en-US" sz="825">
                <a:solidFill>
                  <a:srgbClr val="595959"/>
                </a:solidFill>
              </a:rPr>
              <a:t>HIGH BLOOD PRESSURE</a:t>
            </a:r>
          </a:p>
        </p:txBody>
      </p:sp>
      <p:sp>
        <p:nvSpPr>
          <p:cNvPr id="56" name="Oval 55">
            <a:extLst>
              <a:ext uri="{FF2B5EF4-FFF2-40B4-BE49-F238E27FC236}">
                <a16:creationId xmlns:a16="http://schemas.microsoft.com/office/drawing/2014/main" id="{2D83AB12-5643-8145-8367-904D32B2626C}"/>
              </a:ext>
            </a:extLst>
          </p:cNvPr>
          <p:cNvSpPr/>
          <p:nvPr/>
        </p:nvSpPr>
        <p:spPr>
          <a:xfrm>
            <a:off x="6602361" y="4229689"/>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7DA299B3-4BB6-E843-8C71-5CCD94417ED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03795" y="4335733"/>
            <a:ext cx="350546" cy="350546"/>
          </a:xfrm>
          <a:prstGeom prst="rect">
            <a:avLst/>
          </a:prstGeom>
        </p:spPr>
      </p:pic>
      <p:sp>
        <p:nvSpPr>
          <p:cNvPr id="67" name="TextBox 66">
            <a:extLst>
              <a:ext uri="{FF2B5EF4-FFF2-40B4-BE49-F238E27FC236}">
                <a16:creationId xmlns:a16="http://schemas.microsoft.com/office/drawing/2014/main" id="{115AAE0F-842B-0045-9E52-AEBE0BB3A991}"/>
              </a:ext>
            </a:extLst>
          </p:cNvPr>
          <p:cNvSpPr txBox="1"/>
          <p:nvPr/>
        </p:nvSpPr>
        <p:spPr>
          <a:xfrm>
            <a:off x="7183123" y="4394704"/>
            <a:ext cx="1110866" cy="219291"/>
          </a:xfrm>
          <a:prstGeom prst="rect">
            <a:avLst/>
          </a:prstGeom>
          <a:noFill/>
        </p:spPr>
        <p:txBody>
          <a:bodyPr wrap="square" rtlCol="0">
            <a:spAutoFit/>
          </a:bodyPr>
          <a:lstStyle/>
          <a:p>
            <a:pPr lvl="0">
              <a:defRPr/>
            </a:pPr>
            <a:r>
              <a:rPr lang="en-US" sz="825">
                <a:solidFill>
                  <a:srgbClr val="595959"/>
                </a:solidFill>
              </a:rPr>
              <a:t>HIGH CHOLESTEROL</a:t>
            </a:r>
            <a:endParaRPr lang="en-MY" sz="825">
              <a:solidFill>
                <a:srgbClr val="595959"/>
              </a:solidFill>
            </a:endParaRPr>
          </a:p>
        </p:txBody>
      </p:sp>
      <p:sp>
        <p:nvSpPr>
          <p:cNvPr id="43" name="Oval 42">
            <a:extLst>
              <a:ext uri="{FF2B5EF4-FFF2-40B4-BE49-F238E27FC236}">
                <a16:creationId xmlns:a16="http://schemas.microsoft.com/office/drawing/2014/main" id="{FFDEE13D-D757-0F46-8617-7C038D21957A}"/>
              </a:ext>
            </a:extLst>
          </p:cNvPr>
          <p:cNvSpPr/>
          <p:nvPr/>
        </p:nvSpPr>
        <p:spPr>
          <a:xfrm rot="19504072">
            <a:off x="4509325" y="4153739"/>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TextBox 67">
            <a:extLst>
              <a:ext uri="{FF2B5EF4-FFF2-40B4-BE49-F238E27FC236}">
                <a16:creationId xmlns:a16="http://schemas.microsoft.com/office/drawing/2014/main" id="{7EB33A7B-02DA-234C-AE11-D03D9C21E734}"/>
              </a:ext>
            </a:extLst>
          </p:cNvPr>
          <p:cNvSpPr txBox="1"/>
          <p:nvPr/>
        </p:nvSpPr>
        <p:spPr>
          <a:xfrm>
            <a:off x="3534186" y="4517700"/>
            <a:ext cx="926177" cy="346249"/>
          </a:xfrm>
          <a:prstGeom prst="rect">
            <a:avLst/>
          </a:prstGeom>
          <a:noFill/>
        </p:spPr>
        <p:txBody>
          <a:bodyPr wrap="square" rtlCol="0">
            <a:spAutoFit/>
          </a:bodyPr>
          <a:lstStyle/>
          <a:p>
            <a:pPr lvl="0" algn="ctr">
              <a:defRPr/>
            </a:pPr>
            <a:r>
              <a:rPr lang="en-US" sz="825">
                <a:solidFill>
                  <a:srgbClr val="595959"/>
                </a:solidFill>
              </a:rPr>
              <a:t>VACCINATIONS/ LABS</a:t>
            </a:r>
          </a:p>
        </p:txBody>
      </p:sp>
      <p:sp>
        <p:nvSpPr>
          <p:cNvPr id="70" name="TextBox 69">
            <a:extLst>
              <a:ext uri="{FF2B5EF4-FFF2-40B4-BE49-F238E27FC236}">
                <a16:creationId xmlns:a16="http://schemas.microsoft.com/office/drawing/2014/main" id="{A41BF957-B047-AA45-9104-C51F1D6C17A5}"/>
              </a:ext>
            </a:extLst>
          </p:cNvPr>
          <p:cNvSpPr txBox="1"/>
          <p:nvPr/>
        </p:nvSpPr>
        <p:spPr>
          <a:xfrm>
            <a:off x="6780465" y="1812310"/>
            <a:ext cx="1044005" cy="219291"/>
          </a:xfrm>
          <a:prstGeom prst="rect">
            <a:avLst/>
          </a:prstGeom>
          <a:noFill/>
        </p:spPr>
        <p:txBody>
          <a:bodyPr wrap="square" rtlCol="0">
            <a:spAutoFit/>
          </a:bodyPr>
          <a:lstStyle/>
          <a:p>
            <a:r>
              <a:rPr lang="en-US" sz="825">
                <a:solidFill>
                  <a:srgbClr val="595959"/>
                </a:solidFill>
              </a:rPr>
              <a:t>MINOR INJURIES</a:t>
            </a:r>
          </a:p>
        </p:txBody>
      </p:sp>
      <p:pic>
        <p:nvPicPr>
          <p:cNvPr id="33" name="Graphic 32">
            <a:extLst>
              <a:ext uri="{FF2B5EF4-FFF2-40B4-BE49-F238E27FC236}">
                <a16:creationId xmlns:a16="http://schemas.microsoft.com/office/drawing/2014/main" id="{DC27B55E-15FB-0841-AB2A-0450EBAE388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125719" y="3693311"/>
            <a:ext cx="300248" cy="300248"/>
          </a:xfrm>
          <a:prstGeom prst="rect">
            <a:avLst/>
          </a:prstGeom>
        </p:spPr>
      </p:pic>
      <p:sp>
        <p:nvSpPr>
          <p:cNvPr id="72" name="TextBox 71">
            <a:extLst>
              <a:ext uri="{FF2B5EF4-FFF2-40B4-BE49-F238E27FC236}">
                <a16:creationId xmlns:a16="http://schemas.microsoft.com/office/drawing/2014/main" id="{D0D4E323-F211-3948-881E-9C708D76D3DC}"/>
              </a:ext>
            </a:extLst>
          </p:cNvPr>
          <p:cNvSpPr txBox="1"/>
          <p:nvPr/>
        </p:nvSpPr>
        <p:spPr>
          <a:xfrm>
            <a:off x="3190315" y="3759905"/>
            <a:ext cx="900344" cy="473206"/>
          </a:xfrm>
          <a:prstGeom prst="rect">
            <a:avLst/>
          </a:prstGeom>
          <a:noFill/>
        </p:spPr>
        <p:txBody>
          <a:bodyPr wrap="square" rtlCol="0">
            <a:spAutoFit/>
          </a:bodyPr>
          <a:lstStyle/>
          <a:p>
            <a:pPr fontAlgn="ctr"/>
            <a:r>
              <a:rPr lang="en-MY" sz="825">
                <a:solidFill>
                  <a:srgbClr val="595959"/>
                </a:solidFill>
              </a:rPr>
              <a:t>CHRONIC CONDITION MANAGEMENT</a:t>
            </a:r>
          </a:p>
        </p:txBody>
      </p:sp>
      <p:pic>
        <p:nvPicPr>
          <p:cNvPr id="35" name="Graphic 34">
            <a:extLst>
              <a:ext uri="{FF2B5EF4-FFF2-40B4-BE49-F238E27FC236}">
                <a16:creationId xmlns:a16="http://schemas.microsoft.com/office/drawing/2014/main" id="{7694A58D-01A2-4B4D-8385-7940CA437F8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997015" y="2993166"/>
            <a:ext cx="304747" cy="304747"/>
          </a:xfrm>
          <a:prstGeom prst="rect">
            <a:avLst/>
          </a:prstGeom>
        </p:spPr>
      </p:pic>
      <p:sp>
        <p:nvSpPr>
          <p:cNvPr id="73" name="TextBox 72">
            <a:extLst>
              <a:ext uri="{FF2B5EF4-FFF2-40B4-BE49-F238E27FC236}">
                <a16:creationId xmlns:a16="http://schemas.microsoft.com/office/drawing/2014/main" id="{B5D340F3-2210-994C-9C20-007D8AFA832A}"/>
              </a:ext>
            </a:extLst>
          </p:cNvPr>
          <p:cNvSpPr txBox="1"/>
          <p:nvPr/>
        </p:nvSpPr>
        <p:spPr>
          <a:xfrm>
            <a:off x="3328094" y="2341495"/>
            <a:ext cx="771705" cy="219291"/>
          </a:xfrm>
          <a:prstGeom prst="rect">
            <a:avLst/>
          </a:prstGeom>
          <a:noFill/>
        </p:spPr>
        <p:txBody>
          <a:bodyPr wrap="square" rtlCol="0">
            <a:spAutoFit/>
          </a:bodyPr>
          <a:lstStyle/>
          <a:p>
            <a:pPr lvl="0">
              <a:defRPr/>
            </a:pPr>
            <a:r>
              <a:rPr lang="en-US" sz="825">
                <a:solidFill>
                  <a:srgbClr val="595959"/>
                </a:solidFill>
              </a:rPr>
              <a:t>PHYSICALS</a:t>
            </a:r>
            <a:endParaRPr lang="en-MY" sz="825">
              <a:solidFill>
                <a:srgbClr val="595959"/>
              </a:solidFill>
            </a:endParaRPr>
          </a:p>
        </p:txBody>
      </p:sp>
      <p:sp>
        <p:nvSpPr>
          <p:cNvPr id="74" name="TextBox 73">
            <a:extLst>
              <a:ext uri="{FF2B5EF4-FFF2-40B4-BE49-F238E27FC236}">
                <a16:creationId xmlns:a16="http://schemas.microsoft.com/office/drawing/2014/main" id="{13F7E388-A8BC-604F-A4CD-A621CB675312}"/>
              </a:ext>
            </a:extLst>
          </p:cNvPr>
          <p:cNvSpPr txBox="1"/>
          <p:nvPr/>
        </p:nvSpPr>
        <p:spPr>
          <a:xfrm>
            <a:off x="3116325" y="3008457"/>
            <a:ext cx="790592" cy="346249"/>
          </a:xfrm>
          <a:prstGeom prst="rect">
            <a:avLst/>
          </a:prstGeom>
          <a:noFill/>
        </p:spPr>
        <p:txBody>
          <a:bodyPr wrap="square" rtlCol="0">
            <a:spAutoFit/>
          </a:bodyPr>
          <a:lstStyle/>
          <a:p>
            <a:pPr lvl="0">
              <a:defRPr/>
            </a:pPr>
            <a:r>
              <a:rPr lang="en-US" sz="825">
                <a:solidFill>
                  <a:srgbClr val="595959"/>
                </a:solidFill>
              </a:rPr>
              <a:t>TOBACCO CESSATION</a:t>
            </a:r>
            <a:endParaRPr lang="en-MY" sz="825">
              <a:solidFill>
                <a:srgbClr val="595959"/>
              </a:solidFill>
            </a:endParaRPr>
          </a:p>
        </p:txBody>
      </p:sp>
      <p:sp>
        <p:nvSpPr>
          <p:cNvPr id="59" name="Oval 58">
            <a:extLst>
              <a:ext uri="{FF2B5EF4-FFF2-40B4-BE49-F238E27FC236}">
                <a16:creationId xmlns:a16="http://schemas.microsoft.com/office/drawing/2014/main" id="{DD52937A-7085-E648-8380-D23FE0DB9BA2}"/>
              </a:ext>
            </a:extLst>
          </p:cNvPr>
          <p:cNvSpPr/>
          <p:nvPr/>
        </p:nvSpPr>
        <p:spPr>
          <a:xfrm>
            <a:off x="4778026" y="1688971"/>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Graphic 28">
            <a:extLst>
              <a:ext uri="{FF2B5EF4-FFF2-40B4-BE49-F238E27FC236}">
                <a16:creationId xmlns:a16="http://schemas.microsoft.com/office/drawing/2014/main" id="{188E0464-70BE-CB4E-A37A-6135D2E1794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891777" y="1811410"/>
            <a:ext cx="313163" cy="313163"/>
          </a:xfrm>
          <a:prstGeom prst="rect">
            <a:avLst/>
          </a:prstGeom>
        </p:spPr>
      </p:pic>
      <p:sp>
        <p:nvSpPr>
          <p:cNvPr id="71" name="Oval 54">
            <a:extLst>
              <a:ext uri="{FF2B5EF4-FFF2-40B4-BE49-F238E27FC236}">
                <a16:creationId xmlns:a16="http://schemas.microsoft.com/office/drawing/2014/main" id="{112D5BDE-1800-A048-A67A-B9F66B9E6909}"/>
              </a:ext>
            </a:extLst>
          </p:cNvPr>
          <p:cNvSpPr/>
          <p:nvPr/>
        </p:nvSpPr>
        <p:spPr>
          <a:xfrm>
            <a:off x="7014004" y="2880276"/>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5" name="Graphic 74">
            <a:extLst>
              <a:ext uri="{FF2B5EF4-FFF2-40B4-BE49-F238E27FC236}">
                <a16:creationId xmlns:a16="http://schemas.microsoft.com/office/drawing/2014/main" id="{B8F0CBAC-95AD-E743-9534-D02281B9AEE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092490" y="2978744"/>
            <a:ext cx="382685" cy="337778"/>
          </a:xfrm>
          <a:prstGeom prst="rect">
            <a:avLst/>
          </a:prstGeom>
        </p:spPr>
      </p:pic>
      <p:pic>
        <p:nvPicPr>
          <p:cNvPr id="11" name="Graphic 10">
            <a:extLst>
              <a:ext uri="{FF2B5EF4-FFF2-40B4-BE49-F238E27FC236}">
                <a16:creationId xmlns:a16="http://schemas.microsoft.com/office/drawing/2014/main" id="{3FB2E026-88F8-6547-8F9B-D0B571FFB6B8}"/>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019892" y="4548602"/>
            <a:ext cx="336102" cy="336102"/>
          </a:xfrm>
          <a:prstGeom prst="rect">
            <a:avLst/>
          </a:prstGeom>
        </p:spPr>
      </p:pic>
      <p:sp>
        <p:nvSpPr>
          <p:cNvPr id="62" name="TextBox 61">
            <a:extLst>
              <a:ext uri="{FF2B5EF4-FFF2-40B4-BE49-F238E27FC236}">
                <a16:creationId xmlns:a16="http://schemas.microsoft.com/office/drawing/2014/main" id="{F9C22783-D8B7-411A-AE69-011BE600373C}"/>
              </a:ext>
            </a:extLst>
          </p:cNvPr>
          <p:cNvSpPr txBox="1"/>
          <p:nvPr/>
        </p:nvSpPr>
        <p:spPr>
          <a:xfrm>
            <a:off x="3954064" y="1653171"/>
            <a:ext cx="1058792" cy="219291"/>
          </a:xfrm>
          <a:prstGeom prst="rect">
            <a:avLst/>
          </a:prstGeom>
          <a:noFill/>
        </p:spPr>
        <p:txBody>
          <a:bodyPr wrap="square" rtlCol="0">
            <a:spAutoFit/>
          </a:bodyPr>
          <a:lstStyle/>
          <a:p>
            <a:pPr fontAlgn="ctr"/>
            <a:r>
              <a:rPr lang="en-MY" sz="825" dirty="0">
                <a:solidFill>
                  <a:srgbClr val="595959"/>
                </a:solidFill>
              </a:rPr>
              <a:t>HEALTH COACHING</a:t>
            </a:r>
          </a:p>
        </p:txBody>
      </p:sp>
      <p:sp>
        <p:nvSpPr>
          <p:cNvPr id="76" name="Oval 75">
            <a:extLst>
              <a:ext uri="{FF2B5EF4-FFF2-40B4-BE49-F238E27FC236}">
                <a16:creationId xmlns:a16="http://schemas.microsoft.com/office/drawing/2014/main" id="{A64C8D4E-FF56-4153-99A0-068C28135C39}"/>
              </a:ext>
            </a:extLst>
          </p:cNvPr>
          <p:cNvSpPr/>
          <p:nvPr/>
        </p:nvSpPr>
        <p:spPr>
          <a:xfrm>
            <a:off x="5183255" y="4446825"/>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90DF627A-7EF4-4A6C-9406-9AA2ABE64966}"/>
              </a:ext>
            </a:extLst>
          </p:cNvPr>
          <p:cNvSpPr/>
          <p:nvPr/>
        </p:nvSpPr>
        <p:spPr>
          <a:xfrm>
            <a:off x="4122337" y="2182909"/>
            <a:ext cx="539657" cy="53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TextBox 77">
            <a:extLst>
              <a:ext uri="{FF2B5EF4-FFF2-40B4-BE49-F238E27FC236}">
                <a16:creationId xmlns:a16="http://schemas.microsoft.com/office/drawing/2014/main" id="{1E6D97AA-C46C-4241-9F6E-A8675CBFE1B2}"/>
              </a:ext>
            </a:extLst>
          </p:cNvPr>
          <p:cNvSpPr txBox="1"/>
          <p:nvPr/>
        </p:nvSpPr>
        <p:spPr>
          <a:xfrm>
            <a:off x="4934952" y="5014810"/>
            <a:ext cx="1084940" cy="219291"/>
          </a:xfrm>
          <a:prstGeom prst="rect">
            <a:avLst/>
          </a:prstGeom>
          <a:noFill/>
        </p:spPr>
        <p:txBody>
          <a:bodyPr wrap="square" rtlCol="0">
            <a:spAutoFit/>
          </a:bodyPr>
          <a:lstStyle/>
          <a:p>
            <a:r>
              <a:rPr lang="en-US" sz="825" dirty="0">
                <a:solidFill>
                  <a:srgbClr val="595959"/>
                </a:solidFill>
              </a:rPr>
              <a:t>SPORTS PHYSICALS</a:t>
            </a:r>
            <a:endParaRPr lang="en-MY" sz="825" dirty="0">
              <a:solidFill>
                <a:srgbClr val="595959"/>
              </a:solidFill>
            </a:endParaRPr>
          </a:p>
        </p:txBody>
      </p:sp>
      <p:pic>
        <p:nvPicPr>
          <p:cNvPr id="16" name="Graphic 15" descr="Heart with pulse">
            <a:extLst>
              <a:ext uri="{FF2B5EF4-FFF2-40B4-BE49-F238E27FC236}">
                <a16:creationId xmlns:a16="http://schemas.microsoft.com/office/drawing/2014/main" id="{500B2D05-71B2-4749-90F2-C97379648B6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52207" y="2222240"/>
            <a:ext cx="447841" cy="447841"/>
          </a:xfrm>
          <a:prstGeom prst="rect">
            <a:avLst/>
          </a:prstGeom>
        </p:spPr>
      </p:pic>
      <p:pic>
        <p:nvPicPr>
          <p:cNvPr id="18" name="Graphic 17" descr="Needle">
            <a:extLst>
              <a:ext uri="{FF2B5EF4-FFF2-40B4-BE49-F238E27FC236}">
                <a16:creationId xmlns:a16="http://schemas.microsoft.com/office/drawing/2014/main" id="{E07499C5-323F-42ED-BE6A-20633A1F4D9E}"/>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4594163" y="4200787"/>
            <a:ext cx="402875" cy="402875"/>
          </a:xfrm>
          <a:prstGeom prst="rect">
            <a:avLst/>
          </a:prstGeom>
        </p:spPr>
      </p:pic>
      <p:pic>
        <p:nvPicPr>
          <p:cNvPr id="6" name="Picture 5">
            <a:extLst>
              <a:ext uri="{FF2B5EF4-FFF2-40B4-BE49-F238E27FC236}">
                <a16:creationId xmlns:a16="http://schemas.microsoft.com/office/drawing/2014/main" id="{CB3337FC-0F65-E64A-9F08-ECC2A0978E66}"/>
              </a:ext>
            </a:extLst>
          </p:cNvPr>
          <p:cNvPicPr>
            <a:picLocks noChangeAspect="1"/>
          </p:cNvPicPr>
          <p:nvPr/>
        </p:nvPicPr>
        <p:blipFill>
          <a:blip r:embed="rId29">
            <a:alphaModFix amt="75000"/>
          </a:blip>
          <a:stretch>
            <a:fillRect/>
          </a:stretch>
        </p:blipFill>
        <p:spPr>
          <a:xfrm>
            <a:off x="5301050" y="4564206"/>
            <a:ext cx="300247" cy="300247"/>
          </a:xfrm>
          <a:prstGeom prst="rect">
            <a:avLst/>
          </a:prstGeom>
          <a:effectLst/>
        </p:spPr>
      </p:pic>
      <p:sp>
        <p:nvSpPr>
          <p:cNvPr id="5" name="TextBox 4">
            <a:extLst>
              <a:ext uri="{FF2B5EF4-FFF2-40B4-BE49-F238E27FC236}">
                <a16:creationId xmlns:a16="http://schemas.microsoft.com/office/drawing/2014/main" id="{E831C98F-65E9-486B-82B7-67BA2D92F230}"/>
              </a:ext>
            </a:extLst>
          </p:cNvPr>
          <p:cNvSpPr txBox="1"/>
          <p:nvPr/>
        </p:nvSpPr>
        <p:spPr>
          <a:xfrm>
            <a:off x="3072233" y="1071982"/>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solidFill>
                <a:srgbClr val="FF0000"/>
              </a:solidFill>
              <a:cs typeface="Arial"/>
            </a:endParaRPr>
          </a:p>
        </p:txBody>
      </p:sp>
      <p:sp>
        <p:nvSpPr>
          <p:cNvPr id="17" name="TextBox 16">
            <a:extLst>
              <a:ext uri="{FF2B5EF4-FFF2-40B4-BE49-F238E27FC236}">
                <a16:creationId xmlns:a16="http://schemas.microsoft.com/office/drawing/2014/main" id="{178E1F5D-DE10-44D9-BDE3-BF1F78280B6F}"/>
              </a:ext>
            </a:extLst>
          </p:cNvPr>
          <p:cNvSpPr txBox="1"/>
          <p:nvPr/>
        </p:nvSpPr>
        <p:spPr>
          <a:xfrm>
            <a:off x="140166" y="1410847"/>
            <a:ext cx="2428558" cy="715581"/>
          </a:xfrm>
          <a:prstGeom prst="rect">
            <a:avLst/>
          </a:prstGeom>
          <a:noFill/>
        </p:spPr>
        <p:txBody>
          <a:bodyPr wrap="square" lIns="68580" tIns="34290" rIns="68580" bIns="34290" rtlCol="0" anchor="t">
            <a:spAutoFit/>
          </a:bodyPr>
          <a:lstStyle/>
          <a:p>
            <a:pPr algn="ctr">
              <a:defRPr/>
            </a:pPr>
            <a:r>
              <a:rPr lang="en-US" sz="1200" dirty="0">
                <a:solidFill>
                  <a:srgbClr val="595959"/>
                </a:solidFill>
                <a:ea typeface="+mn-lt"/>
                <a:cs typeface="+mn-lt"/>
              </a:rPr>
              <a:t>Anyone enrolled in the </a:t>
            </a:r>
            <a:r>
              <a:rPr lang="en-US" sz="1200" b="1" dirty="0">
                <a:solidFill>
                  <a:srgbClr val="595959"/>
                </a:solidFill>
                <a:ea typeface="+mn-lt"/>
                <a:cs typeface="+mn-lt"/>
              </a:rPr>
              <a:t>CCG</a:t>
            </a:r>
            <a:r>
              <a:rPr lang="en-US" sz="1200" dirty="0">
                <a:solidFill>
                  <a:srgbClr val="595959"/>
                </a:solidFill>
                <a:ea typeface="+mn-lt"/>
                <a:cs typeface="+mn-lt"/>
              </a:rPr>
              <a:t> Health Plan</a:t>
            </a:r>
            <a:endParaRPr lang="en-US" sz="1200" dirty="0">
              <a:cs typeface="Arial" panose="020B0604020202020204"/>
            </a:endParaRPr>
          </a:p>
          <a:p>
            <a:pPr>
              <a:defRPr/>
            </a:pPr>
            <a:endParaRPr lang="en-US" sz="900" dirty="0">
              <a:solidFill>
                <a:srgbClr val="FF0000"/>
              </a:solidFill>
              <a:latin typeface="Arial"/>
              <a:cs typeface="Arial"/>
            </a:endParaRPr>
          </a:p>
          <a:p>
            <a:pPr>
              <a:defRPr/>
            </a:pPr>
            <a:endParaRPr lang="en-US" sz="900" dirty="0">
              <a:solidFill>
                <a:srgbClr val="FF0000"/>
              </a:solidFill>
              <a:latin typeface="Arial"/>
              <a:cs typeface="Arial"/>
            </a:endParaRPr>
          </a:p>
        </p:txBody>
      </p:sp>
      <p:sp>
        <p:nvSpPr>
          <p:cNvPr id="21" name="TextBox 20">
            <a:extLst>
              <a:ext uri="{FF2B5EF4-FFF2-40B4-BE49-F238E27FC236}">
                <a16:creationId xmlns:a16="http://schemas.microsoft.com/office/drawing/2014/main" id="{BF709BF4-43C7-42C4-BC83-9E135E397E25}"/>
              </a:ext>
            </a:extLst>
          </p:cNvPr>
          <p:cNvSpPr txBox="1"/>
          <p:nvPr/>
        </p:nvSpPr>
        <p:spPr>
          <a:xfrm>
            <a:off x="739589" y="3331509"/>
            <a:ext cx="1990163" cy="9348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25">
                <a:solidFill>
                  <a:srgbClr val="404040"/>
                </a:solidFill>
                <a:latin typeface="Arial Regular"/>
              </a:rPr>
              <a:t>Quick and easy appointments 24/7 Scheduling through the patient portal and </a:t>
            </a:r>
            <a:endParaRPr lang="en-US" sz="1125">
              <a:solidFill>
                <a:srgbClr val="000000"/>
              </a:solidFill>
              <a:latin typeface="Arial" panose="020B0604020202020204"/>
              <a:cs typeface="Arial" panose="020B0604020202020204"/>
            </a:endParaRPr>
          </a:p>
          <a:p>
            <a:r>
              <a:rPr lang="en-US" sz="1125">
                <a:solidFill>
                  <a:srgbClr val="404040"/>
                </a:solidFill>
                <a:latin typeface="Arial Regular"/>
              </a:rPr>
              <a:t>CareATC mobile app</a:t>
            </a:r>
            <a:endParaRPr lang="en-US" sz="1125">
              <a:cs typeface="Arial"/>
            </a:endParaRPr>
          </a:p>
        </p:txBody>
      </p:sp>
      <p:sp>
        <p:nvSpPr>
          <p:cNvPr id="27" name="TextBox 26">
            <a:extLst>
              <a:ext uri="{FF2B5EF4-FFF2-40B4-BE49-F238E27FC236}">
                <a16:creationId xmlns:a16="http://schemas.microsoft.com/office/drawing/2014/main" id="{A1A3FAE7-3F70-42B0-A872-03C276076615}"/>
              </a:ext>
            </a:extLst>
          </p:cNvPr>
          <p:cNvSpPr txBox="1"/>
          <p:nvPr/>
        </p:nvSpPr>
        <p:spPr>
          <a:xfrm>
            <a:off x="544606" y="2538132"/>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900">
              <a:solidFill>
                <a:srgbClr val="404040"/>
              </a:solidFill>
              <a:cs typeface="Arial"/>
            </a:endParaRPr>
          </a:p>
        </p:txBody>
      </p:sp>
      <p:sp>
        <p:nvSpPr>
          <p:cNvPr id="30" name="TextBox 29">
            <a:extLst>
              <a:ext uri="{FF2B5EF4-FFF2-40B4-BE49-F238E27FC236}">
                <a16:creationId xmlns:a16="http://schemas.microsoft.com/office/drawing/2014/main" id="{2258B693-F0BB-4AFF-8C68-1F2EEC61BFD8}"/>
              </a:ext>
            </a:extLst>
          </p:cNvPr>
          <p:cNvSpPr txBox="1"/>
          <p:nvPr/>
        </p:nvSpPr>
        <p:spPr>
          <a:xfrm>
            <a:off x="322730" y="2954991"/>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900">
              <a:solidFill>
                <a:srgbClr val="404040"/>
              </a:solidFill>
              <a:cs typeface="Arial"/>
            </a:endParaRPr>
          </a:p>
        </p:txBody>
      </p:sp>
      <p:sp>
        <p:nvSpPr>
          <p:cNvPr id="36" name="TextBox 35">
            <a:extLst>
              <a:ext uri="{FF2B5EF4-FFF2-40B4-BE49-F238E27FC236}">
                <a16:creationId xmlns:a16="http://schemas.microsoft.com/office/drawing/2014/main" id="{6C0E8290-9A72-4771-9E7A-1AB9334BBF83}"/>
              </a:ext>
            </a:extLst>
          </p:cNvPr>
          <p:cNvSpPr txBox="1"/>
          <p:nvPr/>
        </p:nvSpPr>
        <p:spPr>
          <a:xfrm>
            <a:off x="739588" y="4541745"/>
            <a:ext cx="1754842" cy="58862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25">
                <a:solidFill>
                  <a:srgbClr val="404040"/>
                </a:solidFill>
              </a:rPr>
              <a:t>Less wait time, face time with your medical provider</a:t>
            </a:r>
            <a:endParaRPr lang="en-US" sz="1125">
              <a:cs typeface="Arial"/>
            </a:endParaRPr>
          </a:p>
        </p:txBody>
      </p:sp>
      <p:pic>
        <p:nvPicPr>
          <p:cNvPr id="37" name="Picture 36">
            <a:extLst>
              <a:ext uri="{FF2B5EF4-FFF2-40B4-BE49-F238E27FC236}">
                <a16:creationId xmlns:a16="http://schemas.microsoft.com/office/drawing/2014/main" id="{7330FCFD-EBE2-4091-941A-5176D5BC7D00}"/>
              </a:ext>
            </a:extLst>
          </p:cNvPr>
          <p:cNvPicPr>
            <a:picLocks noChangeAspect="1"/>
          </p:cNvPicPr>
          <p:nvPr/>
        </p:nvPicPr>
        <p:blipFill>
          <a:blip r:embed="rId30"/>
          <a:stretch>
            <a:fillRect/>
          </a:stretch>
        </p:blipFill>
        <p:spPr>
          <a:xfrm>
            <a:off x="317286" y="4606471"/>
            <a:ext cx="364624" cy="378071"/>
          </a:xfrm>
          <a:prstGeom prst="rect">
            <a:avLst/>
          </a:prstGeom>
        </p:spPr>
      </p:pic>
      <p:sp>
        <p:nvSpPr>
          <p:cNvPr id="38" name="TextBox 37">
            <a:extLst>
              <a:ext uri="{FF2B5EF4-FFF2-40B4-BE49-F238E27FC236}">
                <a16:creationId xmlns:a16="http://schemas.microsoft.com/office/drawing/2014/main" id="{E9928A3A-DF47-403A-BA55-E98FC6DB76E6}"/>
              </a:ext>
            </a:extLst>
          </p:cNvPr>
          <p:cNvSpPr txBox="1"/>
          <p:nvPr/>
        </p:nvSpPr>
        <p:spPr>
          <a:xfrm>
            <a:off x="1" y="5583891"/>
            <a:ext cx="3657600"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750" i="1" dirty="0">
              <a:solidFill>
                <a:srgbClr val="595959"/>
              </a:solidFill>
              <a:highlight>
                <a:srgbClr val="FFFF00"/>
              </a:highlight>
              <a:cs typeface="Arial"/>
            </a:endParaRPr>
          </a:p>
        </p:txBody>
      </p:sp>
      <p:sp>
        <p:nvSpPr>
          <p:cNvPr id="46" name="TextBox 45">
            <a:extLst>
              <a:ext uri="{FF2B5EF4-FFF2-40B4-BE49-F238E27FC236}">
                <a16:creationId xmlns:a16="http://schemas.microsoft.com/office/drawing/2014/main" id="{E32D5BCE-5613-4A30-B21E-932F0C0F5A73}"/>
              </a:ext>
            </a:extLst>
          </p:cNvPr>
          <p:cNvSpPr txBox="1"/>
          <p:nvPr/>
        </p:nvSpPr>
        <p:spPr>
          <a:xfrm>
            <a:off x="497541" y="2141443"/>
            <a:ext cx="2097741"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chemeClr val="tx2">
                    <a:lumMod val="50000"/>
                  </a:schemeClr>
                </a:solidFill>
                <a:cs typeface="Segoe UI"/>
              </a:rPr>
              <a:t>Employees</a:t>
            </a:r>
            <a:r>
              <a:rPr lang="en-US" sz="1200" dirty="0">
                <a:solidFill>
                  <a:schemeClr val="tx2">
                    <a:lumMod val="50000"/>
                  </a:schemeClr>
                </a:solidFill>
                <a:cs typeface="Segoe UI"/>
              </a:rPr>
              <a:t>​</a:t>
            </a:r>
          </a:p>
          <a:p>
            <a:r>
              <a:rPr lang="en-US" sz="1200" b="1" dirty="0">
                <a:solidFill>
                  <a:schemeClr val="tx2">
                    <a:lumMod val="50000"/>
                  </a:schemeClr>
                </a:solidFill>
                <a:cs typeface="Segoe UI"/>
              </a:rPr>
              <a:t>Dependents  </a:t>
            </a:r>
            <a:r>
              <a:rPr lang="en-US" sz="900" i="1" dirty="0">
                <a:solidFill>
                  <a:schemeClr val="tx2">
                    <a:lumMod val="50000"/>
                  </a:schemeClr>
                </a:solidFill>
                <a:cs typeface="Segoe UI"/>
              </a:rPr>
              <a:t>includes spouses and children (ages 4+*)</a:t>
            </a:r>
          </a:p>
          <a:p>
            <a:r>
              <a:rPr lang="en-US" sz="1200" b="1" dirty="0">
                <a:solidFill>
                  <a:schemeClr val="tx2">
                    <a:lumMod val="50000"/>
                  </a:schemeClr>
                </a:solidFill>
                <a:cs typeface="Segoe UI"/>
              </a:rPr>
              <a:t>Retirees</a:t>
            </a:r>
          </a:p>
        </p:txBody>
      </p:sp>
      <p:pic>
        <p:nvPicPr>
          <p:cNvPr id="49" name="Picture 48">
            <a:extLst>
              <a:ext uri="{FF2B5EF4-FFF2-40B4-BE49-F238E27FC236}">
                <a16:creationId xmlns:a16="http://schemas.microsoft.com/office/drawing/2014/main" id="{A1792B4C-7EEC-4C7D-A7A6-A97964D718B4}"/>
              </a:ext>
            </a:extLst>
          </p:cNvPr>
          <p:cNvPicPr>
            <a:picLocks noChangeAspect="1"/>
          </p:cNvPicPr>
          <p:nvPr/>
        </p:nvPicPr>
        <p:blipFill>
          <a:blip r:embed="rId31"/>
          <a:stretch>
            <a:fillRect/>
          </a:stretch>
        </p:blipFill>
        <p:spPr>
          <a:xfrm>
            <a:off x="203750" y="2181893"/>
            <a:ext cx="149567" cy="127528"/>
          </a:xfrm>
          <a:prstGeom prst="rect">
            <a:avLst/>
          </a:prstGeom>
        </p:spPr>
      </p:pic>
      <p:pic>
        <p:nvPicPr>
          <p:cNvPr id="82" name="Picture 81">
            <a:extLst>
              <a:ext uri="{FF2B5EF4-FFF2-40B4-BE49-F238E27FC236}">
                <a16:creationId xmlns:a16="http://schemas.microsoft.com/office/drawing/2014/main" id="{775D4A3B-942A-42F0-9935-2E19B01A58E2}"/>
              </a:ext>
            </a:extLst>
          </p:cNvPr>
          <p:cNvPicPr>
            <a:picLocks noChangeAspect="1"/>
          </p:cNvPicPr>
          <p:nvPr/>
        </p:nvPicPr>
        <p:blipFill>
          <a:blip r:embed="rId31"/>
          <a:stretch>
            <a:fillRect/>
          </a:stretch>
        </p:blipFill>
        <p:spPr>
          <a:xfrm>
            <a:off x="197027" y="2390322"/>
            <a:ext cx="149567" cy="127528"/>
          </a:xfrm>
          <a:prstGeom prst="rect">
            <a:avLst/>
          </a:prstGeom>
        </p:spPr>
      </p:pic>
      <p:pic>
        <p:nvPicPr>
          <p:cNvPr id="4" name="Graphic 6">
            <a:extLst>
              <a:ext uri="{FF2B5EF4-FFF2-40B4-BE49-F238E27FC236}">
                <a16:creationId xmlns:a16="http://schemas.microsoft.com/office/drawing/2014/main" id="{794142E5-20C0-42FB-9011-409092D73C8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89112" y="3415553"/>
            <a:ext cx="389966" cy="369796"/>
          </a:xfrm>
          <a:prstGeom prst="rect">
            <a:avLst/>
          </a:prstGeom>
        </p:spPr>
      </p:pic>
      <p:pic>
        <p:nvPicPr>
          <p:cNvPr id="8" name="Audio 7">
            <a:hlinkClick r:id="" action="ppaction://media"/>
            <a:extLst>
              <a:ext uri="{FF2B5EF4-FFF2-40B4-BE49-F238E27FC236}">
                <a16:creationId xmlns:a16="http://schemas.microsoft.com/office/drawing/2014/main" id="{6E996F26-5325-427D-A201-AFEBFB56B4E3}"/>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8724900" y="5581650"/>
            <a:ext cx="304800" cy="304800"/>
          </a:xfrm>
          <a:prstGeom prst="rect">
            <a:avLst/>
          </a:prstGeom>
        </p:spPr>
      </p:pic>
      <p:pic>
        <p:nvPicPr>
          <p:cNvPr id="60" name="Picture 59">
            <a:extLst>
              <a:ext uri="{FF2B5EF4-FFF2-40B4-BE49-F238E27FC236}">
                <a16:creationId xmlns:a16="http://schemas.microsoft.com/office/drawing/2014/main" id="{80F858DE-CA25-44EE-8B33-A1F80F0B7FF9}"/>
              </a:ext>
            </a:extLst>
          </p:cNvPr>
          <p:cNvPicPr>
            <a:picLocks noChangeAspect="1"/>
          </p:cNvPicPr>
          <p:nvPr/>
        </p:nvPicPr>
        <p:blipFill>
          <a:blip r:embed="rId31"/>
          <a:stretch>
            <a:fillRect/>
          </a:stretch>
        </p:blipFill>
        <p:spPr>
          <a:xfrm>
            <a:off x="235838" y="2714716"/>
            <a:ext cx="149567" cy="127528"/>
          </a:xfrm>
          <a:prstGeom prst="rect">
            <a:avLst/>
          </a:prstGeom>
        </p:spPr>
      </p:pic>
      <p:sp>
        <p:nvSpPr>
          <p:cNvPr id="7" name="TextBox 6">
            <a:extLst>
              <a:ext uri="{FF2B5EF4-FFF2-40B4-BE49-F238E27FC236}">
                <a16:creationId xmlns:a16="http://schemas.microsoft.com/office/drawing/2014/main" id="{E3F79207-3464-4B4B-86FE-F19D9C4874AA}"/>
              </a:ext>
            </a:extLst>
          </p:cNvPr>
          <p:cNvSpPr txBox="1"/>
          <p:nvPr/>
        </p:nvSpPr>
        <p:spPr>
          <a:xfrm>
            <a:off x="122120" y="5447153"/>
            <a:ext cx="4179642" cy="253916"/>
          </a:xfrm>
          <a:prstGeom prst="rect">
            <a:avLst/>
          </a:prstGeom>
          <a:noFill/>
        </p:spPr>
        <p:txBody>
          <a:bodyPr wrap="square" rtlCol="0">
            <a:spAutoFit/>
          </a:bodyPr>
          <a:lstStyle/>
          <a:p>
            <a:r>
              <a:rPr lang="en-US" sz="1050" i="1">
                <a:solidFill>
                  <a:srgbClr val="595959"/>
                </a:solidFill>
              </a:rPr>
              <a:t>*Continue </a:t>
            </a:r>
            <a:r>
              <a:rPr lang="en-US" sz="1050" i="1" dirty="0">
                <a:solidFill>
                  <a:srgbClr val="595959"/>
                </a:solidFill>
              </a:rPr>
              <a:t>to see a pediatrician for well-child visits and immunizations. </a:t>
            </a:r>
            <a:endParaRPr lang="en-US" sz="1050" i="1" dirty="0">
              <a:solidFill>
                <a:srgbClr val="595959"/>
              </a:solidFill>
              <a:highlight>
                <a:srgbClr val="FFFF00"/>
              </a:highlight>
              <a:cs typeface="Arial"/>
            </a:endParaRPr>
          </a:p>
        </p:txBody>
      </p:sp>
    </p:spTree>
    <p:extLst>
      <p:ext uri="{BB962C8B-B14F-4D97-AF65-F5344CB8AC3E}">
        <p14:creationId xmlns:p14="http://schemas.microsoft.com/office/powerpoint/2010/main" val="990927104"/>
      </p:ext>
    </p:extLst>
  </p:cSld>
  <p:clrMapOvr>
    <a:masterClrMapping/>
  </p:clrMapOvr>
  <mc:AlternateContent xmlns:mc="http://schemas.openxmlformats.org/markup-compatibility/2006" xmlns:p14="http://schemas.microsoft.com/office/powerpoint/2010/main">
    <mc:Choice Requires="p14">
      <p:transition spd="slow" p14:dur="2000" advTm="50932"/>
    </mc:Choice>
    <mc:Fallback xmlns="">
      <p:transition spd="slow" advTm="5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A668C-1914-49AE-9E5C-7ED8E33F9F2E}"/>
              </a:ext>
            </a:extLst>
          </p:cNvPr>
          <p:cNvPicPr>
            <a:picLocks noChangeAspect="1"/>
          </p:cNvPicPr>
          <p:nvPr/>
        </p:nvPicPr>
        <p:blipFill>
          <a:blip r:embed="rId5"/>
          <a:stretch>
            <a:fillRect/>
          </a:stretch>
        </p:blipFill>
        <p:spPr>
          <a:xfrm>
            <a:off x="3400688" y="1881656"/>
            <a:ext cx="5613657" cy="3637245"/>
          </a:xfrm>
          <a:prstGeom prst="rect">
            <a:avLst/>
          </a:prstGeom>
        </p:spPr>
      </p:pic>
      <p:sp>
        <p:nvSpPr>
          <p:cNvPr id="4" name="Text Placeholder 7">
            <a:extLst>
              <a:ext uri="{FF2B5EF4-FFF2-40B4-BE49-F238E27FC236}">
                <a16:creationId xmlns:a16="http://schemas.microsoft.com/office/drawing/2014/main" id="{6F824BD9-7CC5-4C32-B80D-D9197763D0A6}"/>
              </a:ext>
            </a:extLst>
          </p:cNvPr>
          <p:cNvSpPr txBox="1">
            <a:spLocks/>
          </p:cNvSpPr>
          <p:nvPr/>
        </p:nvSpPr>
        <p:spPr>
          <a:xfrm>
            <a:off x="527666" y="2332336"/>
            <a:ext cx="2532234" cy="248198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24/7 Appointment Scheduling and Management</a:t>
            </a:r>
          </a:p>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Provider Messaging</a:t>
            </a:r>
          </a:p>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Medical Records</a:t>
            </a:r>
          </a:p>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Complete Patient Forms</a:t>
            </a:r>
          </a:p>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Personal Health Assessment Results</a:t>
            </a:r>
          </a:p>
          <a:p>
            <a:pPr>
              <a:buClr>
                <a:schemeClr val="bg1">
                  <a:lumMod val="50000"/>
                </a:schemeClr>
              </a:buClr>
              <a:buSzPct val="90000"/>
              <a:buFont typeface="Wingdings" pitchFamily="2" charset="2"/>
              <a:buChar char="§"/>
            </a:pPr>
            <a:r>
              <a:rPr lang="en-US" sz="1200">
                <a:solidFill>
                  <a:schemeClr val="tx1">
                    <a:lumMod val="75000"/>
                    <a:lumOff val="25000"/>
                  </a:schemeClr>
                </a:solidFill>
                <a:latin typeface="Arial"/>
                <a:cs typeface="Arial"/>
              </a:rPr>
              <a:t>Health Education Library</a:t>
            </a:r>
          </a:p>
        </p:txBody>
      </p:sp>
      <p:sp>
        <p:nvSpPr>
          <p:cNvPr id="6" name="Text Placeholder 4">
            <a:extLst>
              <a:ext uri="{FF2B5EF4-FFF2-40B4-BE49-F238E27FC236}">
                <a16:creationId xmlns:a16="http://schemas.microsoft.com/office/drawing/2014/main" id="{186DAACB-4D09-4252-8960-9C19A4AB40F9}"/>
              </a:ext>
            </a:extLst>
          </p:cNvPr>
          <p:cNvSpPr txBox="1">
            <a:spLocks/>
          </p:cNvSpPr>
          <p:nvPr/>
        </p:nvSpPr>
        <p:spPr>
          <a:xfrm>
            <a:off x="527665" y="1210108"/>
            <a:ext cx="7524974" cy="41145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latin typeface="Univia Pro" panose="00000500000000000000" pitchFamily="50" charset="0"/>
                <a:cs typeface="Arial" panose="020B0604020202020204" pitchFamily="34" charset="0"/>
              </a:rPr>
              <a:t>Mobile App</a:t>
            </a:r>
          </a:p>
        </p:txBody>
      </p:sp>
      <p:sp>
        <p:nvSpPr>
          <p:cNvPr id="10" name="Text Placeholder 1">
            <a:extLst>
              <a:ext uri="{FF2B5EF4-FFF2-40B4-BE49-F238E27FC236}">
                <a16:creationId xmlns:a16="http://schemas.microsoft.com/office/drawing/2014/main" id="{35D8849F-6B38-40A4-84E1-89593C82069A}"/>
              </a:ext>
            </a:extLst>
          </p:cNvPr>
          <p:cNvSpPr txBox="1">
            <a:spLocks/>
          </p:cNvSpPr>
          <p:nvPr/>
        </p:nvSpPr>
        <p:spPr>
          <a:xfrm>
            <a:off x="525032" y="1664599"/>
            <a:ext cx="4902594" cy="41145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50" b="1">
                <a:solidFill>
                  <a:srgbClr val="A5206F"/>
                </a:solidFill>
                <a:latin typeface="Proxima Nova" panose="020B0503030502060204" pitchFamily="34" charset="0"/>
                <a:ea typeface="Arial" charset="0"/>
                <a:cs typeface="Arial" charset="0"/>
              </a:rPr>
              <a:t>Mobile access to your health</a:t>
            </a:r>
          </a:p>
          <a:p>
            <a:endParaRPr lang="en-US" sz="2100"/>
          </a:p>
          <a:p>
            <a:endParaRPr lang="en-US" sz="2100"/>
          </a:p>
        </p:txBody>
      </p:sp>
      <p:pic>
        <p:nvPicPr>
          <p:cNvPr id="12" name="Picture Placeholder 9" descr="A picture containing text, person, holding, hand&#10;&#10;Description automatically generated">
            <a:extLst>
              <a:ext uri="{FF2B5EF4-FFF2-40B4-BE49-F238E27FC236}">
                <a16:creationId xmlns:a16="http://schemas.microsoft.com/office/drawing/2014/main" id="{D9A3025F-D9BE-49F6-8CF5-7698485AC2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b="-1"/>
          <a:stretch/>
        </p:blipFill>
        <p:spPr>
          <a:xfrm>
            <a:off x="2137932" y="4027114"/>
            <a:ext cx="1678480" cy="1906583"/>
          </a:xfrm>
          <a:prstGeom prst="rect">
            <a:avLst/>
          </a:prstGeom>
        </p:spPr>
      </p:pic>
      <p:pic>
        <p:nvPicPr>
          <p:cNvPr id="3" name="Audio 2">
            <a:hlinkClick r:id="" action="ppaction://media"/>
            <a:extLst>
              <a:ext uri="{FF2B5EF4-FFF2-40B4-BE49-F238E27FC236}">
                <a16:creationId xmlns:a16="http://schemas.microsoft.com/office/drawing/2014/main" id="{F99B248A-D3D4-413C-A64F-3EBEB3F99F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5581650"/>
            <a:ext cx="304800" cy="304800"/>
          </a:xfrm>
          <a:prstGeom prst="rect">
            <a:avLst/>
          </a:prstGeom>
        </p:spPr>
      </p:pic>
    </p:spTree>
    <p:extLst>
      <p:ext uri="{BB962C8B-B14F-4D97-AF65-F5344CB8AC3E}">
        <p14:creationId xmlns:p14="http://schemas.microsoft.com/office/powerpoint/2010/main" val="119207567"/>
      </p:ext>
    </p:extLst>
  </p:cSld>
  <p:clrMapOvr>
    <a:masterClrMapping/>
  </p:clrMapOvr>
  <mc:AlternateContent xmlns:mc="http://schemas.openxmlformats.org/markup-compatibility/2006" xmlns:p14="http://schemas.microsoft.com/office/powerpoint/2010/main">
    <mc:Choice Requires="p14">
      <p:transition spd="slow" p14:dur="2000" advTm="48725"/>
    </mc:Choice>
    <mc:Fallback xmlns="">
      <p:transition spd="slow" advTm="4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1194A59-B4D6-D742-A16F-5052B6A460AC}"/>
              </a:ext>
            </a:extLst>
          </p:cNvPr>
          <p:cNvSpPr/>
          <p:nvPr/>
        </p:nvSpPr>
        <p:spPr>
          <a:xfrm>
            <a:off x="0" y="-1"/>
            <a:ext cx="9899374" cy="6987209"/>
          </a:xfrm>
          <a:prstGeom prst="rect">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35556447-E5B9-4B43-BF6E-14BE6463BDB3}"/>
              </a:ext>
            </a:extLst>
          </p:cNvPr>
          <p:cNvSpPr txBox="1">
            <a:spLocks/>
          </p:cNvSpPr>
          <p:nvPr/>
        </p:nvSpPr>
        <p:spPr>
          <a:xfrm>
            <a:off x="1" y="1092390"/>
            <a:ext cx="9143999" cy="6129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1">
                    <a:lumMod val="65000"/>
                    <a:lumOff val="35000"/>
                  </a:schemeClr>
                </a:solidFill>
                <a:latin typeface="Arial" panose="020B0604020202020204" pitchFamily="34" charset="0"/>
                <a:cs typeface="Arial" panose="020B0604020202020204" pitchFamily="34" charset="0"/>
              </a:rPr>
              <a:t>Virtual Primary Care</a:t>
            </a:r>
          </a:p>
        </p:txBody>
      </p:sp>
      <p:sp>
        <p:nvSpPr>
          <p:cNvPr id="5" name="Rounded Rectangle 4">
            <a:extLst>
              <a:ext uri="{FF2B5EF4-FFF2-40B4-BE49-F238E27FC236}">
                <a16:creationId xmlns:a16="http://schemas.microsoft.com/office/drawing/2014/main" id="{0C32F6C3-54E2-C246-B540-EA03A0B07BDB}"/>
              </a:ext>
            </a:extLst>
          </p:cNvPr>
          <p:cNvSpPr/>
          <p:nvPr/>
        </p:nvSpPr>
        <p:spPr>
          <a:xfrm>
            <a:off x="5313376" y="2876615"/>
            <a:ext cx="1919930" cy="980243"/>
          </a:xfrm>
          <a:prstGeom prst="roundRect">
            <a:avLst>
              <a:gd name="adj" fmla="val 2021"/>
            </a:avLst>
          </a:prstGeom>
          <a:solidFill>
            <a:srgbClr val="E34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ed Rectangle 5">
            <a:extLst>
              <a:ext uri="{FF2B5EF4-FFF2-40B4-BE49-F238E27FC236}">
                <a16:creationId xmlns:a16="http://schemas.microsoft.com/office/drawing/2014/main" id="{CF5EBC15-8C76-CF4C-B1C5-63EE07DEB18E}"/>
              </a:ext>
            </a:extLst>
          </p:cNvPr>
          <p:cNvSpPr/>
          <p:nvPr/>
        </p:nvSpPr>
        <p:spPr>
          <a:xfrm>
            <a:off x="3333658" y="1841903"/>
            <a:ext cx="1919930" cy="980243"/>
          </a:xfrm>
          <a:prstGeom prst="roundRect">
            <a:avLst>
              <a:gd name="adj" fmla="val 2021"/>
            </a:avLst>
          </a:prstGeom>
          <a:solidFill>
            <a:srgbClr val="02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a:extLst>
              <a:ext uri="{FF2B5EF4-FFF2-40B4-BE49-F238E27FC236}">
                <a16:creationId xmlns:a16="http://schemas.microsoft.com/office/drawing/2014/main" id="{1FA86894-BA0F-CA4E-8B8D-59C097D6C9DD}"/>
              </a:ext>
            </a:extLst>
          </p:cNvPr>
          <p:cNvSpPr/>
          <p:nvPr/>
        </p:nvSpPr>
        <p:spPr>
          <a:xfrm>
            <a:off x="5313376" y="1841903"/>
            <a:ext cx="1919930" cy="980243"/>
          </a:xfrm>
          <a:prstGeom prst="roundRect">
            <a:avLst>
              <a:gd name="adj" fmla="val 2021"/>
            </a:avLst>
          </a:prstGeom>
          <a:solidFill>
            <a:srgbClr val="D5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ounded Rectangle 7">
            <a:extLst>
              <a:ext uri="{FF2B5EF4-FFF2-40B4-BE49-F238E27FC236}">
                <a16:creationId xmlns:a16="http://schemas.microsoft.com/office/drawing/2014/main" id="{74C734CB-13F6-FA43-BE74-1AA15BD57C1D}"/>
              </a:ext>
            </a:extLst>
          </p:cNvPr>
          <p:cNvSpPr/>
          <p:nvPr/>
        </p:nvSpPr>
        <p:spPr>
          <a:xfrm>
            <a:off x="1345669" y="1841903"/>
            <a:ext cx="1919930" cy="980243"/>
          </a:xfrm>
          <a:prstGeom prst="roundRect">
            <a:avLst>
              <a:gd name="adj" fmla="val 2021"/>
            </a:avLst>
          </a:prstGeom>
          <a:solidFill>
            <a:srgbClr val="7A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4BDE67F8-43BD-C445-9C29-49023A80BF21}"/>
              </a:ext>
            </a:extLst>
          </p:cNvPr>
          <p:cNvSpPr/>
          <p:nvPr/>
        </p:nvSpPr>
        <p:spPr>
          <a:xfrm>
            <a:off x="1353941" y="2862951"/>
            <a:ext cx="1911657" cy="980243"/>
          </a:xfrm>
          <a:prstGeom prst="roundRect">
            <a:avLst>
              <a:gd name="adj" fmla="val 2021"/>
            </a:avLst>
          </a:prstGeom>
          <a:solidFill>
            <a:srgbClr val="CB1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ounded Rectangle 9">
            <a:extLst>
              <a:ext uri="{FF2B5EF4-FFF2-40B4-BE49-F238E27FC236}">
                <a16:creationId xmlns:a16="http://schemas.microsoft.com/office/drawing/2014/main" id="{279694B1-C280-0042-9D81-B7DD0868B108}"/>
              </a:ext>
            </a:extLst>
          </p:cNvPr>
          <p:cNvSpPr/>
          <p:nvPr/>
        </p:nvSpPr>
        <p:spPr>
          <a:xfrm>
            <a:off x="3333907" y="2862951"/>
            <a:ext cx="1924325" cy="980243"/>
          </a:xfrm>
          <a:prstGeom prst="roundRect">
            <a:avLst>
              <a:gd name="adj" fmla="val 2021"/>
            </a:avLst>
          </a:prstGeom>
          <a:solidFill>
            <a:srgbClr val="E5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ounded Rectangle 10">
            <a:extLst>
              <a:ext uri="{FF2B5EF4-FFF2-40B4-BE49-F238E27FC236}">
                <a16:creationId xmlns:a16="http://schemas.microsoft.com/office/drawing/2014/main" id="{6CC08BB3-4151-0E4E-8136-EB124ED44BD0}"/>
              </a:ext>
            </a:extLst>
          </p:cNvPr>
          <p:cNvSpPr/>
          <p:nvPr/>
        </p:nvSpPr>
        <p:spPr>
          <a:xfrm>
            <a:off x="1353941" y="3894955"/>
            <a:ext cx="3995279" cy="980243"/>
          </a:xfrm>
          <a:prstGeom prst="roundRect">
            <a:avLst>
              <a:gd name="adj" fmla="val 2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raphic 11">
            <a:extLst>
              <a:ext uri="{FF2B5EF4-FFF2-40B4-BE49-F238E27FC236}">
                <a16:creationId xmlns:a16="http://schemas.microsoft.com/office/drawing/2014/main" id="{522E59CA-535B-254D-A4A8-FA79A7525CA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14185" y="3094667"/>
            <a:ext cx="484656" cy="470087"/>
          </a:xfrm>
          <a:prstGeom prst="rect">
            <a:avLst/>
          </a:prstGeom>
        </p:spPr>
      </p:pic>
      <p:pic>
        <p:nvPicPr>
          <p:cNvPr id="13" name="Graphic 12">
            <a:extLst>
              <a:ext uri="{FF2B5EF4-FFF2-40B4-BE49-F238E27FC236}">
                <a16:creationId xmlns:a16="http://schemas.microsoft.com/office/drawing/2014/main" id="{E1FFC531-68D9-484F-A87E-B7867BD50A6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04829" y="2105246"/>
            <a:ext cx="383925" cy="372383"/>
          </a:xfrm>
          <a:prstGeom prst="rect">
            <a:avLst/>
          </a:prstGeom>
        </p:spPr>
      </p:pic>
      <p:sp>
        <p:nvSpPr>
          <p:cNvPr id="14" name="TextBox 13">
            <a:extLst>
              <a:ext uri="{FF2B5EF4-FFF2-40B4-BE49-F238E27FC236}">
                <a16:creationId xmlns:a16="http://schemas.microsoft.com/office/drawing/2014/main" id="{70C89D1F-533D-944C-8F1F-53FA19E5C65A}"/>
              </a:ext>
            </a:extLst>
          </p:cNvPr>
          <p:cNvSpPr txBox="1"/>
          <p:nvPr/>
        </p:nvSpPr>
        <p:spPr>
          <a:xfrm>
            <a:off x="2161955" y="2103407"/>
            <a:ext cx="1005463" cy="577081"/>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24/7/365 access to physicians</a:t>
            </a:r>
          </a:p>
        </p:txBody>
      </p:sp>
      <p:sp>
        <p:nvSpPr>
          <p:cNvPr id="15" name="TextBox 14">
            <a:extLst>
              <a:ext uri="{FF2B5EF4-FFF2-40B4-BE49-F238E27FC236}">
                <a16:creationId xmlns:a16="http://schemas.microsoft.com/office/drawing/2014/main" id="{AA23B886-9EB3-4E44-B0B0-9B70621564CE}"/>
              </a:ext>
            </a:extLst>
          </p:cNvPr>
          <p:cNvSpPr txBox="1"/>
          <p:nvPr/>
        </p:nvSpPr>
        <p:spPr>
          <a:xfrm>
            <a:off x="4100756" y="2122379"/>
            <a:ext cx="1171160" cy="415498"/>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Easy-to-use platform</a:t>
            </a:r>
          </a:p>
        </p:txBody>
      </p:sp>
      <p:sp>
        <p:nvSpPr>
          <p:cNvPr id="16" name="TextBox 15">
            <a:extLst>
              <a:ext uri="{FF2B5EF4-FFF2-40B4-BE49-F238E27FC236}">
                <a16:creationId xmlns:a16="http://schemas.microsoft.com/office/drawing/2014/main" id="{F38B497B-6479-214B-B7F6-37B6397187E8}"/>
              </a:ext>
            </a:extLst>
          </p:cNvPr>
          <p:cNvSpPr txBox="1"/>
          <p:nvPr/>
        </p:nvSpPr>
        <p:spPr>
          <a:xfrm>
            <a:off x="2487377" y="4129236"/>
            <a:ext cx="2044286" cy="577081"/>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Conveniently located within the CareATC Mobile App and Patient Portal</a:t>
            </a:r>
          </a:p>
        </p:txBody>
      </p:sp>
      <p:sp>
        <p:nvSpPr>
          <p:cNvPr id="17" name="TextBox 16">
            <a:extLst>
              <a:ext uri="{FF2B5EF4-FFF2-40B4-BE49-F238E27FC236}">
                <a16:creationId xmlns:a16="http://schemas.microsoft.com/office/drawing/2014/main" id="{8D5B27E7-8003-6C45-900F-6933B56343E4}"/>
              </a:ext>
            </a:extLst>
          </p:cNvPr>
          <p:cNvSpPr txBox="1"/>
          <p:nvPr/>
        </p:nvSpPr>
        <p:spPr>
          <a:xfrm>
            <a:off x="2128462" y="2990300"/>
            <a:ext cx="1092929" cy="900246"/>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Nationwide network of board-certified physicians</a:t>
            </a:r>
          </a:p>
        </p:txBody>
      </p:sp>
      <p:sp>
        <p:nvSpPr>
          <p:cNvPr id="18" name="TextBox 17">
            <a:extLst>
              <a:ext uri="{FF2B5EF4-FFF2-40B4-BE49-F238E27FC236}">
                <a16:creationId xmlns:a16="http://schemas.microsoft.com/office/drawing/2014/main" id="{977DB1FA-8FE0-374D-8B71-4BC5D2EBA2C3}"/>
              </a:ext>
            </a:extLst>
          </p:cNvPr>
          <p:cNvSpPr txBox="1"/>
          <p:nvPr/>
        </p:nvSpPr>
        <p:spPr>
          <a:xfrm>
            <a:off x="4150090" y="3155960"/>
            <a:ext cx="909335" cy="415498"/>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No visit copays</a:t>
            </a:r>
          </a:p>
        </p:txBody>
      </p:sp>
      <p:sp>
        <p:nvSpPr>
          <p:cNvPr id="19" name="TextBox 18">
            <a:extLst>
              <a:ext uri="{FF2B5EF4-FFF2-40B4-BE49-F238E27FC236}">
                <a16:creationId xmlns:a16="http://schemas.microsoft.com/office/drawing/2014/main" id="{4467977E-33C4-0C46-A73B-8C947D6785FC}"/>
              </a:ext>
            </a:extLst>
          </p:cNvPr>
          <p:cNvSpPr txBox="1"/>
          <p:nvPr/>
        </p:nvSpPr>
        <p:spPr>
          <a:xfrm>
            <a:off x="5957215" y="3066027"/>
            <a:ext cx="1182725" cy="577081"/>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Medical record &amp; Patient Portal integration</a:t>
            </a:r>
          </a:p>
        </p:txBody>
      </p:sp>
      <p:sp>
        <p:nvSpPr>
          <p:cNvPr id="20" name="TextBox 19">
            <a:extLst>
              <a:ext uri="{FF2B5EF4-FFF2-40B4-BE49-F238E27FC236}">
                <a16:creationId xmlns:a16="http://schemas.microsoft.com/office/drawing/2014/main" id="{1FF9E7E0-76BA-364A-B0B7-37E9484C257C}"/>
              </a:ext>
            </a:extLst>
          </p:cNvPr>
          <p:cNvSpPr txBox="1"/>
          <p:nvPr/>
        </p:nvSpPr>
        <p:spPr>
          <a:xfrm>
            <a:off x="5957215" y="2154741"/>
            <a:ext cx="1182725" cy="415498"/>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Proxima Nova" charset="0"/>
                <a:cs typeface="Arial" panose="020B0604020202020204" pitchFamily="34" charset="0"/>
              </a:rPr>
              <a:t>Visits via video or telephone</a:t>
            </a:r>
          </a:p>
        </p:txBody>
      </p:sp>
      <p:pic>
        <p:nvPicPr>
          <p:cNvPr id="21" name="Graphic 20">
            <a:extLst>
              <a:ext uri="{FF2B5EF4-FFF2-40B4-BE49-F238E27FC236}">
                <a16:creationId xmlns:a16="http://schemas.microsoft.com/office/drawing/2014/main" id="{027B8962-D9A0-E046-8BFB-E835501F921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66746" y="3131930"/>
            <a:ext cx="398661" cy="386676"/>
          </a:xfrm>
          <a:prstGeom prst="rect">
            <a:avLst/>
          </a:prstGeom>
        </p:spPr>
      </p:pic>
      <p:pic>
        <p:nvPicPr>
          <p:cNvPr id="22" name="Graphic 21">
            <a:extLst>
              <a:ext uri="{FF2B5EF4-FFF2-40B4-BE49-F238E27FC236}">
                <a16:creationId xmlns:a16="http://schemas.microsoft.com/office/drawing/2014/main" id="{6F9EB9B4-E686-DA43-B65B-0EA4FAB794E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97454" y="3136372"/>
            <a:ext cx="398661" cy="386676"/>
          </a:xfrm>
          <a:prstGeom prst="rect">
            <a:avLst/>
          </a:prstGeom>
        </p:spPr>
      </p:pic>
      <p:pic>
        <p:nvPicPr>
          <p:cNvPr id="23" name="Graphic 22">
            <a:extLst>
              <a:ext uri="{FF2B5EF4-FFF2-40B4-BE49-F238E27FC236}">
                <a16:creationId xmlns:a16="http://schemas.microsoft.com/office/drawing/2014/main" id="{8D065DBB-F639-404A-8031-2630CE615E5D}"/>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668564" y="2115646"/>
            <a:ext cx="436991" cy="423854"/>
          </a:xfrm>
          <a:prstGeom prst="rect">
            <a:avLst/>
          </a:prstGeom>
        </p:spPr>
      </p:pic>
      <p:pic>
        <p:nvPicPr>
          <p:cNvPr id="24" name="Graphic 23">
            <a:extLst>
              <a:ext uri="{FF2B5EF4-FFF2-40B4-BE49-F238E27FC236}">
                <a16:creationId xmlns:a16="http://schemas.microsoft.com/office/drawing/2014/main" id="{B08EB846-FC94-9745-8323-B2396F213D1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31958" y="4180146"/>
            <a:ext cx="459993" cy="446164"/>
          </a:xfrm>
          <a:prstGeom prst="rect">
            <a:avLst/>
          </a:prstGeom>
        </p:spPr>
      </p:pic>
      <p:pic>
        <p:nvPicPr>
          <p:cNvPr id="25" name="Graphic 24">
            <a:extLst>
              <a:ext uri="{FF2B5EF4-FFF2-40B4-BE49-F238E27FC236}">
                <a16:creationId xmlns:a16="http://schemas.microsoft.com/office/drawing/2014/main" id="{1720FDA0-24C3-044A-8519-AF9FFF64F25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66639" y="2156580"/>
            <a:ext cx="399938" cy="387914"/>
          </a:xfrm>
          <a:prstGeom prst="rect">
            <a:avLst/>
          </a:prstGeom>
        </p:spPr>
      </p:pic>
      <p:grpSp>
        <p:nvGrpSpPr>
          <p:cNvPr id="30" name="Group 29">
            <a:extLst>
              <a:ext uri="{FF2B5EF4-FFF2-40B4-BE49-F238E27FC236}">
                <a16:creationId xmlns:a16="http://schemas.microsoft.com/office/drawing/2014/main" id="{596636D9-769A-E349-8AC4-9F5B9E4E038B}"/>
              </a:ext>
            </a:extLst>
          </p:cNvPr>
          <p:cNvGrpSpPr/>
          <p:nvPr/>
        </p:nvGrpSpPr>
        <p:grpSpPr>
          <a:xfrm>
            <a:off x="-1" y="5905188"/>
            <a:ext cx="9144000" cy="112231"/>
            <a:chOff x="-85060" y="4221125"/>
            <a:chExt cx="12390474" cy="159489"/>
          </a:xfrm>
        </p:grpSpPr>
        <p:sp>
          <p:nvSpPr>
            <p:cNvPr id="31" name="Rectangle 30">
              <a:extLst>
                <a:ext uri="{FF2B5EF4-FFF2-40B4-BE49-F238E27FC236}">
                  <a16:creationId xmlns:a16="http://schemas.microsoft.com/office/drawing/2014/main" id="{DC03A813-D03F-E44F-BF88-04976CE5BC22}"/>
                </a:ext>
              </a:extLst>
            </p:cNvPr>
            <p:cNvSpPr/>
            <p:nvPr userDrawn="1"/>
          </p:nvSpPr>
          <p:spPr>
            <a:xfrm>
              <a:off x="-85060" y="4221125"/>
              <a:ext cx="2073349" cy="159489"/>
            </a:xfrm>
            <a:prstGeom prst="rect">
              <a:avLst/>
            </a:prstGeom>
            <a:solidFill>
              <a:srgbClr val="FE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0ACE50DB-5414-7642-9755-DA93E1B16410}"/>
                </a:ext>
              </a:extLst>
            </p:cNvPr>
            <p:cNvSpPr/>
            <p:nvPr userDrawn="1"/>
          </p:nvSpPr>
          <p:spPr>
            <a:xfrm>
              <a:off x="1981200" y="4221125"/>
              <a:ext cx="2073349" cy="159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980B69A8-A10B-1745-9A20-EB97CD7D483D}"/>
                </a:ext>
              </a:extLst>
            </p:cNvPr>
            <p:cNvSpPr/>
            <p:nvPr userDrawn="1"/>
          </p:nvSpPr>
          <p:spPr>
            <a:xfrm>
              <a:off x="4038600" y="4221125"/>
              <a:ext cx="2073349" cy="159489"/>
            </a:xfrm>
            <a:prstGeom prst="rect">
              <a:avLst/>
            </a:prstGeom>
            <a:solidFill>
              <a:srgbClr val="C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84C1DC9E-19FB-DB43-8E82-5F8A691F392A}"/>
                </a:ext>
              </a:extLst>
            </p:cNvPr>
            <p:cNvSpPr/>
            <p:nvPr userDrawn="1"/>
          </p:nvSpPr>
          <p:spPr>
            <a:xfrm>
              <a:off x="6096000" y="4221125"/>
              <a:ext cx="2073349" cy="159489"/>
            </a:xfrm>
            <a:prstGeom prst="rect">
              <a:avLst/>
            </a:prstGeom>
            <a:solidFill>
              <a:srgbClr val="D0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114638FB-7938-7140-A9BB-33E15D34C790}"/>
                </a:ext>
              </a:extLst>
            </p:cNvPr>
            <p:cNvSpPr/>
            <p:nvPr userDrawn="1"/>
          </p:nvSpPr>
          <p:spPr>
            <a:xfrm>
              <a:off x="8153400" y="4221125"/>
              <a:ext cx="2073349" cy="159489"/>
            </a:xfrm>
            <a:prstGeom prst="rect">
              <a:avLst/>
            </a:prstGeom>
            <a:solidFill>
              <a:srgbClr val="A84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9E5C5CFB-6DFA-1042-9260-CE34F849E7D0}"/>
                </a:ext>
              </a:extLst>
            </p:cNvPr>
            <p:cNvSpPr/>
            <p:nvPr userDrawn="1"/>
          </p:nvSpPr>
          <p:spPr>
            <a:xfrm>
              <a:off x="10224202" y="4221125"/>
              <a:ext cx="2081212" cy="159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7" name="Picture 36" descr="Logo&#10;&#10;Description automatically generated">
            <a:extLst>
              <a:ext uri="{FF2B5EF4-FFF2-40B4-BE49-F238E27FC236}">
                <a16:creationId xmlns:a16="http://schemas.microsoft.com/office/drawing/2014/main" id="{1A6DBABA-E9BA-004D-A31D-0ACB78D83DF0}"/>
              </a:ext>
            </a:extLst>
          </p:cNvPr>
          <p:cNvPicPr>
            <a:picLocks noChangeAspect="1"/>
          </p:cNvPicPr>
          <p:nvPr/>
        </p:nvPicPr>
        <p:blipFill>
          <a:blip r:embed="rId17"/>
          <a:stretch>
            <a:fillRect/>
          </a:stretch>
        </p:blipFill>
        <p:spPr>
          <a:xfrm>
            <a:off x="504319" y="5176805"/>
            <a:ext cx="2133062" cy="578066"/>
          </a:xfrm>
          <a:prstGeom prst="rect">
            <a:avLst/>
          </a:prstGeom>
        </p:spPr>
      </p:pic>
      <p:sp>
        <p:nvSpPr>
          <p:cNvPr id="38" name="Rectangle 37">
            <a:extLst>
              <a:ext uri="{FF2B5EF4-FFF2-40B4-BE49-F238E27FC236}">
                <a16:creationId xmlns:a16="http://schemas.microsoft.com/office/drawing/2014/main" id="{9A580A58-9C8D-1A4D-B089-887852BADC4D}"/>
              </a:ext>
            </a:extLst>
          </p:cNvPr>
          <p:cNvSpPr/>
          <p:nvPr/>
        </p:nvSpPr>
        <p:spPr>
          <a:xfrm>
            <a:off x="4277485" y="5671878"/>
            <a:ext cx="4458273" cy="184666"/>
          </a:xfrm>
          <a:prstGeom prst="rect">
            <a:avLst/>
          </a:prstGeom>
        </p:spPr>
        <p:txBody>
          <a:bodyPr wrap="none">
            <a:spAutoFit/>
          </a:bodyPr>
          <a:lstStyle/>
          <a:p>
            <a:pPr algn="ctr" defTabSz="411480">
              <a:defRPr/>
            </a:pPr>
            <a:r>
              <a:rPr lang="en-US" sz="600" dirty="0">
                <a:solidFill>
                  <a:schemeClr val="tx1">
                    <a:lumMod val="50000"/>
                    <a:lumOff val="50000"/>
                  </a:schemeClr>
                </a:solidFill>
                <a:latin typeface="Arial" panose="020B0604020202020204" pitchFamily="34" charset="0"/>
                <a:ea typeface="Helvetica Neue" charset="0"/>
                <a:cs typeface="Helvetica Neue" charset="0"/>
                <a:sym typeface="Frutiger LT Std 55 Roman" charset="0"/>
              </a:rPr>
              <a:t>Confidential information prepared for exclusive use by CareATC, Inc. Unauthorized duplication or dissemination is prohibited.</a:t>
            </a:r>
            <a:endParaRPr lang="en-US" sz="600" dirty="0">
              <a:solidFill>
                <a:schemeClr val="tx1">
                  <a:lumMod val="50000"/>
                  <a:lumOff val="50000"/>
                </a:schemeClr>
              </a:solidFill>
              <a:latin typeface="Arial" panose="020B0604020202020204" pitchFamily="34" charset="0"/>
              <a:ea typeface="Helvetica Neue" charset="0"/>
              <a:cs typeface="Helvetica Neue" charset="0"/>
            </a:endParaRPr>
          </a:p>
        </p:txBody>
      </p:sp>
      <p:sp>
        <p:nvSpPr>
          <p:cNvPr id="39" name="Slide Number Placeholder 1">
            <a:extLst>
              <a:ext uri="{FF2B5EF4-FFF2-40B4-BE49-F238E27FC236}">
                <a16:creationId xmlns:a16="http://schemas.microsoft.com/office/drawing/2014/main" id="{3F4E32F1-344F-534C-BE23-387EC4DC6806}"/>
              </a:ext>
            </a:extLst>
          </p:cNvPr>
          <p:cNvSpPr txBox="1">
            <a:spLocks/>
          </p:cNvSpPr>
          <p:nvPr/>
        </p:nvSpPr>
        <p:spPr>
          <a:xfrm>
            <a:off x="8608218" y="5671878"/>
            <a:ext cx="465773" cy="273844"/>
          </a:xfrm>
          <a:prstGeom prst="rect">
            <a:avLst/>
          </a:prstGeom>
          <a:noFill/>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0221D-C84F-6B41-9936-D04AD4309EBF}" type="slidenum">
              <a:rPr lang="en-US" sz="600"/>
              <a:pPr/>
              <a:t>56</a:t>
            </a:fld>
            <a:endParaRPr lang="en-US" sz="600" dirty="0"/>
          </a:p>
        </p:txBody>
      </p:sp>
      <p:pic>
        <p:nvPicPr>
          <p:cNvPr id="42" name="Picture 41" descr="A picture containing text, indoor, electronics, screen&#10;&#10;Description automatically generated">
            <a:extLst>
              <a:ext uri="{FF2B5EF4-FFF2-40B4-BE49-F238E27FC236}">
                <a16:creationId xmlns:a16="http://schemas.microsoft.com/office/drawing/2014/main" id="{042DAEA1-B453-70F5-09BA-734FE2CCFB8B}"/>
              </a:ext>
            </a:extLst>
          </p:cNvPr>
          <p:cNvPicPr>
            <a:picLocks noChangeAspect="1"/>
          </p:cNvPicPr>
          <p:nvPr/>
        </p:nvPicPr>
        <p:blipFill>
          <a:blip r:embed="rId18"/>
          <a:stretch>
            <a:fillRect/>
          </a:stretch>
        </p:blipFill>
        <p:spPr>
          <a:xfrm>
            <a:off x="4531663" y="3600347"/>
            <a:ext cx="3441254" cy="1988792"/>
          </a:xfrm>
          <a:prstGeom prst="rect">
            <a:avLst/>
          </a:prstGeom>
        </p:spPr>
      </p:pic>
    </p:spTree>
    <p:extLst>
      <p:ext uri="{BB962C8B-B14F-4D97-AF65-F5344CB8AC3E}">
        <p14:creationId xmlns:p14="http://schemas.microsoft.com/office/powerpoint/2010/main" val="3124753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C779D3-9F11-1948-A2A3-1F16C8DA52DD}"/>
              </a:ext>
            </a:extLst>
          </p:cNvPr>
          <p:cNvSpPr txBox="1">
            <a:spLocks/>
          </p:cNvSpPr>
          <p:nvPr/>
        </p:nvSpPr>
        <p:spPr>
          <a:xfrm>
            <a:off x="728893" y="2472564"/>
            <a:ext cx="6841979" cy="2681842"/>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lnSpc>
                <a:spcPct val="100000"/>
              </a:lnSpc>
              <a:buFont typeface="Arial" panose="020B0604020202020204" pitchFamily="34" charset="0"/>
              <a:buChar char="•"/>
            </a:pPr>
            <a:r>
              <a:rPr lang="en-US" sz="1800" spc="-8" dirty="0">
                <a:solidFill>
                  <a:schemeClr val="tx1">
                    <a:lumMod val="50000"/>
                    <a:lumOff val="50000"/>
                  </a:schemeClr>
                </a:solidFill>
                <a:latin typeface="Tahoma"/>
                <a:cs typeface="Tahoma"/>
              </a:rPr>
              <a:t>Flu Vaccines- Planning to begin in October</a:t>
            </a:r>
          </a:p>
          <a:p>
            <a:pPr marL="814388" lvl="2" indent="-128588">
              <a:buFont typeface="Arial" panose="020B0604020202020204" pitchFamily="34" charset="0"/>
              <a:buChar char="•"/>
            </a:pPr>
            <a:r>
              <a:rPr lang="en-US" sz="100" spc="-8" dirty="0">
                <a:solidFill>
                  <a:schemeClr val="tx1">
                    <a:lumMod val="50000"/>
                    <a:lumOff val="50000"/>
                  </a:schemeClr>
                </a:solidFill>
                <a:latin typeface="Tahoma"/>
                <a:cs typeface="Tahoma"/>
              </a:rPr>
              <a:t>beginning 10/3 </a:t>
            </a:r>
          </a:p>
          <a:p>
            <a:pPr marL="471488" lvl="1" indent="-128588">
              <a:buFont typeface="Arial" panose="020B0604020202020204" pitchFamily="34" charset="0"/>
              <a:buChar char="•"/>
            </a:pPr>
            <a:endParaRPr lang="en-US" sz="100" spc="-8" dirty="0">
              <a:solidFill>
                <a:schemeClr val="tx1">
                  <a:lumMod val="50000"/>
                  <a:lumOff val="50000"/>
                </a:schemeClr>
              </a:solidFill>
              <a:latin typeface="Tahoma"/>
              <a:cs typeface="Tahoma"/>
            </a:endParaRPr>
          </a:p>
          <a:p>
            <a:pPr marL="471488" lvl="1" indent="-128588">
              <a:buFont typeface="Arial" panose="020B0604020202020204" pitchFamily="34" charset="0"/>
              <a:buChar char="•"/>
            </a:pPr>
            <a:endParaRPr lang="en-US" sz="100" spc="-8" dirty="0">
              <a:solidFill>
                <a:schemeClr val="tx1">
                  <a:lumMod val="50000"/>
                  <a:lumOff val="50000"/>
                </a:schemeClr>
              </a:solidFill>
              <a:latin typeface="Tahoma"/>
              <a:cs typeface="Tahoma"/>
            </a:endParaRPr>
          </a:p>
          <a:p>
            <a:pPr marL="257175" indent="-257175" algn="l">
              <a:lnSpc>
                <a:spcPct val="100000"/>
              </a:lnSpc>
              <a:buFont typeface="Arial" panose="020B0604020202020204" pitchFamily="34" charset="0"/>
              <a:buChar char="•"/>
            </a:pPr>
            <a:endParaRPr lang="en-US" sz="1800" spc="-8" dirty="0">
              <a:solidFill>
                <a:schemeClr val="tx1">
                  <a:lumMod val="50000"/>
                  <a:lumOff val="50000"/>
                </a:schemeClr>
              </a:solidFill>
              <a:latin typeface="Tahoma"/>
              <a:cs typeface="Tahoma"/>
            </a:endParaRPr>
          </a:p>
          <a:p>
            <a:pPr marL="257175" indent="-257175" algn="l">
              <a:lnSpc>
                <a:spcPct val="100000"/>
              </a:lnSpc>
              <a:buFont typeface="Arial" panose="020B0604020202020204" pitchFamily="34" charset="0"/>
              <a:buChar char="•"/>
            </a:pPr>
            <a:endParaRPr lang="en-US" sz="1800" spc="-8" dirty="0">
              <a:solidFill>
                <a:schemeClr val="tx1">
                  <a:lumMod val="50000"/>
                  <a:lumOff val="50000"/>
                </a:schemeClr>
              </a:solidFill>
              <a:latin typeface="Tahoma"/>
              <a:cs typeface="Tahoma"/>
            </a:endParaRPr>
          </a:p>
          <a:p>
            <a:pPr marL="257175" indent="-257175" algn="l">
              <a:lnSpc>
                <a:spcPct val="100000"/>
              </a:lnSpc>
              <a:buFont typeface="Arial" panose="020B0604020202020204" pitchFamily="34" charset="0"/>
              <a:buChar char="•"/>
            </a:pPr>
            <a:r>
              <a:rPr lang="en-US" sz="1800" spc="-8" dirty="0">
                <a:solidFill>
                  <a:schemeClr val="tx1">
                    <a:lumMod val="50000"/>
                    <a:lumOff val="50000"/>
                  </a:schemeClr>
                </a:solidFill>
                <a:latin typeface="Tahoma"/>
                <a:cs typeface="Tahoma"/>
              </a:rPr>
              <a:t>Referrals to Columbus Diagnostic Center at no cost to those on a CCG plan</a:t>
            </a:r>
          </a:p>
          <a:p>
            <a:pPr marL="257175" indent="-257175" algn="l">
              <a:lnSpc>
                <a:spcPct val="100000"/>
              </a:lnSpc>
              <a:buFont typeface="Arial" panose="020B0604020202020204" pitchFamily="34" charset="0"/>
              <a:buChar char="•"/>
            </a:pPr>
            <a:endParaRPr lang="en-US" sz="1800" spc="-8" dirty="0">
              <a:solidFill>
                <a:schemeClr val="tx1">
                  <a:lumMod val="50000"/>
                  <a:lumOff val="50000"/>
                </a:schemeClr>
              </a:solidFill>
              <a:latin typeface="Tahoma"/>
              <a:cs typeface="Tahoma"/>
            </a:endParaRPr>
          </a:p>
          <a:p>
            <a:pPr marL="257175" indent="-257175" algn="l">
              <a:lnSpc>
                <a:spcPct val="100000"/>
              </a:lnSpc>
              <a:buFont typeface="Arial" panose="020B0604020202020204" pitchFamily="34" charset="0"/>
              <a:buChar char="•"/>
            </a:pPr>
            <a:r>
              <a:rPr lang="en-US" sz="1800" spc="-8" dirty="0">
                <a:solidFill>
                  <a:schemeClr val="tx1">
                    <a:lumMod val="50000"/>
                    <a:lumOff val="50000"/>
                  </a:schemeClr>
                </a:solidFill>
                <a:latin typeface="Tahoma"/>
                <a:cs typeface="Tahoma"/>
              </a:rPr>
              <a:t>Patient information and results are 100% confidential and HIPAA compliant</a:t>
            </a:r>
          </a:p>
          <a:p>
            <a:pPr marL="600075" lvl="1" indent="-257175">
              <a:buFont typeface="Arial" panose="020B0604020202020204" pitchFamily="34" charset="0"/>
              <a:buChar char="•"/>
            </a:pPr>
            <a:endParaRPr lang="en-US" sz="100" spc="-8" dirty="0">
              <a:solidFill>
                <a:schemeClr val="tx1">
                  <a:lumMod val="50000"/>
                  <a:lumOff val="50000"/>
                </a:schemeClr>
              </a:solidFill>
              <a:latin typeface="Tahoma"/>
              <a:cs typeface="Tahoma"/>
            </a:endParaRPr>
          </a:p>
          <a:p>
            <a:pPr marL="814388" lvl="2" indent="-128588">
              <a:buFont typeface="Arial" panose="020B0604020202020204" pitchFamily="34" charset="0"/>
              <a:buChar char="•"/>
            </a:pPr>
            <a:endParaRPr lang="en-US" sz="100" spc="-8" dirty="0">
              <a:solidFill>
                <a:schemeClr val="tx1">
                  <a:lumMod val="50000"/>
                  <a:lumOff val="50000"/>
                </a:schemeClr>
              </a:solidFill>
              <a:latin typeface="Tahoma"/>
              <a:cs typeface="Tahoma"/>
            </a:endParaRPr>
          </a:p>
          <a:p>
            <a:pPr marL="257175" indent="-257175" algn="l">
              <a:lnSpc>
                <a:spcPct val="100000"/>
              </a:lnSpc>
              <a:buFont typeface="Arial" panose="020B0604020202020204" pitchFamily="34" charset="0"/>
              <a:buChar char="•"/>
            </a:pPr>
            <a:endParaRPr lang="en-US" sz="1800" spc="-8" dirty="0">
              <a:solidFill>
                <a:schemeClr val="tx1">
                  <a:lumMod val="50000"/>
                  <a:lumOff val="50000"/>
                </a:schemeClr>
              </a:solidFill>
              <a:latin typeface="Tahoma"/>
              <a:cs typeface="Tahoma"/>
            </a:endParaRPr>
          </a:p>
          <a:p>
            <a:pPr marL="342900" indent="-342900" algn="l">
              <a:lnSpc>
                <a:spcPct val="100000"/>
              </a:lnSpc>
              <a:buFont typeface="Arial" panose="020B0604020202020204" pitchFamily="34" charset="0"/>
              <a:buChar char="•"/>
            </a:pPr>
            <a:endParaRPr lang="en-US" sz="1800" spc="-8" dirty="0">
              <a:solidFill>
                <a:schemeClr val="tx1">
                  <a:lumMod val="50000"/>
                  <a:lumOff val="50000"/>
                </a:schemeClr>
              </a:solidFill>
              <a:latin typeface="Tahoma"/>
              <a:cs typeface="Tahoma"/>
            </a:endParaRPr>
          </a:p>
          <a:p>
            <a:pPr marL="342900" indent="-342900" algn="l">
              <a:lnSpc>
                <a:spcPct val="100000"/>
              </a:lnSpc>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marL="342900" indent="-342900" algn="l">
              <a:lnSpc>
                <a:spcPct val="100000"/>
              </a:lnSpc>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marL="342900" indent="-342900" algn="l">
              <a:lnSpc>
                <a:spcPct val="100000"/>
              </a:lnSpc>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marL="342900" indent="-342900" algn="l">
              <a:lnSpc>
                <a:spcPct val="100000"/>
              </a:lnSpc>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algn="l">
              <a:lnSpc>
                <a:spcPct val="100000"/>
              </a:lnSpc>
            </a:pPr>
            <a:endParaRPr lang="en-US" sz="1950"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endParaRPr lang="en-US" sz="1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85542C0-B9C4-F74C-A213-A4046F803A68}"/>
              </a:ext>
            </a:extLst>
          </p:cNvPr>
          <p:cNvSpPr txBox="1"/>
          <p:nvPr/>
        </p:nvSpPr>
        <p:spPr>
          <a:xfrm>
            <a:off x="728893" y="1051444"/>
            <a:ext cx="7500707" cy="507831"/>
          </a:xfrm>
          <a:prstGeom prst="rect">
            <a:avLst/>
          </a:prstGeom>
          <a:noFill/>
        </p:spPr>
        <p:txBody>
          <a:bodyPr wrap="square" rtlCol="0">
            <a:spAutoFit/>
          </a:bodyPr>
          <a:lstStyle/>
          <a:p>
            <a:r>
              <a:rPr lang="en-US" sz="2700" b="1" dirty="0">
                <a:solidFill>
                  <a:srgbClr val="EF4123"/>
                </a:solidFill>
                <a:latin typeface="Arial" panose="020B0604020202020204" pitchFamily="34" charset="0"/>
                <a:cs typeface="Arial" panose="020B0604020202020204" pitchFamily="34" charset="0"/>
              </a:rPr>
              <a:t>Additional Information </a:t>
            </a:r>
          </a:p>
        </p:txBody>
      </p:sp>
    </p:spTree>
    <p:extLst>
      <p:ext uri="{BB962C8B-B14F-4D97-AF65-F5344CB8AC3E}">
        <p14:creationId xmlns:p14="http://schemas.microsoft.com/office/powerpoint/2010/main" val="2828459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78" y="2485549"/>
            <a:ext cx="7633745" cy="1714500"/>
          </a:xfrm>
        </p:spPr>
        <p:txBody>
          <a:bodyPr/>
          <a:lstStyle/>
          <a:p>
            <a:r>
              <a:rPr lang="en-US" dirty="0">
                <a:latin typeface="Univia Pro" panose="00000500000000000000" pitchFamily="50" charset="0"/>
              </a:rPr>
              <a:t>Columbus Consolidated Government Wellness Program</a:t>
            </a:r>
          </a:p>
        </p:txBody>
      </p:sp>
    </p:spTree>
    <p:extLst>
      <p:ext uri="{BB962C8B-B14F-4D97-AF65-F5344CB8AC3E}">
        <p14:creationId xmlns:p14="http://schemas.microsoft.com/office/powerpoint/2010/main" val="2795905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42F451-61EF-E545-8444-CED68E04070A}"/>
              </a:ext>
            </a:extLst>
          </p:cNvPr>
          <p:cNvSpPr>
            <a:spLocks noGrp="1"/>
          </p:cNvSpPr>
          <p:nvPr>
            <p:ph type="body" sz="quarter" idx="11"/>
          </p:nvPr>
        </p:nvSpPr>
        <p:spPr>
          <a:xfrm>
            <a:off x="903515" y="570381"/>
            <a:ext cx="7768137" cy="1561199"/>
          </a:xfrm>
        </p:spPr>
        <p:txBody>
          <a:bodyPr/>
          <a:lstStyle/>
          <a:p>
            <a:pPr>
              <a:lnSpc>
                <a:spcPct val="100000"/>
              </a:lnSpc>
            </a:pPr>
            <a:r>
              <a:rPr lang="en-MY" sz="4275" dirty="0">
                <a:solidFill>
                  <a:schemeClr val="accent5"/>
                </a:solidFill>
                <a:latin typeface="Univia Pro" pitchFamily="2" charset="77"/>
              </a:rPr>
              <a:t>Who is eligible</a:t>
            </a:r>
            <a:br>
              <a:rPr lang="en-MY" dirty="0">
                <a:latin typeface="Univia Pro" pitchFamily="2" charset="77"/>
              </a:rPr>
            </a:br>
            <a:r>
              <a:rPr lang="en-MY" sz="2700" b="0" dirty="0">
                <a:solidFill>
                  <a:schemeClr val="tx1">
                    <a:lumMod val="65000"/>
                    <a:lumOff val="35000"/>
                  </a:schemeClr>
                </a:solidFill>
                <a:latin typeface="Univia Pro Medium" pitchFamily="2" charset="77"/>
              </a:rPr>
              <a:t>to participate in the Wellness Program?</a:t>
            </a:r>
            <a:endParaRPr lang="en-MY" sz="2700" b="0" baseline="31999" dirty="0">
              <a:solidFill>
                <a:schemeClr val="tx1">
                  <a:lumMod val="65000"/>
                  <a:lumOff val="35000"/>
                </a:schemeClr>
              </a:solidFill>
              <a:latin typeface="Univia Pro Medium" pitchFamily="2" charset="77"/>
            </a:endParaRPr>
          </a:p>
        </p:txBody>
      </p:sp>
      <p:sp>
        <p:nvSpPr>
          <p:cNvPr id="7" name="Slide Number Placeholder 2">
            <a:extLst>
              <a:ext uri="{FF2B5EF4-FFF2-40B4-BE49-F238E27FC236}">
                <a16:creationId xmlns:a16="http://schemas.microsoft.com/office/drawing/2014/main" id="{C0A64F12-23A6-5C41-B037-835D5504711B}"/>
              </a:ext>
            </a:extLst>
          </p:cNvPr>
          <p:cNvSpPr txBox="1">
            <a:spLocks/>
          </p:cNvSpPr>
          <p:nvPr/>
        </p:nvSpPr>
        <p:spPr>
          <a:xfrm>
            <a:off x="8375332" y="5610631"/>
            <a:ext cx="465773" cy="273844"/>
          </a:xfrm>
          <a:prstGeom prst="rect">
            <a:avLst/>
          </a:prstGeom>
          <a:noFill/>
        </p:spPr>
        <p:txBody>
          <a:bodyPr vert="horz" lIns="68580" tIns="34290" rIns="68580" bIns="34290" rtlCol="0" anchor="ctr"/>
          <a:lstStyle>
            <a:defPPr>
              <a:defRPr lang="en-US"/>
            </a:defPPr>
            <a:lvl1pPr marL="0" algn="r"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3AC0221D-C84F-6B41-9936-D04AD4309EBF}" type="slidenum">
              <a:rPr lang="en-US" sz="600">
                <a:solidFill>
                  <a:srgbClr val="000000">
                    <a:lumMod val="50000"/>
                    <a:lumOff val="50000"/>
                  </a:srgbClr>
                </a:solidFill>
                <a:latin typeface="Arial" panose="020B0604020202020204"/>
              </a:rPr>
              <a:pPr defTabSz="685800">
                <a:defRPr/>
              </a:pPr>
              <a:t>59</a:t>
            </a:fld>
            <a:endParaRPr lang="en-US" sz="600" dirty="0">
              <a:solidFill>
                <a:srgbClr val="000000">
                  <a:lumMod val="50000"/>
                  <a:lumOff val="50000"/>
                </a:srgbClr>
              </a:solidFill>
              <a:latin typeface="Arial" panose="020B0604020202020204"/>
            </a:endParaRPr>
          </a:p>
        </p:txBody>
      </p:sp>
      <p:sp>
        <p:nvSpPr>
          <p:cNvPr id="11" name="Title 1">
            <a:extLst>
              <a:ext uri="{FF2B5EF4-FFF2-40B4-BE49-F238E27FC236}">
                <a16:creationId xmlns:a16="http://schemas.microsoft.com/office/drawing/2014/main" id="{FBFA9E7C-1ADA-DE4B-9607-29D005DDB004}"/>
              </a:ext>
            </a:extLst>
          </p:cNvPr>
          <p:cNvSpPr txBox="1">
            <a:spLocks/>
          </p:cNvSpPr>
          <p:nvPr/>
        </p:nvSpPr>
        <p:spPr>
          <a:xfrm>
            <a:off x="1497561" y="2951589"/>
            <a:ext cx="5319617" cy="2053118"/>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lnSpc>
                <a:spcPct val="100000"/>
              </a:lnSpc>
              <a:spcBef>
                <a:spcPts val="450"/>
              </a:spcBef>
              <a:defRPr/>
            </a:pPr>
            <a:r>
              <a:rPr lang="en-US" sz="2400" b="1" dirty="0">
                <a:solidFill>
                  <a:srgbClr val="000000">
                    <a:lumMod val="50000"/>
                    <a:lumOff val="50000"/>
                  </a:srgbClr>
                </a:solidFill>
                <a:latin typeface="Arial" panose="020B0604020202020204" pitchFamily="34" charset="0"/>
                <a:cs typeface="Arial" panose="020B0604020202020204" pitchFamily="34" charset="0"/>
              </a:rPr>
              <a:t>Employees</a:t>
            </a:r>
          </a:p>
          <a:p>
            <a:pPr algn="l" defTabSz="685800">
              <a:lnSpc>
                <a:spcPct val="100000"/>
              </a:lnSpc>
              <a:spcBef>
                <a:spcPts val="450"/>
              </a:spcBef>
              <a:defRPr/>
            </a:pPr>
            <a:r>
              <a:rPr lang="en-US" sz="2400" b="1" dirty="0">
                <a:solidFill>
                  <a:srgbClr val="000000">
                    <a:lumMod val="50000"/>
                    <a:lumOff val="50000"/>
                  </a:srgbClr>
                </a:solidFill>
                <a:latin typeface="Arial" panose="020B0604020202020204" pitchFamily="34" charset="0"/>
                <a:cs typeface="Arial" panose="020B0604020202020204" pitchFamily="34" charset="0"/>
              </a:rPr>
              <a:t>Spouses</a:t>
            </a:r>
          </a:p>
          <a:p>
            <a:pPr algn="l" defTabSz="685800">
              <a:lnSpc>
                <a:spcPct val="60000"/>
              </a:lnSpc>
              <a:spcBef>
                <a:spcPts val="450"/>
              </a:spcBef>
              <a:defRPr/>
            </a:pPr>
            <a:endParaRPr lang="en-US" sz="1950" dirty="0">
              <a:solidFill>
                <a:srgbClr val="000000">
                  <a:lumMod val="50000"/>
                  <a:lumOff val="50000"/>
                </a:srgbClr>
              </a:solidFill>
              <a:latin typeface="Arial" panose="020B0604020202020204" pitchFamily="34" charset="0"/>
              <a:cs typeface="Arial" panose="020B0604020202020204" pitchFamily="34" charset="0"/>
            </a:endParaRPr>
          </a:p>
          <a:p>
            <a:pPr marL="342900" indent="-342900" algn="l" defTabSz="685800">
              <a:lnSpc>
                <a:spcPct val="100000"/>
              </a:lnSpc>
              <a:buFont typeface="Arial" panose="020B0604020202020204" pitchFamily="34" charset="0"/>
              <a:buChar char="•"/>
              <a:defRPr/>
            </a:pPr>
            <a:r>
              <a:rPr lang="en-US" sz="1500" dirty="0">
                <a:solidFill>
                  <a:srgbClr val="000000">
                    <a:lumMod val="50000"/>
                    <a:lumOff val="50000"/>
                  </a:srgbClr>
                </a:solidFill>
                <a:latin typeface="Arial" panose="020B0604020202020204" pitchFamily="34" charset="0"/>
                <a:cs typeface="Arial" panose="020B0604020202020204" pitchFamily="34" charset="0"/>
              </a:rPr>
              <a:t>Employees and spouses enrolled in the CCG healthcare plan</a:t>
            </a:r>
          </a:p>
          <a:p>
            <a:pPr marL="342900" indent="-342900" algn="l" defTabSz="685800">
              <a:lnSpc>
                <a:spcPct val="100000"/>
              </a:lnSpc>
              <a:buFont typeface="Arial" panose="020B0604020202020204" pitchFamily="34" charset="0"/>
              <a:buChar char="•"/>
              <a:defRPr/>
            </a:pPr>
            <a:r>
              <a:rPr lang="en-US" sz="1500" dirty="0">
                <a:solidFill>
                  <a:srgbClr val="000000">
                    <a:lumMod val="50000"/>
                    <a:lumOff val="50000"/>
                  </a:srgbClr>
                </a:solidFill>
                <a:latin typeface="Arial" panose="020B0604020202020204" pitchFamily="34" charset="0"/>
                <a:cs typeface="Arial" panose="020B0604020202020204" pitchFamily="34" charset="0"/>
              </a:rPr>
              <a:t>Employees must participate to receive the 2024 Wellness Program premium incentive</a:t>
            </a:r>
          </a:p>
          <a:p>
            <a:pPr marL="685800" lvl="1" indent="-342900" defTabSz="342900">
              <a:buFont typeface="Arial" panose="020B0604020202020204" pitchFamily="34" charset="0"/>
              <a:buChar char="•"/>
              <a:defRPr/>
            </a:pPr>
            <a:endParaRPr lang="en-US" sz="100" dirty="0">
              <a:solidFill>
                <a:srgbClr val="000000">
                  <a:lumMod val="50000"/>
                  <a:lumOff val="50000"/>
                </a:srgbClr>
              </a:solidFill>
              <a:latin typeface="Arial" panose="020B0604020202020204" pitchFamily="34" charset="0"/>
              <a:cs typeface="Arial" panose="020B0604020202020204" pitchFamily="34" charset="0"/>
            </a:endParaRPr>
          </a:p>
          <a:p>
            <a:pPr marL="685800" lvl="1" indent="-342900" defTabSz="342900">
              <a:buFont typeface="Arial" panose="020B0604020202020204" pitchFamily="34" charset="0"/>
              <a:buChar char="•"/>
              <a:defRPr/>
            </a:pPr>
            <a:r>
              <a:rPr lang="en-US" sz="100" dirty="0">
                <a:solidFill>
                  <a:srgbClr val="000000">
                    <a:lumMod val="50000"/>
                    <a:lumOff val="50000"/>
                  </a:srgbClr>
                </a:solidFill>
                <a:latin typeface="Arial" panose="020B0604020202020204" pitchFamily="34" charset="0"/>
                <a:cs typeface="Arial" panose="020B0604020202020204" pitchFamily="34" charset="0"/>
              </a:rPr>
              <a:t>(</a:t>
            </a:r>
          </a:p>
          <a:p>
            <a:pPr marL="685800" lvl="1" indent="-342900" defTabSz="342900">
              <a:buFont typeface="Arial" panose="020B0604020202020204" pitchFamily="34" charset="0"/>
              <a:buChar char="•"/>
              <a:defRPr/>
            </a:pPr>
            <a:endParaRPr lang="en-US" sz="100" dirty="0">
              <a:solidFill>
                <a:srgbClr val="000000">
                  <a:lumMod val="50000"/>
                  <a:lumOff val="50000"/>
                </a:srgb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48027C0-5EE2-6740-8C3B-50FE74CB15D2}"/>
              </a:ext>
            </a:extLst>
          </p:cNvPr>
          <p:cNvPicPr>
            <a:picLocks noChangeAspect="1"/>
          </p:cNvPicPr>
          <p:nvPr/>
        </p:nvPicPr>
        <p:blipFill>
          <a:blip r:embed="rId3"/>
          <a:stretch>
            <a:fillRect/>
          </a:stretch>
        </p:blipFill>
        <p:spPr>
          <a:xfrm>
            <a:off x="903515" y="3075112"/>
            <a:ext cx="438148" cy="353888"/>
          </a:xfrm>
          <a:prstGeom prst="rect">
            <a:avLst/>
          </a:prstGeom>
        </p:spPr>
      </p:pic>
      <p:pic>
        <p:nvPicPr>
          <p:cNvPr id="13" name="Picture 12">
            <a:extLst>
              <a:ext uri="{FF2B5EF4-FFF2-40B4-BE49-F238E27FC236}">
                <a16:creationId xmlns:a16="http://schemas.microsoft.com/office/drawing/2014/main" id="{9F49D670-4E98-2943-B63E-75A647A76237}"/>
              </a:ext>
            </a:extLst>
          </p:cNvPr>
          <p:cNvPicPr>
            <a:picLocks noChangeAspect="1"/>
          </p:cNvPicPr>
          <p:nvPr/>
        </p:nvPicPr>
        <p:blipFill>
          <a:blip r:embed="rId3"/>
          <a:stretch>
            <a:fillRect/>
          </a:stretch>
        </p:blipFill>
        <p:spPr>
          <a:xfrm>
            <a:off x="903515" y="3507819"/>
            <a:ext cx="438148" cy="353888"/>
          </a:xfrm>
          <a:prstGeom prst="rect">
            <a:avLst/>
          </a:prstGeom>
        </p:spPr>
      </p:pic>
      <p:pic>
        <p:nvPicPr>
          <p:cNvPr id="12" name="Picture 11">
            <a:extLst>
              <a:ext uri="{FF2B5EF4-FFF2-40B4-BE49-F238E27FC236}">
                <a16:creationId xmlns:a16="http://schemas.microsoft.com/office/drawing/2014/main" id="{137543BB-7F28-7148-9430-1E7DF8153FA2}"/>
              </a:ext>
            </a:extLst>
          </p:cNvPr>
          <p:cNvPicPr>
            <a:picLocks noChangeAspect="1"/>
          </p:cNvPicPr>
          <p:nvPr/>
        </p:nvPicPr>
        <p:blipFill>
          <a:blip r:embed="rId4"/>
          <a:stretch>
            <a:fillRect/>
          </a:stretch>
        </p:blipFill>
        <p:spPr>
          <a:xfrm>
            <a:off x="6973076" y="3511702"/>
            <a:ext cx="1125908" cy="1003527"/>
          </a:xfrm>
          <a:prstGeom prst="rect">
            <a:avLst/>
          </a:prstGeom>
          <a:effectLst>
            <a:reflection stA="24000" endPos="56000" dist="50800" dir="5400000" sy="-100000" algn="bl" rotWithShape="0"/>
          </a:effectLst>
        </p:spPr>
      </p:pic>
    </p:spTree>
    <p:extLst>
      <p:ext uri="{BB962C8B-B14F-4D97-AF65-F5344CB8AC3E}">
        <p14:creationId xmlns:p14="http://schemas.microsoft.com/office/powerpoint/2010/main" val="182059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6</a:t>
            </a:fld>
            <a:endParaRPr lang="en-US" dirty="0"/>
          </a:p>
        </p:txBody>
      </p:sp>
      <p:sp>
        <p:nvSpPr>
          <p:cNvPr id="4" name="Content Placeholder 3"/>
          <p:cNvSpPr>
            <a:spLocks noGrp="1"/>
          </p:cNvSpPr>
          <p:nvPr>
            <p:ph sz="quarter" idx="13"/>
          </p:nvPr>
        </p:nvSpPr>
        <p:spPr/>
        <p:txBody>
          <a:bodyPr>
            <a:normAutofit/>
          </a:bodyPr>
          <a:lstStyle/>
          <a:p>
            <a:pPr>
              <a:defRPr/>
            </a:pPr>
            <a:r>
              <a:rPr lang="en-US" sz="2400" b="1" dirty="0">
                <a:latin typeface="Arial" charset="0"/>
                <a:cs typeface="Times New Roman" pitchFamily="18" charset="0"/>
              </a:rPr>
              <a:t>HOW TO ENROLL</a:t>
            </a:r>
            <a:endParaRPr lang="en-US" sz="2400" dirty="0">
              <a:latin typeface="Arial" charset="0"/>
              <a:cs typeface="Arial" charset="0"/>
            </a:endParaRPr>
          </a:p>
          <a:p>
            <a:pPr>
              <a:defRPr/>
            </a:pPr>
            <a:r>
              <a:rPr lang="en-US" sz="1600" dirty="0">
                <a:cs typeface="Times New Roman" pitchFamily="18" charset="0"/>
              </a:rPr>
              <a:t>Go to </a:t>
            </a:r>
            <a:r>
              <a:rPr lang="en-US" sz="1600" i="1" u="sng" dirty="0">
                <a:cs typeface="Times New Roman" pitchFamily="18" charset="0"/>
              </a:rPr>
              <a:t>www.columbusga.bswift.com</a:t>
            </a:r>
            <a:r>
              <a:rPr lang="en-US" sz="1600" dirty="0">
                <a:cs typeface="Times New Roman" pitchFamily="18" charset="0"/>
              </a:rPr>
              <a:t>. </a:t>
            </a:r>
            <a:endParaRPr lang="en-US" sz="1600" dirty="0">
              <a:cs typeface="Arial" charset="0"/>
            </a:endParaRPr>
          </a:p>
          <a:p>
            <a:pPr>
              <a:defRPr/>
            </a:pPr>
            <a:r>
              <a:rPr lang="en-US" sz="1600" dirty="0">
                <a:cs typeface="Times New Roman" pitchFamily="18" charset="0"/>
              </a:rPr>
              <a:t> At this time, make sure to disable your pop up blocker</a:t>
            </a:r>
          </a:p>
          <a:p>
            <a:pPr>
              <a:defRPr/>
            </a:pPr>
            <a:endParaRPr lang="en-US" sz="1600" dirty="0">
              <a:cs typeface="Times New Roman" pitchFamily="18" charset="0"/>
            </a:endParaRPr>
          </a:p>
          <a:p>
            <a:pPr>
              <a:buFontTx/>
              <a:buChar char="•"/>
              <a:defRPr/>
            </a:pPr>
            <a:r>
              <a:rPr lang="en-US" sz="1600" dirty="0">
                <a:cs typeface="Times New Roman" pitchFamily="18" charset="0"/>
              </a:rPr>
              <a:t> At the enrollment website enter your Username and Password.</a:t>
            </a:r>
            <a:endParaRPr lang="en-US" sz="1600" dirty="0">
              <a:cs typeface="Arial" charset="0"/>
            </a:endParaRPr>
          </a:p>
          <a:p>
            <a:pPr marL="109728" lvl="1" indent="0">
              <a:buSzPct val="100000"/>
              <a:buFontTx/>
              <a:buChar char="•"/>
              <a:tabLst>
                <a:tab pos="457200" algn="l"/>
              </a:tabLst>
              <a:defRPr/>
            </a:pPr>
            <a:r>
              <a:rPr lang="en-US" sz="1600" dirty="0">
                <a:cs typeface="Times New Roman" pitchFamily="18" charset="0"/>
              </a:rPr>
              <a:t> Username is the first letter of your first name, last name and last four digits of your   </a:t>
            </a:r>
            <a:br>
              <a:rPr lang="en-US" sz="1600" dirty="0">
                <a:cs typeface="Times New Roman" pitchFamily="18" charset="0"/>
              </a:rPr>
            </a:br>
            <a:r>
              <a:rPr lang="en-US" sz="1600" dirty="0">
                <a:cs typeface="Times New Roman" pitchFamily="18" charset="0"/>
              </a:rPr>
              <a:t>    social security number. Example ( jdoe4567 )  </a:t>
            </a:r>
          </a:p>
          <a:p>
            <a:pPr marL="109728" lvl="1" indent="0">
              <a:buSzPct val="100000"/>
              <a:buFontTx/>
              <a:buChar char="•"/>
              <a:tabLst>
                <a:tab pos="457200" algn="l"/>
              </a:tabLst>
              <a:defRPr/>
            </a:pPr>
            <a:r>
              <a:rPr lang="en-US" sz="1600" dirty="0">
                <a:cs typeface="Times New Roman" pitchFamily="18" charset="0"/>
              </a:rPr>
              <a:t> Password is the last 4 digits of your social security number ( ex. 4567)</a:t>
            </a:r>
            <a:endParaRPr lang="en-US" sz="1600" dirty="0">
              <a:cs typeface="Arial" charset="0"/>
            </a:endParaRPr>
          </a:p>
          <a:p>
            <a:pPr>
              <a:buFontTx/>
              <a:buChar char="•"/>
              <a:defRPr/>
            </a:pPr>
            <a:r>
              <a:rPr lang="en-US" sz="1600" dirty="0">
                <a:cs typeface="Times New Roman" pitchFamily="18" charset="0"/>
              </a:rPr>
              <a:t>  You will then be prompted to create a new password.</a:t>
            </a:r>
            <a:r>
              <a:rPr lang="en-US" sz="1600" dirty="0">
                <a:cs typeface="Arial" charset="0"/>
              </a:rPr>
              <a:t> </a:t>
            </a:r>
          </a:p>
          <a:p>
            <a:endParaRPr lang="en-US" dirty="0"/>
          </a:p>
        </p:txBody>
      </p:sp>
    </p:spTree>
    <p:extLst>
      <p:ext uri="{BB962C8B-B14F-4D97-AF65-F5344CB8AC3E}">
        <p14:creationId xmlns:p14="http://schemas.microsoft.com/office/powerpoint/2010/main" val="3072574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11E0F0-B4BC-4F81-8A94-63D4B4109DE6}"/>
              </a:ext>
            </a:extLst>
          </p:cNvPr>
          <p:cNvSpPr>
            <a:spLocks noGrp="1"/>
          </p:cNvSpPr>
          <p:nvPr>
            <p:ph type="body" sz="quarter" idx="35"/>
          </p:nvPr>
        </p:nvSpPr>
        <p:spPr/>
        <p:txBody>
          <a:bodyPr/>
          <a:lstStyle/>
          <a:p>
            <a:r>
              <a:rPr lang="en-US" dirty="0"/>
              <a:t>2024 PHA Update</a:t>
            </a:r>
          </a:p>
        </p:txBody>
      </p:sp>
      <p:sp>
        <p:nvSpPr>
          <p:cNvPr id="5" name="TextBox 4">
            <a:extLst>
              <a:ext uri="{FF2B5EF4-FFF2-40B4-BE49-F238E27FC236}">
                <a16:creationId xmlns:a16="http://schemas.microsoft.com/office/drawing/2014/main" id="{82017848-F812-4504-AF50-03E8E29D21A1}"/>
              </a:ext>
            </a:extLst>
          </p:cNvPr>
          <p:cNvSpPr txBox="1"/>
          <p:nvPr/>
        </p:nvSpPr>
        <p:spPr>
          <a:xfrm>
            <a:off x="1078706" y="1923394"/>
            <a:ext cx="6300788" cy="2677656"/>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chemeClr val="tx1">
                    <a:lumMod val="50000"/>
                    <a:lumOff val="50000"/>
                  </a:schemeClr>
                </a:solidFill>
                <a:latin typeface="Tahoma"/>
                <a:cs typeface="Tahoma"/>
              </a:rPr>
              <a:t>Date: July 10</a:t>
            </a:r>
            <a:r>
              <a:rPr lang="en-US" sz="2400" b="1" baseline="30000" dirty="0">
                <a:solidFill>
                  <a:schemeClr val="tx1">
                    <a:lumMod val="50000"/>
                    <a:lumOff val="50000"/>
                  </a:schemeClr>
                </a:solidFill>
                <a:latin typeface="Tahoma"/>
                <a:cs typeface="Tahoma"/>
              </a:rPr>
              <a:t>th</a:t>
            </a:r>
            <a:r>
              <a:rPr lang="en-US" sz="2400" b="1" dirty="0">
                <a:solidFill>
                  <a:schemeClr val="tx1">
                    <a:lumMod val="50000"/>
                    <a:lumOff val="50000"/>
                  </a:schemeClr>
                </a:solidFill>
                <a:latin typeface="Tahoma"/>
                <a:cs typeface="Tahoma"/>
              </a:rPr>
              <a:t>-Oct 20</a:t>
            </a:r>
            <a:r>
              <a:rPr lang="en-US" sz="2400" b="1" baseline="30000" dirty="0">
                <a:solidFill>
                  <a:schemeClr val="tx1">
                    <a:lumMod val="50000"/>
                    <a:lumOff val="50000"/>
                  </a:schemeClr>
                </a:solidFill>
                <a:latin typeface="Tahoma"/>
                <a:cs typeface="Tahoma"/>
              </a:rPr>
              <a:t>th</a:t>
            </a:r>
            <a:r>
              <a:rPr lang="en-US" sz="2400" b="1" dirty="0">
                <a:solidFill>
                  <a:schemeClr val="tx1">
                    <a:lumMod val="50000"/>
                    <a:lumOff val="50000"/>
                  </a:schemeClr>
                </a:solidFill>
                <a:latin typeface="Tahoma"/>
                <a:cs typeface="Tahoma"/>
              </a:rPr>
              <a:t> </a:t>
            </a:r>
            <a:endParaRPr lang="en-US" sz="2400" b="1" baseline="30000" dirty="0">
              <a:solidFill>
                <a:schemeClr val="tx1">
                  <a:lumMod val="50000"/>
                  <a:lumOff val="50000"/>
                </a:schemeClr>
              </a:solidFill>
              <a:latin typeface="Tahoma"/>
              <a:cs typeface="Tahoma"/>
            </a:endParaRPr>
          </a:p>
          <a:p>
            <a:pPr marL="342900" indent="-342900">
              <a:buFont typeface="Arial" panose="020B0604020202020204" pitchFamily="34" charset="0"/>
              <a:buChar char="•"/>
            </a:pPr>
            <a:endParaRPr lang="en-US" sz="2400"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400" dirty="0">
                <a:solidFill>
                  <a:schemeClr val="tx1">
                    <a:lumMod val="50000"/>
                    <a:lumOff val="50000"/>
                  </a:schemeClr>
                </a:solidFill>
                <a:latin typeface="Tahoma"/>
                <a:cs typeface="Tahoma"/>
              </a:rPr>
              <a:t>CCG Health and Wellness Center</a:t>
            </a:r>
          </a:p>
          <a:p>
            <a:pPr marL="342900" indent="-342900">
              <a:buFont typeface="Arial" panose="020B0604020202020204" pitchFamily="34" charset="0"/>
              <a:buChar char="•"/>
            </a:pPr>
            <a:endParaRPr lang="en-US" sz="2400"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400" dirty="0">
                <a:solidFill>
                  <a:schemeClr val="tx1">
                    <a:lumMod val="50000"/>
                    <a:lumOff val="50000"/>
                  </a:schemeClr>
                </a:solidFill>
                <a:latin typeface="Tahoma"/>
                <a:cs typeface="Tahoma"/>
              </a:rPr>
              <a:t>Times: 7 AM-11:30 AM</a:t>
            </a:r>
          </a:p>
          <a:p>
            <a:pPr marL="342900" indent="-342900">
              <a:buFont typeface="Arial" panose="020B0604020202020204" pitchFamily="34" charset="0"/>
              <a:buChar char="•"/>
            </a:pPr>
            <a:endParaRPr lang="en-US" sz="2400"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400" dirty="0">
                <a:solidFill>
                  <a:schemeClr val="tx1">
                    <a:lumMod val="50000"/>
                    <a:lumOff val="50000"/>
                  </a:schemeClr>
                </a:solidFill>
                <a:latin typeface="Tahoma"/>
                <a:cs typeface="Tahoma"/>
              </a:rPr>
              <a:t>Days: Tues/Wed/Fri</a:t>
            </a:r>
          </a:p>
        </p:txBody>
      </p:sp>
    </p:spTree>
    <p:extLst>
      <p:ext uri="{BB962C8B-B14F-4D97-AF65-F5344CB8AC3E}">
        <p14:creationId xmlns:p14="http://schemas.microsoft.com/office/powerpoint/2010/main" val="3518933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A1A6C8-0008-4763-8E6B-6D9FDA8E6213}"/>
              </a:ext>
            </a:extLst>
          </p:cNvPr>
          <p:cNvSpPr>
            <a:spLocks noGrp="1"/>
          </p:cNvSpPr>
          <p:nvPr>
            <p:ph type="body" sz="quarter" idx="35"/>
          </p:nvPr>
        </p:nvSpPr>
        <p:spPr/>
        <p:txBody>
          <a:bodyPr/>
          <a:lstStyle/>
          <a:p>
            <a:r>
              <a:rPr lang="en-US" dirty="0"/>
              <a:t>Wellness Program Incentives</a:t>
            </a:r>
          </a:p>
        </p:txBody>
      </p:sp>
      <p:sp>
        <p:nvSpPr>
          <p:cNvPr id="5" name="TextBox 4">
            <a:extLst>
              <a:ext uri="{FF2B5EF4-FFF2-40B4-BE49-F238E27FC236}">
                <a16:creationId xmlns:a16="http://schemas.microsoft.com/office/drawing/2014/main" id="{9B9A36F7-007D-48C0-A16B-2ECCA759421C}"/>
              </a:ext>
            </a:extLst>
          </p:cNvPr>
          <p:cNvSpPr txBox="1"/>
          <p:nvPr/>
        </p:nvSpPr>
        <p:spPr>
          <a:xfrm>
            <a:off x="809514" y="2052311"/>
            <a:ext cx="4572000" cy="2562240"/>
          </a:xfrm>
          <a:prstGeom prst="rect">
            <a:avLst/>
          </a:prstGeom>
          <a:noFill/>
        </p:spPr>
        <p:txBody>
          <a:bodyPr wrap="square">
            <a:spAutoFit/>
          </a:bodyPr>
          <a:lstStyle/>
          <a:p>
            <a:pPr algn="l">
              <a:lnSpc>
                <a:spcPct val="100000"/>
              </a:lnSpc>
            </a:pPr>
            <a:endParaRPr lang="en-US" sz="1350" spc="-8"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100" spc="-8" dirty="0">
                <a:solidFill>
                  <a:schemeClr val="tx1">
                    <a:lumMod val="50000"/>
                    <a:lumOff val="50000"/>
                  </a:schemeClr>
                </a:solidFill>
                <a:latin typeface="Tahoma"/>
                <a:cs typeface="Tahoma"/>
              </a:rPr>
              <a:t>$25 gift card for covered employees that complete the PHA</a:t>
            </a:r>
          </a:p>
          <a:p>
            <a:pPr marL="342900" indent="-342900">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100" spc="-8" dirty="0">
                <a:solidFill>
                  <a:schemeClr val="tx1">
                    <a:lumMod val="50000"/>
                    <a:lumOff val="50000"/>
                  </a:schemeClr>
                </a:solidFill>
                <a:latin typeface="Tahoma"/>
                <a:cs typeface="Tahoma"/>
              </a:rPr>
              <a:t>Wellness Day Off</a:t>
            </a:r>
          </a:p>
          <a:p>
            <a:pPr marL="342900" indent="-342900">
              <a:buFont typeface="Arial" panose="020B0604020202020204" pitchFamily="34" charset="0"/>
              <a:buChar char="•"/>
            </a:pPr>
            <a:endParaRPr lang="en-US" sz="2100" spc="-8" dirty="0">
              <a:solidFill>
                <a:schemeClr val="tx1">
                  <a:lumMod val="50000"/>
                  <a:lumOff val="50000"/>
                </a:schemeClr>
              </a:solidFill>
              <a:latin typeface="Tahoma"/>
              <a:cs typeface="Tahoma"/>
            </a:endParaRPr>
          </a:p>
          <a:p>
            <a:pPr marL="342900" indent="-342900">
              <a:buFont typeface="Arial" panose="020B0604020202020204" pitchFamily="34" charset="0"/>
              <a:buChar char="•"/>
            </a:pPr>
            <a:r>
              <a:rPr lang="en-US" sz="2100" spc="-8" dirty="0">
                <a:solidFill>
                  <a:schemeClr val="tx1">
                    <a:lumMod val="50000"/>
                    <a:lumOff val="50000"/>
                  </a:schemeClr>
                </a:solidFill>
                <a:latin typeface="Tahoma"/>
                <a:cs typeface="Tahoma"/>
              </a:rPr>
              <a:t>Avoid an increase of 22% in health care premiums</a:t>
            </a:r>
          </a:p>
        </p:txBody>
      </p:sp>
    </p:spTree>
    <p:extLst>
      <p:ext uri="{BB962C8B-B14F-4D97-AF65-F5344CB8AC3E}">
        <p14:creationId xmlns:p14="http://schemas.microsoft.com/office/powerpoint/2010/main" val="1233945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7C3D70-8063-F746-81F4-F2DEB5C3D5BC}"/>
              </a:ext>
            </a:extLst>
          </p:cNvPr>
          <p:cNvSpPr>
            <a:spLocks noGrp="1"/>
          </p:cNvSpPr>
          <p:nvPr>
            <p:ph type="sldNum" sz="quarter" idx="15"/>
          </p:nvPr>
        </p:nvSpPr>
        <p:spPr/>
        <p:txBody>
          <a:bodyPr/>
          <a:lstStyle/>
          <a:p>
            <a:pPr defTabSz="342900">
              <a:defRPr/>
            </a:pPr>
            <a:fld id="{3AC0221D-C84F-6B41-9936-D04AD4309EBF}" type="slidenum">
              <a:rPr lang="en-US">
                <a:solidFill>
                  <a:srgbClr val="000000">
                    <a:lumMod val="50000"/>
                    <a:lumOff val="50000"/>
                  </a:srgbClr>
                </a:solidFill>
                <a:latin typeface="Arial" panose="020B0604020202020204"/>
              </a:rPr>
              <a:pPr defTabSz="342900">
                <a:defRPr/>
              </a:pPr>
              <a:t>62</a:t>
            </a:fld>
            <a:endParaRPr lang="en-US" dirty="0">
              <a:solidFill>
                <a:srgbClr val="000000">
                  <a:lumMod val="50000"/>
                  <a:lumOff val="50000"/>
                </a:srgbClr>
              </a:solidFill>
              <a:latin typeface="Arial" panose="020B0604020202020204"/>
            </a:endParaRPr>
          </a:p>
        </p:txBody>
      </p:sp>
      <p:sp>
        <p:nvSpPr>
          <p:cNvPr id="6" name="Text Placeholder 5">
            <a:extLst>
              <a:ext uri="{FF2B5EF4-FFF2-40B4-BE49-F238E27FC236}">
                <a16:creationId xmlns:a16="http://schemas.microsoft.com/office/drawing/2014/main" id="{4A025A89-215B-5740-9307-9F4C125E695E}"/>
              </a:ext>
            </a:extLst>
          </p:cNvPr>
          <p:cNvSpPr>
            <a:spLocks noGrp="1"/>
          </p:cNvSpPr>
          <p:nvPr>
            <p:ph type="body" sz="quarter" idx="35"/>
          </p:nvPr>
        </p:nvSpPr>
        <p:spPr/>
        <p:txBody>
          <a:bodyPr/>
          <a:lstStyle/>
          <a:p>
            <a:r>
              <a:rPr lang="en-US" dirty="0">
                <a:solidFill>
                  <a:schemeClr val="tx1">
                    <a:lumMod val="65000"/>
                    <a:lumOff val="35000"/>
                  </a:schemeClr>
                </a:solidFill>
                <a:cs typeface="Arial" panose="020B0604020202020204" pitchFamily="34" charset="0"/>
              </a:rPr>
              <a:t>To Complete a Personal Health Assessment:</a:t>
            </a:r>
          </a:p>
        </p:txBody>
      </p:sp>
      <p:sp>
        <p:nvSpPr>
          <p:cNvPr id="49" name="TextBox 48">
            <a:extLst>
              <a:ext uri="{FF2B5EF4-FFF2-40B4-BE49-F238E27FC236}">
                <a16:creationId xmlns:a16="http://schemas.microsoft.com/office/drawing/2014/main" id="{0B452244-DDC8-1D42-9F67-E27A45B556AC}"/>
              </a:ext>
            </a:extLst>
          </p:cNvPr>
          <p:cNvSpPr txBox="1"/>
          <p:nvPr/>
        </p:nvSpPr>
        <p:spPr>
          <a:xfrm>
            <a:off x="3494709" y="3417802"/>
            <a:ext cx="2002694" cy="842538"/>
          </a:xfrm>
          <a:prstGeom prst="rect">
            <a:avLst/>
          </a:prstGeom>
          <a:noFill/>
        </p:spPr>
        <p:txBody>
          <a:bodyPr wrap="square" rtlCol="0">
            <a:spAutoFit/>
          </a:bodyPr>
          <a:lstStyle/>
          <a:p>
            <a:pPr marL="133350" indent="-133350" defTabSz="308610">
              <a:buClr>
                <a:srgbClr val="671C58"/>
              </a:buClr>
              <a:buSzPct val="80000"/>
              <a:buFont typeface="Wingdings" pitchFamily="2" charset="2"/>
              <a:buChar char="§"/>
              <a:defRPr/>
            </a:pPr>
            <a:r>
              <a:rPr lang="en-US" sz="975" dirty="0">
                <a:solidFill>
                  <a:srgbClr val="595959"/>
                </a:solidFill>
                <a:latin typeface="Arial" panose="020B0604020202020204" pitchFamily="34" charset="0"/>
                <a:cs typeface="Arial" panose="020B0604020202020204" pitchFamily="34" charset="0"/>
              </a:rPr>
              <a:t>Provide lab results and biometrics from your Primary Care Physician</a:t>
            </a:r>
          </a:p>
          <a:p>
            <a:pPr marL="133350" indent="-133350" defTabSz="308610">
              <a:buClr>
                <a:srgbClr val="671C58"/>
              </a:buClr>
              <a:buSzPct val="80000"/>
              <a:buFont typeface="Wingdings" pitchFamily="2" charset="2"/>
              <a:buChar char="§"/>
              <a:defRPr/>
            </a:pPr>
            <a:r>
              <a:rPr lang="en-US" sz="975" dirty="0">
                <a:solidFill>
                  <a:srgbClr val="595959"/>
                </a:solidFill>
                <a:latin typeface="Arial" panose="020B0604020202020204" pitchFamily="34" charset="0"/>
                <a:cs typeface="Arial" panose="020B0604020202020204" pitchFamily="34" charset="0"/>
              </a:rPr>
              <a:t>Obtain form from CareATC to give to your Physician</a:t>
            </a:r>
          </a:p>
        </p:txBody>
      </p:sp>
      <p:sp>
        <p:nvSpPr>
          <p:cNvPr id="50" name="TextBox 49">
            <a:extLst>
              <a:ext uri="{FF2B5EF4-FFF2-40B4-BE49-F238E27FC236}">
                <a16:creationId xmlns:a16="http://schemas.microsoft.com/office/drawing/2014/main" id="{F8EF78D0-B1D5-5C49-8746-EEAE18998843}"/>
              </a:ext>
            </a:extLst>
          </p:cNvPr>
          <p:cNvSpPr txBox="1"/>
          <p:nvPr/>
        </p:nvSpPr>
        <p:spPr>
          <a:xfrm>
            <a:off x="5753279" y="3417802"/>
            <a:ext cx="2119435" cy="872034"/>
          </a:xfrm>
          <a:prstGeom prst="rect">
            <a:avLst/>
          </a:prstGeom>
          <a:noFill/>
        </p:spPr>
        <p:txBody>
          <a:bodyPr wrap="square" rtlCol="0">
            <a:spAutoFit/>
          </a:bodyPr>
          <a:lstStyle/>
          <a:p>
            <a:pPr marL="133350" indent="-133350" defTabSz="308610">
              <a:buClr>
                <a:srgbClr val="671C58"/>
              </a:buClr>
              <a:buSzPct val="80000"/>
              <a:buFont typeface="Wingdings" pitchFamily="2" charset="2"/>
              <a:buChar char="§"/>
              <a:defRPr/>
            </a:pPr>
            <a:r>
              <a:rPr lang="en-US" sz="975" dirty="0">
                <a:solidFill>
                  <a:schemeClr val="accent3"/>
                </a:solidFill>
                <a:latin typeface="Arial" panose="020B0604020202020204" pitchFamily="34" charset="0"/>
                <a:cs typeface="Arial" panose="020B0604020202020204" pitchFamily="34" charset="0"/>
              </a:rPr>
              <a:t>Provide lab results from your Primary Care Physician</a:t>
            </a:r>
          </a:p>
          <a:p>
            <a:pPr marL="133350" indent="-133350" defTabSz="308610">
              <a:spcBef>
                <a:spcPts val="450"/>
              </a:spcBef>
              <a:buClr>
                <a:srgbClr val="671C58"/>
              </a:buClr>
              <a:buSzPct val="80000"/>
              <a:buFont typeface="Wingdings" pitchFamily="2" charset="2"/>
              <a:buChar char="§"/>
              <a:defRPr/>
            </a:pPr>
            <a:r>
              <a:rPr lang="en-US" sz="1350" b="1" dirty="0">
                <a:solidFill>
                  <a:schemeClr val="accent3"/>
                </a:solidFill>
                <a:latin typeface="Arial" panose="020B0604020202020204" pitchFamily="34" charset="0"/>
                <a:cs typeface="Arial" panose="020B0604020202020204" pitchFamily="34" charset="0"/>
              </a:rPr>
              <a:t>Email: PAform@careatc.com</a:t>
            </a:r>
          </a:p>
        </p:txBody>
      </p:sp>
      <p:sp>
        <p:nvSpPr>
          <p:cNvPr id="51" name="TextBox 50">
            <a:extLst>
              <a:ext uri="{FF2B5EF4-FFF2-40B4-BE49-F238E27FC236}">
                <a16:creationId xmlns:a16="http://schemas.microsoft.com/office/drawing/2014/main" id="{13A67878-05A6-0A4C-B9B1-3595D62AE4C4}"/>
              </a:ext>
            </a:extLst>
          </p:cNvPr>
          <p:cNvSpPr txBox="1"/>
          <p:nvPr/>
        </p:nvSpPr>
        <p:spPr>
          <a:xfrm>
            <a:off x="1381873" y="2672310"/>
            <a:ext cx="1614098" cy="680956"/>
          </a:xfrm>
          <a:prstGeom prst="rect">
            <a:avLst/>
          </a:prstGeom>
          <a:noFill/>
        </p:spPr>
        <p:txBody>
          <a:bodyPr wrap="square" rtlCol="0">
            <a:spAutoFit/>
          </a:bodyPr>
          <a:lstStyle/>
          <a:p>
            <a:pPr algn="ctr" defTabSz="308610">
              <a:defRPr/>
            </a:pPr>
            <a:r>
              <a:rPr lang="en-US" sz="1275" b="1" dirty="0">
                <a:solidFill>
                  <a:srgbClr val="F57E20"/>
                </a:solidFill>
                <a:latin typeface="Arial" panose="020B0604020202020204" pitchFamily="34" charset="0"/>
                <a:cs typeface="Arial" panose="020B0604020202020204" pitchFamily="34" charset="0"/>
              </a:rPr>
              <a:t>Onsite at the CCG Health and Wellness Center</a:t>
            </a:r>
          </a:p>
        </p:txBody>
      </p:sp>
      <p:sp>
        <p:nvSpPr>
          <p:cNvPr id="52" name="TextBox 51">
            <a:extLst>
              <a:ext uri="{FF2B5EF4-FFF2-40B4-BE49-F238E27FC236}">
                <a16:creationId xmlns:a16="http://schemas.microsoft.com/office/drawing/2014/main" id="{D2A63AEB-7EB2-0145-9BD1-99F0C9572902}"/>
              </a:ext>
            </a:extLst>
          </p:cNvPr>
          <p:cNvSpPr txBox="1"/>
          <p:nvPr/>
        </p:nvSpPr>
        <p:spPr>
          <a:xfrm>
            <a:off x="3447084" y="2853417"/>
            <a:ext cx="2027470" cy="288541"/>
          </a:xfrm>
          <a:prstGeom prst="rect">
            <a:avLst/>
          </a:prstGeom>
          <a:noFill/>
        </p:spPr>
        <p:txBody>
          <a:bodyPr wrap="square" rtlCol="0">
            <a:spAutoFit/>
          </a:bodyPr>
          <a:lstStyle/>
          <a:p>
            <a:pPr algn="ctr" defTabSz="308610">
              <a:defRPr/>
            </a:pPr>
            <a:r>
              <a:rPr lang="en-US" sz="1275" b="1" dirty="0">
                <a:solidFill>
                  <a:srgbClr val="D61F51"/>
                </a:solidFill>
                <a:latin typeface="Arial" panose="020B0604020202020204" pitchFamily="34" charset="0"/>
                <a:cs typeface="Arial" panose="020B0604020202020204" pitchFamily="34" charset="0"/>
              </a:rPr>
              <a:t>Physician Visit</a:t>
            </a:r>
          </a:p>
        </p:txBody>
      </p:sp>
      <p:sp>
        <p:nvSpPr>
          <p:cNvPr id="53" name="TextBox 52">
            <a:extLst>
              <a:ext uri="{FF2B5EF4-FFF2-40B4-BE49-F238E27FC236}">
                <a16:creationId xmlns:a16="http://schemas.microsoft.com/office/drawing/2014/main" id="{D38F4EC5-8541-9549-9FEF-4A92EAD8AD4A}"/>
              </a:ext>
            </a:extLst>
          </p:cNvPr>
          <p:cNvSpPr txBox="1"/>
          <p:nvPr/>
        </p:nvSpPr>
        <p:spPr>
          <a:xfrm>
            <a:off x="5842900" y="2657208"/>
            <a:ext cx="1716317" cy="680956"/>
          </a:xfrm>
          <a:prstGeom prst="rect">
            <a:avLst/>
          </a:prstGeom>
          <a:noFill/>
        </p:spPr>
        <p:txBody>
          <a:bodyPr wrap="square" rtlCol="0">
            <a:spAutoFit/>
          </a:bodyPr>
          <a:lstStyle/>
          <a:p>
            <a:pPr algn="ctr" defTabSz="308610">
              <a:defRPr/>
            </a:pPr>
            <a:r>
              <a:rPr lang="en-US" sz="1275" b="1" dirty="0">
                <a:solidFill>
                  <a:srgbClr val="A5206F"/>
                </a:solidFill>
                <a:latin typeface="Arial" panose="020B0604020202020204" pitchFamily="34" charset="0"/>
                <a:cs typeface="Arial" panose="020B0604020202020204" pitchFamily="34" charset="0"/>
              </a:rPr>
              <a:t>Non-Covered Employees: Physician Visit</a:t>
            </a:r>
          </a:p>
        </p:txBody>
      </p:sp>
      <p:sp>
        <p:nvSpPr>
          <p:cNvPr id="54" name="TextBox 53">
            <a:extLst>
              <a:ext uri="{FF2B5EF4-FFF2-40B4-BE49-F238E27FC236}">
                <a16:creationId xmlns:a16="http://schemas.microsoft.com/office/drawing/2014/main" id="{EBF618BB-AD26-354B-B6A0-15DF32835E5F}"/>
              </a:ext>
            </a:extLst>
          </p:cNvPr>
          <p:cNvSpPr txBox="1"/>
          <p:nvPr/>
        </p:nvSpPr>
        <p:spPr>
          <a:xfrm>
            <a:off x="1139012" y="3417802"/>
            <a:ext cx="2099820" cy="684996"/>
          </a:xfrm>
          <a:prstGeom prst="rect">
            <a:avLst/>
          </a:prstGeom>
          <a:noFill/>
        </p:spPr>
        <p:txBody>
          <a:bodyPr wrap="square" rtlCol="0">
            <a:spAutoFit/>
          </a:bodyPr>
          <a:lstStyle/>
          <a:p>
            <a:pPr marL="133350" indent="-133350" defTabSz="933450">
              <a:lnSpc>
                <a:spcPct val="90000"/>
              </a:lnSpc>
              <a:spcBef>
                <a:spcPct val="0"/>
              </a:spcBef>
              <a:spcAft>
                <a:spcPct val="35000"/>
              </a:spcAft>
              <a:buClr>
                <a:srgbClr val="671C58"/>
              </a:buClr>
              <a:buSzPct val="80000"/>
              <a:buFont typeface="Wingdings" pitchFamily="2" charset="2"/>
              <a:buChar char="§"/>
              <a:defRPr/>
            </a:pPr>
            <a:r>
              <a:rPr lang="en-US" sz="975" dirty="0">
                <a:solidFill>
                  <a:srgbClr val="595959"/>
                </a:solidFill>
                <a:latin typeface="Arial" panose="020B0604020202020204" pitchFamily="34" charset="0"/>
                <a:cs typeface="Arial" panose="020B0604020202020204" pitchFamily="34" charset="0"/>
              </a:rPr>
              <a:t>Visit careatc.com/patients, CATC app, or call 1-800-993-8244 to schedule at the HWC</a:t>
            </a:r>
          </a:p>
          <a:p>
            <a:pPr marL="133350" indent="-133350" defTabSz="933450">
              <a:lnSpc>
                <a:spcPct val="90000"/>
              </a:lnSpc>
              <a:spcBef>
                <a:spcPct val="0"/>
              </a:spcBef>
              <a:spcAft>
                <a:spcPct val="35000"/>
              </a:spcAft>
              <a:buClr>
                <a:srgbClr val="671C58"/>
              </a:buClr>
              <a:buSzPct val="80000"/>
              <a:buFont typeface="Wingdings" pitchFamily="2" charset="2"/>
              <a:buChar char="§"/>
              <a:defRPr/>
            </a:pPr>
            <a:r>
              <a:rPr lang="en-US" sz="975" dirty="0">
                <a:solidFill>
                  <a:srgbClr val="595959"/>
                </a:solidFill>
                <a:latin typeface="Arial" panose="020B0604020202020204" pitchFamily="34" charset="0"/>
                <a:cs typeface="Arial" panose="020B0604020202020204" pitchFamily="34" charset="0"/>
              </a:rPr>
              <a:t>Walk Ins NOT PERMITTED</a:t>
            </a:r>
          </a:p>
        </p:txBody>
      </p:sp>
      <p:sp>
        <p:nvSpPr>
          <p:cNvPr id="3" name="TextBox 2">
            <a:extLst>
              <a:ext uri="{FF2B5EF4-FFF2-40B4-BE49-F238E27FC236}">
                <a16:creationId xmlns:a16="http://schemas.microsoft.com/office/drawing/2014/main" id="{538A9FCC-A30F-4AEE-AC9A-8DF201CD6A0A}"/>
              </a:ext>
            </a:extLst>
          </p:cNvPr>
          <p:cNvSpPr txBox="1"/>
          <p:nvPr/>
        </p:nvSpPr>
        <p:spPr>
          <a:xfrm>
            <a:off x="2374128" y="5498877"/>
            <a:ext cx="4761963" cy="715581"/>
          </a:xfrm>
          <a:prstGeom prst="rect">
            <a:avLst/>
          </a:prstGeom>
          <a:noFill/>
        </p:spPr>
        <p:txBody>
          <a:bodyPr wrap="square" rtlCol="0">
            <a:spAutoFit/>
          </a:bodyPr>
          <a:lstStyle/>
          <a:p>
            <a:pPr algn="ctr">
              <a:lnSpc>
                <a:spcPct val="100000"/>
              </a:lnSpc>
            </a:pPr>
            <a:r>
              <a:rPr lang="en-US" sz="1350" i="1" dirty="0">
                <a:solidFill>
                  <a:srgbClr val="EF4123"/>
                </a:solidFill>
              </a:rPr>
              <a:t>Completed physician attestation forms must be submitted by Oct 20, 2023. Non- covered employees are eligible to earn the Wellness Day Off.</a:t>
            </a:r>
            <a:endParaRPr lang="en-US" sz="1350" b="1" i="1" spc="-8" dirty="0">
              <a:solidFill>
                <a:srgbClr val="EF4123"/>
              </a:solidFill>
              <a:latin typeface="Tahoma"/>
              <a:cs typeface="Tahoma"/>
            </a:endParaRPr>
          </a:p>
        </p:txBody>
      </p:sp>
    </p:spTree>
    <p:extLst>
      <p:ext uri="{BB962C8B-B14F-4D97-AF65-F5344CB8AC3E}">
        <p14:creationId xmlns:p14="http://schemas.microsoft.com/office/powerpoint/2010/main" val="615892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6" y="2534915"/>
            <a:ext cx="7886700" cy="685800"/>
          </a:xfrm>
        </p:spPr>
        <p:txBody>
          <a:bodyPr>
            <a:normAutofit/>
          </a:bodyPr>
          <a:lstStyle/>
          <a:p>
            <a:r>
              <a:rPr lang="en-US" sz="3600" spc="0" dirty="0">
                <a:latin typeface="+mj-lt"/>
              </a:rPr>
              <a:t>Health Coaching</a:t>
            </a:r>
          </a:p>
        </p:txBody>
      </p:sp>
    </p:spTree>
    <p:extLst>
      <p:ext uri="{BB962C8B-B14F-4D97-AF65-F5344CB8AC3E}">
        <p14:creationId xmlns:p14="http://schemas.microsoft.com/office/powerpoint/2010/main" val="587350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F3A4BD-CE70-4B8F-BB03-C3ABD70B6AAD}"/>
              </a:ext>
            </a:extLst>
          </p:cNvPr>
          <p:cNvSpPr>
            <a:spLocks noGrp="1"/>
          </p:cNvSpPr>
          <p:nvPr>
            <p:ph type="body" sz="quarter" idx="35"/>
          </p:nvPr>
        </p:nvSpPr>
        <p:spPr/>
        <p:txBody>
          <a:bodyPr/>
          <a:lstStyle/>
          <a:p>
            <a:r>
              <a:rPr lang="en-US" dirty="0"/>
              <a:t>Meet the Health Coach</a:t>
            </a:r>
          </a:p>
        </p:txBody>
      </p:sp>
      <p:sp>
        <p:nvSpPr>
          <p:cNvPr id="6" name="TextBox 5">
            <a:extLst>
              <a:ext uri="{FF2B5EF4-FFF2-40B4-BE49-F238E27FC236}">
                <a16:creationId xmlns:a16="http://schemas.microsoft.com/office/drawing/2014/main" id="{9F88F51E-B762-4FD4-AC5F-7EF399627A64}"/>
              </a:ext>
            </a:extLst>
          </p:cNvPr>
          <p:cNvSpPr txBox="1"/>
          <p:nvPr/>
        </p:nvSpPr>
        <p:spPr>
          <a:xfrm>
            <a:off x="3582403" y="1923393"/>
            <a:ext cx="4917908" cy="2818720"/>
          </a:xfrm>
          <a:prstGeom prst="rect">
            <a:avLst/>
          </a:prstGeom>
          <a:noFill/>
        </p:spPr>
        <p:txBody>
          <a:bodyPr wrap="square" rtlCol="0">
            <a:spAutoFit/>
          </a:bodyPr>
          <a:lstStyle/>
          <a:p>
            <a:r>
              <a:rPr lang="en-US" sz="2400" dirty="0"/>
              <a:t>Amy Spradlin, MA, CHES</a:t>
            </a:r>
          </a:p>
          <a:p>
            <a:endParaRPr lang="en-US" sz="2400" dirty="0"/>
          </a:p>
          <a:p>
            <a:pPr>
              <a:spcBef>
                <a:spcPts val="450"/>
              </a:spcBef>
            </a:pPr>
            <a:r>
              <a:rPr lang="en-US" sz="2400" b="1" dirty="0"/>
              <a:t>Email: </a:t>
            </a:r>
            <a:r>
              <a:rPr lang="en-US" sz="2400" dirty="0"/>
              <a:t>amyspradlin@careatc.com</a:t>
            </a:r>
          </a:p>
          <a:p>
            <a:pPr>
              <a:spcBef>
                <a:spcPts val="450"/>
              </a:spcBef>
            </a:pPr>
            <a:endParaRPr lang="en-US" sz="2400" dirty="0"/>
          </a:p>
          <a:p>
            <a:pPr>
              <a:spcBef>
                <a:spcPts val="450"/>
              </a:spcBef>
            </a:pPr>
            <a:r>
              <a:rPr lang="en-US" sz="2400" b="1" dirty="0"/>
              <a:t>Phone</a:t>
            </a:r>
            <a:r>
              <a:rPr lang="en-US" sz="2400" dirty="0"/>
              <a:t>: 706.434.8263</a:t>
            </a:r>
          </a:p>
          <a:p>
            <a:pPr>
              <a:spcBef>
                <a:spcPts val="450"/>
              </a:spcBef>
            </a:pPr>
            <a:endParaRPr lang="en-US" sz="1350" dirty="0"/>
          </a:p>
          <a:p>
            <a:endParaRPr lang="en-US" sz="1350" dirty="0"/>
          </a:p>
          <a:p>
            <a:pPr marL="214313" indent="-214313">
              <a:buFont typeface="Arial" panose="020B0604020202020204" pitchFamily="34" charset="0"/>
              <a:buChar char="•"/>
            </a:pPr>
            <a:endParaRPr lang="en-US" sz="1350" dirty="0"/>
          </a:p>
        </p:txBody>
      </p:sp>
      <p:pic>
        <p:nvPicPr>
          <p:cNvPr id="5" name="Picture 4" descr="A person smiling at the camera&#10;&#10;Description automatically generated with low confidence">
            <a:extLst>
              <a:ext uri="{FF2B5EF4-FFF2-40B4-BE49-F238E27FC236}">
                <a16:creationId xmlns:a16="http://schemas.microsoft.com/office/drawing/2014/main" id="{1FCF40FB-3B3D-2A16-C0CC-EFED6EBF0823}"/>
              </a:ext>
            </a:extLst>
          </p:cNvPr>
          <p:cNvPicPr>
            <a:picLocks noChangeAspect="1"/>
          </p:cNvPicPr>
          <p:nvPr/>
        </p:nvPicPr>
        <p:blipFill>
          <a:blip r:embed="rId3"/>
          <a:stretch>
            <a:fillRect/>
          </a:stretch>
        </p:blipFill>
        <p:spPr>
          <a:xfrm>
            <a:off x="809513" y="1850477"/>
            <a:ext cx="2654763" cy="1775373"/>
          </a:xfrm>
          <a:prstGeom prst="rect">
            <a:avLst/>
          </a:prstGeom>
        </p:spPr>
      </p:pic>
    </p:spTree>
    <p:extLst>
      <p:ext uri="{BB962C8B-B14F-4D97-AF65-F5344CB8AC3E}">
        <p14:creationId xmlns:p14="http://schemas.microsoft.com/office/powerpoint/2010/main" val="201821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64E69-EF05-4E04-9F40-8AB23BEDCFD5}"/>
              </a:ext>
            </a:extLst>
          </p:cNvPr>
          <p:cNvSpPr>
            <a:spLocks noGrp="1"/>
          </p:cNvSpPr>
          <p:nvPr>
            <p:ph type="body" sz="quarter" idx="35"/>
          </p:nvPr>
        </p:nvSpPr>
        <p:spPr/>
        <p:txBody>
          <a:bodyPr/>
          <a:lstStyle/>
          <a:p>
            <a:r>
              <a:rPr lang="en-US" dirty="0"/>
              <a:t>Who is eligible for health coaching?</a:t>
            </a:r>
          </a:p>
        </p:txBody>
      </p:sp>
      <p:pic>
        <p:nvPicPr>
          <p:cNvPr id="4" name="Picture 3">
            <a:extLst>
              <a:ext uri="{FF2B5EF4-FFF2-40B4-BE49-F238E27FC236}">
                <a16:creationId xmlns:a16="http://schemas.microsoft.com/office/drawing/2014/main" id="{960909B4-8C4A-434C-83D9-9C0C6F5BEF20}"/>
              </a:ext>
            </a:extLst>
          </p:cNvPr>
          <p:cNvPicPr>
            <a:picLocks noChangeAspect="1"/>
          </p:cNvPicPr>
          <p:nvPr/>
        </p:nvPicPr>
        <p:blipFill>
          <a:blip r:embed="rId3"/>
          <a:stretch>
            <a:fillRect/>
          </a:stretch>
        </p:blipFill>
        <p:spPr>
          <a:xfrm>
            <a:off x="1618897" y="1796941"/>
            <a:ext cx="5611823" cy="1110853"/>
          </a:xfrm>
          <a:prstGeom prst="rect">
            <a:avLst/>
          </a:prstGeom>
        </p:spPr>
      </p:pic>
      <p:sp>
        <p:nvSpPr>
          <p:cNvPr id="5" name="object 5">
            <a:extLst>
              <a:ext uri="{FF2B5EF4-FFF2-40B4-BE49-F238E27FC236}">
                <a16:creationId xmlns:a16="http://schemas.microsoft.com/office/drawing/2014/main" id="{FA22933C-F1FC-4ADC-BC9F-468004A54552}"/>
              </a:ext>
            </a:extLst>
          </p:cNvPr>
          <p:cNvSpPr/>
          <p:nvPr/>
        </p:nvSpPr>
        <p:spPr>
          <a:xfrm>
            <a:off x="1618897" y="2984567"/>
            <a:ext cx="5611823" cy="1211198"/>
          </a:xfrm>
          <a:prstGeom prst="rect">
            <a:avLst/>
          </a:prstGeom>
          <a:blipFill>
            <a:blip r:embed="rId4" cstate="print"/>
            <a:stretch>
              <a:fillRect/>
            </a:stretch>
          </a:blipFill>
        </p:spPr>
        <p:txBody>
          <a:bodyPr wrap="square" lIns="0" tIns="0" rIns="0" bIns="0" rtlCol="0"/>
          <a:lstStyle/>
          <a:p>
            <a:pPr defTabSz="685800">
              <a:defRPr/>
            </a:pPr>
            <a:endParaRPr sz="1350" kern="0">
              <a:solidFill>
                <a:prstClr val="black"/>
              </a:solidFill>
            </a:endParaRPr>
          </a:p>
        </p:txBody>
      </p:sp>
      <p:sp>
        <p:nvSpPr>
          <p:cNvPr id="7" name="TextBox 6">
            <a:extLst>
              <a:ext uri="{FF2B5EF4-FFF2-40B4-BE49-F238E27FC236}">
                <a16:creationId xmlns:a16="http://schemas.microsoft.com/office/drawing/2014/main" id="{A690F1F3-F6D4-4826-ABDD-1E296EDDA952}"/>
              </a:ext>
            </a:extLst>
          </p:cNvPr>
          <p:cNvSpPr txBox="1"/>
          <p:nvPr/>
        </p:nvSpPr>
        <p:spPr>
          <a:xfrm>
            <a:off x="1416914" y="4272538"/>
            <a:ext cx="6310173" cy="507831"/>
          </a:xfrm>
          <a:prstGeom prst="rect">
            <a:avLst/>
          </a:prstGeom>
          <a:noFill/>
        </p:spPr>
        <p:txBody>
          <a:bodyPr wrap="square">
            <a:spAutoFit/>
          </a:bodyPr>
          <a:lstStyle/>
          <a:p>
            <a:r>
              <a:rPr lang="en-US" sz="1350" b="1" spc="-4" dirty="0">
                <a:solidFill>
                  <a:srgbClr val="A5206F"/>
                </a:solidFill>
                <a:latin typeface="Tahoma"/>
                <a:cs typeface="Tahoma"/>
              </a:rPr>
              <a:t>PHA</a:t>
            </a:r>
            <a:r>
              <a:rPr lang="en-US" sz="1350" b="1" spc="-15" dirty="0">
                <a:solidFill>
                  <a:srgbClr val="A5206F"/>
                </a:solidFill>
                <a:latin typeface="Tahoma"/>
                <a:cs typeface="Tahoma"/>
              </a:rPr>
              <a:t> </a:t>
            </a:r>
            <a:r>
              <a:rPr lang="en-US" sz="1350" b="1" spc="-11" dirty="0">
                <a:solidFill>
                  <a:srgbClr val="A5206F"/>
                </a:solidFill>
                <a:latin typeface="Tahoma"/>
                <a:cs typeface="Tahoma"/>
              </a:rPr>
              <a:t>values</a:t>
            </a:r>
            <a:r>
              <a:rPr lang="en-US" sz="1350" b="1" spc="-4" dirty="0">
                <a:solidFill>
                  <a:srgbClr val="A5206F"/>
                </a:solidFill>
                <a:latin typeface="Tahoma"/>
                <a:cs typeface="Tahoma"/>
              </a:rPr>
              <a:t> </a:t>
            </a:r>
            <a:r>
              <a:rPr lang="en-US" sz="1350" b="1" dirty="0">
                <a:solidFill>
                  <a:srgbClr val="A5206F"/>
                </a:solidFill>
                <a:latin typeface="Tahoma"/>
                <a:cs typeface="Tahoma"/>
              </a:rPr>
              <a:t>with</a:t>
            </a:r>
            <a:r>
              <a:rPr lang="en-US" sz="1350" b="1" spc="-30" dirty="0">
                <a:solidFill>
                  <a:srgbClr val="A5206F"/>
                </a:solidFill>
                <a:latin typeface="Tahoma"/>
                <a:cs typeface="Tahoma"/>
              </a:rPr>
              <a:t> </a:t>
            </a:r>
            <a:r>
              <a:rPr lang="en-US" sz="1350" b="1" spc="-4" dirty="0">
                <a:solidFill>
                  <a:srgbClr val="A5206F"/>
                </a:solidFill>
                <a:latin typeface="Tahoma"/>
                <a:cs typeface="Tahoma"/>
              </a:rPr>
              <a:t>risk</a:t>
            </a:r>
            <a:r>
              <a:rPr lang="en-US" sz="1350" b="1" spc="-15" dirty="0">
                <a:solidFill>
                  <a:srgbClr val="A5206F"/>
                </a:solidFill>
                <a:latin typeface="Tahoma"/>
                <a:cs typeface="Tahoma"/>
              </a:rPr>
              <a:t> </a:t>
            </a:r>
            <a:r>
              <a:rPr lang="en-US" sz="1350" b="1" spc="-4" dirty="0">
                <a:solidFill>
                  <a:srgbClr val="A5206F"/>
                </a:solidFill>
                <a:latin typeface="Tahoma"/>
                <a:cs typeface="Tahoma"/>
              </a:rPr>
              <a:t>indicators</a:t>
            </a:r>
            <a:r>
              <a:rPr lang="en-US" sz="1350" b="1" spc="-45" dirty="0">
                <a:solidFill>
                  <a:srgbClr val="A5206F"/>
                </a:solidFill>
                <a:latin typeface="Tahoma"/>
                <a:cs typeface="Tahoma"/>
              </a:rPr>
              <a:t> </a:t>
            </a:r>
            <a:r>
              <a:rPr lang="en-US" sz="1350" b="1" spc="-4" dirty="0">
                <a:solidFill>
                  <a:srgbClr val="A5206F"/>
                </a:solidFill>
                <a:latin typeface="Tahoma"/>
                <a:cs typeface="Tahoma"/>
              </a:rPr>
              <a:t>greater</a:t>
            </a:r>
            <a:r>
              <a:rPr lang="en-US" sz="1350" b="1" spc="-30" dirty="0">
                <a:solidFill>
                  <a:srgbClr val="A5206F"/>
                </a:solidFill>
                <a:latin typeface="Tahoma"/>
                <a:cs typeface="Tahoma"/>
              </a:rPr>
              <a:t> </a:t>
            </a:r>
            <a:r>
              <a:rPr lang="en-US" sz="1350" b="1" spc="-4" dirty="0">
                <a:solidFill>
                  <a:srgbClr val="A5206F"/>
                </a:solidFill>
                <a:latin typeface="Tahoma"/>
                <a:cs typeface="Tahoma"/>
              </a:rPr>
              <a:t>than</a:t>
            </a:r>
            <a:r>
              <a:rPr lang="en-US" sz="1350" b="1" spc="-30" dirty="0">
                <a:solidFill>
                  <a:srgbClr val="A5206F"/>
                </a:solidFill>
                <a:latin typeface="Tahoma"/>
                <a:cs typeface="Tahoma"/>
              </a:rPr>
              <a:t> </a:t>
            </a:r>
            <a:r>
              <a:rPr lang="en-US" sz="1350" b="1" spc="-4" dirty="0">
                <a:solidFill>
                  <a:srgbClr val="A5206F"/>
                </a:solidFill>
                <a:latin typeface="Tahoma"/>
                <a:cs typeface="Tahoma"/>
              </a:rPr>
              <a:t>the</a:t>
            </a:r>
            <a:r>
              <a:rPr lang="en-US" sz="1350" b="1" spc="-15" dirty="0">
                <a:solidFill>
                  <a:srgbClr val="A5206F"/>
                </a:solidFill>
                <a:latin typeface="Tahoma"/>
                <a:cs typeface="Tahoma"/>
              </a:rPr>
              <a:t> </a:t>
            </a:r>
            <a:r>
              <a:rPr lang="en-US" sz="1350" b="1" spc="-11" dirty="0">
                <a:solidFill>
                  <a:srgbClr val="A5206F"/>
                </a:solidFill>
                <a:latin typeface="Tahoma"/>
                <a:cs typeface="Tahoma"/>
              </a:rPr>
              <a:t>above </a:t>
            </a:r>
            <a:r>
              <a:rPr lang="en-US" sz="1350" b="1" spc="-4" dirty="0">
                <a:solidFill>
                  <a:srgbClr val="A5206F"/>
                </a:solidFill>
                <a:latin typeface="Tahoma"/>
                <a:cs typeface="Tahoma"/>
              </a:rPr>
              <a:t>criteria</a:t>
            </a:r>
            <a:r>
              <a:rPr lang="en-US" sz="1350" b="1" spc="-34" dirty="0">
                <a:solidFill>
                  <a:srgbClr val="A5206F"/>
                </a:solidFill>
                <a:latin typeface="Tahoma"/>
                <a:cs typeface="Tahoma"/>
              </a:rPr>
              <a:t> </a:t>
            </a:r>
            <a:r>
              <a:rPr lang="en-US" sz="1350" b="1" dirty="0">
                <a:solidFill>
                  <a:srgbClr val="A5206F"/>
                </a:solidFill>
                <a:latin typeface="Tahoma"/>
                <a:cs typeface="Tahoma"/>
              </a:rPr>
              <a:t>can</a:t>
            </a:r>
            <a:r>
              <a:rPr lang="en-US" sz="1350" b="1" spc="-15" dirty="0">
                <a:solidFill>
                  <a:srgbClr val="A5206F"/>
                </a:solidFill>
                <a:latin typeface="Tahoma"/>
                <a:cs typeface="Tahoma"/>
              </a:rPr>
              <a:t> be </a:t>
            </a:r>
            <a:r>
              <a:rPr lang="en-US" sz="1350" b="1" spc="-4" dirty="0">
                <a:solidFill>
                  <a:srgbClr val="A5206F"/>
                </a:solidFill>
                <a:latin typeface="Tahoma"/>
                <a:cs typeface="Tahoma"/>
              </a:rPr>
              <a:t>indicative</a:t>
            </a:r>
            <a:r>
              <a:rPr lang="en-US" sz="1350" b="1" spc="-38" dirty="0">
                <a:solidFill>
                  <a:srgbClr val="A5206F"/>
                </a:solidFill>
                <a:latin typeface="Tahoma"/>
                <a:cs typeface="Tahoma"/>
              </a:rPr>
              <a:t> </a:t>
            </a:r>
            <a:r>
              <a:rPr lang="en-US" sz="1350" b="1" dirty="0">
                <a:solidFill>
                  <a:srgbClr val="A5206F"/>
                </a:solidFill>
                <a:latin typeface="Tahoma"/>
                <a:cs typeface="Tahoma"/>
              </a:rPr>
              <a:t>of  </a:t>
            </a:r>
            <a:r>
              <a:rPr lang="en-US" sz="1350" b="1" spc="-4" dirty="0">
                <a:solidFill>
                  <a:srgbClr val="A5206F"/>
                </a:solidFill>
                <a:latin typeface="Tahoma"/>
                <a:cs typeface="Tahoma"/>
              </a:rPr>
              <a:t>employee </a:t>
            </a:r>
            <a:r>
              <a:rPr lang="en-US" sz="1350" b="1" dirty="0">
                <a:solidFill>
                  <a:srgbClr val="A5206F"/>
                </a:solidFill>
                <a:latin typeface="Tahoma"/>
                <a:cs typeface="Tahoma"/>
              </a:rPr>
              <a:t>being deemed </a:t>
            </a:r>
            <a:r>
              <a:rPr lang="en-US" sz="1350" b="1" spc="-4" dirty="0">
                <a:solidFill>
                  <a:srgbClr val="A5206F"/>
                </a:solidFill>
                <a:latin typeface="Tahoma"/>
                <a:cs typeface="Tahoma"/>
              </a:rPr>
              <a:t>as coaching</a:t>
            </a:r>
            <a:r>
              <a:rPr lang="en-US" sz="1350" b="1" spc="-124" dirty="0">
                <a:solidFill>
                  <a:srgbClr val="A5206F"/>
                </a:solidFill>
                <a:latin typeface="Tahoma"/>
                <a:cs typeface="Tahoma"/>
              </a:rPr>
              <a:t> </a:t>
            </a:r>
            <a:r>
              <a:rPr lang="en-US" sz="1350" b="1" spc="-4" dirty="0">
                <a:solidFill>
                  <a:srgbClr val="A5206F"/>
                </a:solidFill>
                <a:latin typeface="Tahoma"/>
                <a:cs typeface="Tahoma"/>
              </a:rPr>
              <a:t>eligible.</a:t>
            </a:r>
            <a:endParaRPr lang="en-US" sz="1350" dirty="0"/>
          </a:p>
        </p:txBody>
      </p:sp>
      <p:sp>
        <p:nvSpPr>
          <p:cNvPr id="9" name="TextBox 8">
            <a:extLst>
              <a:ext uri="{FF2B5EF4-FFF2-40B4-BE49-F238E27FC236}">
                <a16:creationId xmlns:a16="http://schemas.microsoft.com/office/drawing/2014/main" id="{35470721-F1A7-45AB-AE70-9B5F289A0414}"/>
              </a:ext>
            </a:extLst>
          </p:cNvPr>
          <p:cNvSpPr txBox="1"/>
          <p:nvPr/>
        </p:nvSpPr>
        <p:spPr>
          <a:xfrm>
            <a:off x="1315773" y="4754189"/>
            <a:ext cx="6218071" cy="507831"/>
          </a:xfrm>
          <a:prstGeom prst="rect">
            <a:avLst/>
          </a:prstGeom>
          <a:noFill/>
        </p:spPr>
        <p:txBody>
          <a:bodyPr wrap="square">
            <a:spAutoFit/>
          </a:bodyPr>
          <a:lstStyle/>
          <a:p>
            <a:pPr marL="9525" marR="3810" indent="-476">
              <a:spcBef>
                <a:spcPts val="510"/>
              </a:spcBef>
            </a:pPr>
            <a:r>
              <a:rPr lang="en-US" sz="900" i="1" spc="-4" dirty="0">
                <a:solidFill>
                  <a:schemeClr val="tx1">
                    <a:lumMod val="50000"/>
                    <a:lumOff val="50000"/>
                  </a:schemeClr>
                </a:solidFill>
                <a:latin typeface="Arial"/>
                <a:cs typeface="Arial"/>
              </a:rPr>
              <a:t>If you </a:t>
            </a:r>
            <a:r>
              <a:rPr lang="en-US" sz="900" i="1" spc="-8" dirty="0">
                <a:solidFill>
                  <a:schemeClr val="tx1">
                    <a:lumMod val="50000"/>
                    <a:lumOff val="50000"/>
                  </a:schemeClr>
                </a:solidFill>
                <a:latin typeface="Arial"/>
                <a:cs typeface="Arial"/>
              </a:rPr>
              <a:t>are </a:t>
            </a:r>
            <a:r>
              <a:rPr lang="en-US" sz="900" i="1" spc="-4" dirty="0">
                <a:solidFill>
                  <a:schemeClr val="tx1">
                    <a:lumMod val="50000"/>
                    <a:lumOff val="50000"/>
                  </a:schemeClr>
                </a:solidFill>
                <a:latin typeface="Arial"/>
                <a:cs typeface="Arial"/>
              </a:rPr>
              <a:t>unable to participate in any health-related activities to earn an incentive, you </a:t>
            </a:r>
            <a:r>
              <a:rPr lang="en-US" sz="900" i="1" spc="-8" dirty="0">
                <a:solidFill>
                  <a:schemeClr val="tx1">
                    <a:lumMod val="50000"/>
                    <a:lumOff val="50000"/>
                  </a:schemeClr>
                </a:solidFill>
                <a:latin typeface="Arial"/>
                <a:cs typeface="Arial"/>
              </a:rPr>
              <a:t>may </a:t>
            </a:r>
            <a:r>
              <a:rPr lang="en-US" sz="900" i="1" spc="-4" dirty="0">
                <a:solidFill>
                  <a:schemeClr val="tx1">
                    <a:lumMod val="50000"/>
                    <a:lumOff val="50000"/>
                  </a:schemeClr>
                </a:solidFill>
                <a:latin typeface="Arial"/>
                <a:cs typeface="Arial"/>
              </a:rPr>
              <a:t>be entitled to a  Reasonable Alternative and Incentive </a:t>
            </a:r>
            <a:r>
              <a:rPr lang="en-US" sz="900" i="1" spc="-23" dirty="0">
                <a:solidFill>
                  <a:schemeClr val="tx1">
                    <a:lumMod val="50000"/>
                    <a:lumOff val="50000"/>
                  </a:schemeClr>
                </a:solidFill>
                <a:latin typeface="Arial"/>
                <a:cs typeface="Arial"/>
              </a:rPr>
              <a:t>Waiver. </a:t>
            </a:r>
            <a:r>
              <a:rPr lang="en-US" sz="900" i="1" spc="-30" dirty="0">
                <a:solidFill>
                  <a:schemeClr val="tx1">
                    <a:lumMod val="50000"/>
                    <a:lumOff val="50000"/>
                  </a:schemeClr>
                </a:solidFill>
                <a:latin typeface="Arial"/>
                <a:cs typeface="Arial"/>
              </a:rPr>
              <a:t>To </a:t>
            </a:r>
            <a:r>
              <a:rPr lang="en-US" sz="900" i="1" spc="-4" dirty="0">
                <a:solidFill>
                  <a:schemeClr val="tx1">
                    <a:lumMod val="50000"/>
                    <a:lumOff val="50000"/>
                  </a:schemeClr>
                </a:solidFill>
                <a:latin typeface="Arial"/>
                <a:cs typeface="Arial"/>
              </a:rPr>
              <a:t>request a Reasonable Alternative and Incentive </a:t>
            </a:r>
            <a:r>
              <a:rPr lang="en-US" sz="900" i="1" spc="-8" dirty="0">
                <a:solidFill>
                  <a:schemeClr val="tx1">
                    <a:lumMod val="50000"/>
                    <a:lumOff val="50000"/>
                  </a:schemeClr>
                </a:solidFill>
                <a:latin typeface="Arial"/>
                <a:cs typeface="Arial"/>
              </a:rPr>
              <a:t>Waiver </a:t>
            </a:r>
            <a:r>
              <a:rPr lang="en-US" sz="900" i="1" spc="-4" dirty="0">
                <a:solidFill>
                  <a:schemeClr val="tx1">
                    <a:lumMod val="50000"/>
                    <a:lumOff val="50000"/>
                  </a:schemeClr>
                </a:solidFill>
                <a:latin typeface="Arial"/>
                <a:cs typeface="Arial"/>
              </a:rPr>
              <a:t>form, please contact Amy Spradlin for more</a:t>
            </a:r>
            <a:r>
              <a:rPr lang="en-US" sz="900" i="1" spc="75" dirty="0">
                <a:solidFill>
                  <a:schemeClr val="tx1">
                    <a:lumMod val="50000"/>
                    <a:lumOff val="50000"/>
                  </a:schemeClr>
                </a:solidFill>
                <a:latin typeface="Arial"/>
                <a:cs typeface="Arial"/>
              </a:rPr>
              <a:t> </a:t>
            </a:r>
            <a:r>
              <a:rPr lang="en-US" sz="900" i="1" spc="-4" dirty="0">
                <a:solidFill>
                  <a:schemeClr val="tx1">
                    <a:lumMod val="50000"/>
                    <a:lumOff val="50000"/>
                  </a:schemeClr>
                </a:solidFill>
                <a:latin typeface="Arial"/>
                <a:cs typeface="Arial"/>
              </a:rPr>
              <a:t>information.</a:t>
            </a:r>
            <a:endParaRPr lang="en-US" sz="900" i="1"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2103081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C06B91-9112-4AE7-8CB6-E78929409753}"/>
              </a:ext>
            </a:extLst>
          </p:cNvPr>
          <p:cNvSpPr>
            <a:spLocks noGrp="1"/>
          </p:cNvSpPr>
          <p:nvPr>
            <p:ph type="body" sz="quarter" idx="35"/>
          </p:nvPr>
        </p:nvSpPr>
        <p:spPr/>
        <p:txBody>
          <a:bodyPr/>
          <a:lstStyle/>
          <a:p>
            <a:r>
              <a:rPr lang="en-US" dirty="0"/>
              <a:t>Individual Coaching</a:t>
            </a:r>
          </a:p>
        </p:txBody>
      </p:sp>
      <p:sp>
        <p:nvSpPr>
          <p:cNvPr id="5" name="TextBox 4">
            <a:extLst>
              <a:ext uri="{FF2B5EF4-FFF2-40B4-BE49-F238E27FC236}">
                <a16:creationId xmlns:a16="http://schemas.microsoft.com/office/drawing/2014/main" id="{24646EC4-ABAD-4992-BD26-3288C90AB979}"/>
              </a:ext>
            </a:extLst>
          </p:cNvPr>
          <p:cNvSpPr txBox="1"/>
          <p:nvPr/>
        </p:nvSpPr>
        <p:spPr>
          <a:xfrm>
            <a:off x="902369" y="1826044"/>
            <a:ext cx="7200900" cy="3221395"/>
          </a:xfrm>
          <a:prstGeom prst="rect">
            <a:avLst/>
          </a:prstGeom>
          <a:noFill/>
        </p:spPr>
        <p:txBody>
          <a:bodyPr wrap="square">
            <a:spAutoFit/>
          </a:bodyPr>
          <a:lstStyle/>
          <a:p>
            <a:pPr marL="138589" indent="-129064">
              <a:spcBef>
                <a:spcPts val="450"/>
              </a:spcBef>
              <a:spcAft>
                <a:spcPts val="150"/>
              </a:spcAft>
              <a:buFont typeface="Arial"/>
              <a:buChar char="•"/>
              <a:tabLst>
                <a:tab pos="139065" algn="l"/>
              </a:tabLst>
            </a:pPr>
            <a:r>
              <a:rPr lang="en-US" sz="1050" spc="-8" dirty="0">
                <a:solidFill>
                  <a:schemeClr val="tx1">
                    <a:lumMod val="50000"/>
                    <a:lumOff val="50000"/>
                  </a:schemeClr>
                </a:solidFill>
                <a:latin typeface="Arial"/>
                <a:cs typeface="Arial"/>
              </a:rPr>
              <a:t>One-to-One</a:t>
            </a:r>
            <a:endParaRPr lang="en-US" sz="1050" dirty="0">
              <a:solidFill>
                <a:schemeClr val="tx1">
                  <a:lumMod val="50000"/>
                  <a:lumOff val="50000"/>
                </a:schemeClr>
              </a:solidFill>
              <a:latin typeface="Arial"/>
              <a:cs typeface="Arial"/>
            </a:endParaRPr>
          </a:p>
          <a:p>
            <a:pPr marL="138589" marR="17621" indent="-129064">
              <a:spcBef>
                <a:spcPts val="450"/>
              </a:spcBef>
              <a:spcAft>
                <a:spcPts val="150"/>
              </a:spcAft>
              <a:buFont typeface="Arial"/>
              <a:buChar char="•"/>
              <a:tabLst>
                <a:tab pos="139065" algn="l"/>
              </a:tabLst>
            </a:pPr>
            <a:r>
              <a:rPr lang="en-US" sz="1050" spc="-4" dirty="0">
                <a:solidFill>
                  <a:schemeClr val="tx1">
                    <a:lumMod val="50000"/>
                    <a:lumOff val="50000"/>
                  </a:schemeClr>
                </a:solidFill>
                <a:latin typeface="Arial"/>
                <a:cs typeface="Arial"/>
              </a:rPr>
              <a:t>Virtual, telephonic, or in-person visits</a:t>
            </a:r>
            <a:endParaRPr lang="en-US" sz="1050" spc="-4" dirty="0">
              <a:solidFill>
                <a:schemeClr val="tx1">
                  <a:lumMod val="50000"/>
                  <a:lumOff val="50000"/>
                </a:schemeClr>
              </a:solidFill>
              <a:latin typeface="Arial" panose="020B0604020202020204" pitchFamily="34" charset="0"/>
              <a:cs typeface="Arial" panose="020B0604020202020204" pitchFamily="34" charset="0"/>
            </a:endParaRPr>
          </a:p>
          <a:p>
            <a:pPr marL="138589" marR="17621" indent="-129064">
              <a:spcBef>
                <a:spcPts val="450"/>
              </a:spcBef>
              <a:spcAft>
                <a:spcPts val="150"/>
              </a:spcAft>
              <a:buFont typeface="Arial"/>
              <a:buChar char="•"/>
              <a:tabLst>
                <a:tab pos="139065" algn="l"/>
              </a:tabLst>
            </a:pPr>
            <a:r>
              <a:rPr lang="en-US" sz="1050" spc="-4" dirty="0">
                <a:solidFill>
                  <a:schemeClr val="tx1">
                    <a:lumMod val="50000"/>
                    <a:lumOff val="50000"/>
                  </a:schemeClr>
                </a:solidFill>
                <a:latin typeface="Arial"/>
                <a:cs typeface="Arial"/>
              </a:rPr>
              <a:t>The frequency </a:t>
            </a:r>
            <a:r>
              <a:rPr lang="en-US" sz="1050" dirty="0">
                <a:solidFill>
                  <a:schemeClr val="tx1">
                    <a:lumMod val="50000"/>
                    <a:lumOff val="50000"/>
                  </a:schemeClr>
                </a:solidFill>
                <a:latin typeface="Arial"/>
                <a:cs typeface="Arial"/>
              </a:rPr>
              <a:t>is </a:t>
            </a:r>
            <a:r>
              <a:rPr lang="en-US" sz="1050" spc="-4" dirty="0">
                <a:solidFill>
                  <a:schemeClr val="tx1">
                    <a:lumMod val="50000"/>
                    <a:lumOff val="50000"/>
                  </a:schemeClr>
                </a:solidFill>
                <a:latin typeface="Arial"/>
                <a:cs typeface="Arial"/>
              </a:rPr>
              <a:t>determined </a:t>
            </a:r>
            <a:r>
              <a:rPr lang="en-US" sz="1050" dirty="0">
                <a:solidFill>
                  <a:schemeClr val="tx1">
                    <a:lumMod val="50000"/>
                    <a:lumOff val="50000"/>
                  </a:schemeClr>
                </a:solidFill>
                <a:latin typeface="Arial"/>
                <a:cs typeface="Arial"/>
              </a:rPr>
              <a:t>based upon</a:t>
            </a:r>
            <a:r>
              <a:rPr lang="en-US" sz="1050" spc="-206" dirty="0">
                <a:solidFill>
                  <a:schemeClr val="tx1">
                    <a:lumMod val="50000"/>
                    <a:lumOff val="50000"/>
                  </a:schemeClr>
                </a:solidFill>
                <a:latin typeface="Arial"/>
                <a:cs typeface="Arial"/>
              </a:rPr>
              <a:t> </a:t>
            </a:r>
            <a:r>
              <a:rPr lang="en-US" sz="1050" dirty="0">
                <a:solidFill>
                  <a:schemeClr val="tx1">
                    <a:lumMod val="50000"/>
                    <a:lumOff val="50000"/>
                  </a:schemeClr>
                </a:solidFill>
                <a:latin typeface="Arial"/>
                <a:cs typeface="Arial"/>
              </a:rPr>
              <a:t>goal </a:t>
            </a:r>
            <a:r>
              <a:rPr lang="en-US" sz="1050" spc="-4" dirty="0">
                <a:solidFill>
                  <a:schemeClr val="tx1">
                    <a:lumMod val="50000"/>
                    <a:lumOff val="50000"/>
                  </a:schemeClr>
                </a:solidFill>
                <a:latin typeface="Arial"/>
                <a:cs typeface="Arial"/>
              </a:rPr>
              <a:t>progression and</a:t>
            </a:r>
            <a:r>
              <a:rPr lang="en-US" sz="1050" spc="-56" dirty="0">
                <a:solidFill>
                  <a:schemeClr val="tx1">
                    <a:lumMod val="50000"/>
                    <a:lumOff val="50000"/>
                  </a:schemeClr>
                </a:solidFill>
                <a:latin typeface="Arial"/>
                <a:cs typeface="Arial"/>
              </a:rPr>
              <a:t> </a:t>
            </a:r>
            <a:r>
              <a:rPr lang="en-US" sz="1050" dirty="0">
                <a:solidFill>
                  <a:schemeClr val="tx1">
                    <a:lumMod val="50000"/>
                    <a:lumOff val="50000"/>
                  </a:schemeClr>
                </a:solidFill>
                <a:latin typeface="Arial"/>
                <a:cs typeface="Arial"/>
              </a:rPr>
              <a:t>need</a:t>
            </a:r>
          </a:p>
          <a:p>
            <a:pPr marL="138589" indent="-129064">
              <a:spcBef>
                <a:spcPts val="450"/>
              </a:spcBef>
              <a:spcAft>
                <a:spcPts val="150"/>
              </a:spcAft>
              <a:buFont typeface="Arial"/>
              <a:buChar char="•"/>
              <a:tabLst>
                <a:tab pos="139065" algn="l"/>
              </a:tabLst>
            </a:pPr>
            <a:r>
              <a:rPr lang="en-US" sz="1050" spc="-4" dirty="0">
                <a:solidFill>
                  <a:schemeClr val="tx1">
                    <a:lumMod val="50000"/>
                    <a:lumOff val="50000"/>
                  </a:schemeClr>
                </a:solidFill>
                <a:latin typeface="Arial"/>
                <a:cs typeface="Arial"/>
              </a:rPr>
              <a:t>Conducted </a:t>
            </a:r>
            <a:r>
              <a:rPr lang="en-US" sz="1050" dirty="0">
                <a:solidFill>
                  <a:schemeClr val="tx1">
                    <a:lumMod val="50000"/>
                    <a:lumOff val="50000"/>
                  </a:schemeClr>
                </a:solidFill>
                <a:latin typeface="Arial"/>
                <a:cs typeface="Arial"/>
              </a:rPr>
              <a:t>by </a:t>
            </a:r>
            <a:r>
              <a:rPr lang="en-US" sz="1050" spc="-4" dirty="0">
                <a:solidFill>
                  <a:schemeClr val="tx1">
                    <a:lumMod val="50000"/>
                    <a:lumOff val="50000"/>
                  </a:schemeClr>
                </a:solidFill>
                <a:latin typeface="Arial"/>
                <a:cs typeface="Arial"/>
              </a:rPr>
              <a:t>certified </a:t>
            </a:r>
            <a:r>
              <a:rPr lang="en-US" sz="1050" dirty="0">
                <a:solidFill>
                  <a:schemeClr val="tx1">
                    <a:lumMod val="50000"/>
                    <a:lumOff val="50000"/>
                  </a:schemeClr>
                </a:solidFill>
                <a:latin typeface="Arial"/>
                <a:cs typeface="Arial"/>
              </a:rPr>
              <a:t>health</a:t>
            </a:r>
            <a:r>
              <a:rPr lang="en-US" sz="1050" spc="-127" dirty="0">
                <a:solidFill>
                  <a:schemeClr val="tx1">
                    <a:lumMod val="50000"/>
                    <a:lumOff val="50000"/>
                  </a:schemeClr>
                </a:solidFill>
                <a:latin typeface="Arial"/>
                <a:cs typeface="Arial"/>
              </a:rPr>
              <a:t> </a:t>
            </a:r>
            <a:r>
              <a:rPr lang="en-US" sz="1050" dirty="0">
                <a:solidFill>
                  <a:schemeClr val="tx1">
                    <a:lumMod val="50000"/>
                    <a:lumOff val="50000"/>
                  </a:schemeClr>
                </a:solidFill>
                <a:latin typeface="Arial"/>
                <a:cs typeface="Arial"/>
              </a:rPr>
              <a:t>coach</a:t>
            </a:r>
          </a:p>
          <a:p>
            <a:pPr marL="138589" indent="-129064">
              <a:spcBef>
                <a:spcPts val="450"/>
              </a:spcBef>
              <a:spcAft>
                <a:spcPts val="150"/>
              </a:spcAft>
              <a:buFont typeface="Arial"/>
              <a:buChar char="•"/>
              <a:tabLst>
                <a:tab pos="139065" algn="l"/>
              </a:tabLst>
            </a:pPr>
            <a:r>
              <a:rPr lang="en-US" sz="1050" spc="-34" dirty="0">
                <a:solidFill>
                  <a:schemeClr val="tx1">
                    <a:lumMod val="50000"/>
                    <a:lumOff val="50000"/>
                  </a:schemeClr>
                </a:solidFill>
                <a:latin typeface="Arial"/>
                <a:cs typeface="Arial"/>
              </a:rPr>
              <a:t>Targeted </a:t>
            </a:r>
            <a:r>
              <a:rPr lang="en-US" sz="1050" spc="-4" dirty="0">
                <a:solidFill>
                  <a:schemeClr val="tx1">
                    <a:lumMod val="50000"/>
                    <a:lumOff val="50000"/>
                  </a:schemeClr>
                </a:solidFill>
                <a:latin typeface="Arial"/>
                <a:cs typeface="Arial"/>
              </a:rPr>
              <a:t>and focused </a:t>
            </a:r>
            <a:r>
              <a:rPr lang="en-US" sz="1050" dirty="0">
                <a:solidFill>
                  <a:schemeClr val="tx1">
                    <a:lumMod val="50000"/>
                    <a:lumOff val="50000"/>
                  </a:schemeClr>
                </a:solidFill>
                <a:latin typeface="Arial"/>
                <a:cs typeface="Arial"/>
              </a:rPr>
              <a:t>on </a:t>
            </a:r>
            <a:r>
              <a:rPr lang="en-US" sz="1050" spc="-4" dirty="0">
                <a:solidFill>
                  <a:schemeClr val="tx1">
                    <a:lumMod val="50000"/>
                    <a:lumOff val="50000"/>
                  </a:schemeClr>
                </a:solidFill>
                <a:latin typeface="Arial"/>
                <a:cs typeface="Arial"/>
              </a:rPr>
              <a:t>sustainable </a:t>
            </a:r>
            <a:r>
              <a:rPr lang="en-US" sz="1050" spc="-11" dirty="0">
                <a:solidFill>
                  <a:schemeClr val="tx1">
                    <a:lumMod val="50000"/>
                    <a:lumOff val="50000"/>
                  </a:schemeClr>
                </a:solidFill>
                <a:latin typeface="Arial"/>
                <a:cs typeface="Arial"/>
              </a:rPr>
              <a:t>lifestyle</a:t>
            </a:r>
            <a:r>
              <a:rPr lang="en-US" sz="1050" spc="-30" dirty="0">
                <a:solidFill>
                  <a:schemeClr val="tx1">
                    <a:lumMod val="50000"/>
                    <a:lumOff val="50000"/>
                  </a:schemeClr>
                </a:solidFill>
                <a:latin typeface="Arial"/>
                <a:cs typeface="Arial"/>
              </a:rPr>
              <a:t> </a:t>
            </a:r>
            <a:r>
              <a:rPr lang="en-US" sz="1050" spc="-4" dirty="0">
                <a:solidFill>
                  <a:schemeClr val="tx1">
                    <a:lumMod val="50000"/>
                    <a:lumOff val="50000"/>
                  </a:schemeClr>
                </a:solidFill>
                <a:latin typeface="Arial"/>
                <a:cs typeface="Arial"/>
              </a:rPr>
              <a:t>change for risk factor reduction</a:t>
            </a:r>
            <a:endParaRPr lang="en-US" sz="1050" dirty="0">
              <a:solidFill>
                <a:schemeClr val="tx1">
                  <a:lumMod val="50000"/>
                  <a:lumOff val="50000"/>
                </a:schemeClr>
              </a:solidFill>
              <a:latin typeface="Arial"/>
              <a:cs typeface="Arial"/>
            </a:endParaRPr>
          </a:p>
          <a:p>
            <a:pPr marL="138589" indent="-129064">
              <a:spcBef>
                <a:spcPts val="450"/>
              </a:spcBef>
              <a:spcAft>
                <a:spcPts val="450"/>
              </a:spcAft>
              <a:buFont typeface="Arial"/>
              <a:buChar char="•"/>
              <a:tabLst>
                <a:tab pos="139065" algn="l"/>
              </a:tabLst>
            </a:pPr>
            <a:r>
              <a:rPr lang="en-US" sz="1500" b="1" spc="-4" dirty="0">
                <a:solidFill>
                  <a:schemeClr val="tx1">
                    <a:lumMod val="50000"/>
                    <a:lumOff val="50000"/>
                  </a:schemeClr>
                </a:solidFill>
                <a:latin typeface="Arial" panose="020B0604020202020204" pitchFamily="34" charset="0"/>
                <a:cs typeface="Arial" panose="020B0604020202020204" pitchFamily="34" charset="0"/>
              </a:rPr>
              <a:t>Participation open to employees that are at risk based on PHA results</a:t>
            </a:r>
          </a:p>
          <a:p>
            <a:pPr marL="481489" lvl="1" indent="-129064">
              <a:spcBef>
                <a:spcPts val="450"/>
              </a:spcBef>
              <a:spcAft>
                <a:spcPts val="450"/>
              </a:spcAft>
              <a:buFont typeface="Arial"/>
              <a:buChar char="•"/>
              <a:tabLst>
                <a:tab pos="139065" algn="l"/>
              </a:tabLst>
            </a:pPr>
            <a:r>
              <a:rPr lang="en-US" spc="-4" dirty="0">
                <a:solidFill>
                  <a:srgbClr val="FF0000"/>
                </a:solidFill>
                <a:latin typeface="Arial"/>
                <a:cs typeface="Arial"/>
              </a:rPr>
              <a:t>Employee non-participation in the health coaching program will result in a premium increase of 22% for the 2024 plan year. </a:t>
            </a:r>
          </a:p>
          <a:p>
            <a:pPr marL="481489" lvl="1" indent="-129064">
              <a:spcBef>
                <a:spcPts val="450"/>
              </a:spcBef>
              <a:spcAft>
                <a:spcPts val="450"/>
              </a:spcAft>
              <a:buFont typeface="Arial"/>
              <a:buChar char="•"/>
              <a:tabLst>
                <a:tab pos="139065" algn="l"/>
              </a:tabLst>
            </a:pPr>
            <a:r>
              <a:rPr lang="en-US" spc="-4" dirty="0">
                <a:solidFill>
                  <a:srgbClr val="FF0000"/>
                </a:solidFill>
                <a:latin typeface="Arial"/>
                <a:cs typeface="Arial"/>
              </a:rPr>
              <a:t>You must enroll by 4/1/2024 and attend scheduled appointments to remain in compliance with health coaching throughout 2024 to avoid a premium increase.</a:t>
            </a:r>
            <a:endParaRPr lang="en-US" dirty="0"/>
          </a:p>
        </p:txBody>
      </p:sp>
    </p:spTree>
    <p:extLst>
      <p:ext uri="{BB962C8B-B14F-4D97-AF65-F5344CB8AC3E}">
        <p14:creationId xmlns:p14="http://schemas.microsoft.com/office/powerpoint/2010/main" val="3993601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6" y="2534915"/>
            <a:ext cx="7886700" cy="685800"/>
          </a:xfrm>
        </p:spPr>
        <p:txBody>
          <a:bodyPr>
            <a:normAutofit/>
          </a:bodyPr>
          <a:lstStyle/>
          <a:p>
            <a:r>
              <a:rPr lang="en-US" sz="3600" spc="0" dirty="0">
                <a:latin typeface="+mj-lt"/>
              </a:rPr>
              <a:t>Tobacco Cessation Program</a:t>
            </a:r>
          </a:p>
        </p:txBody>
      </p:sp>
    </p:spTree>
    <p:extLst>
      <p:ext uri="{BB962C8B-B14F-4D97-AF65-F5344CB8AC3E}">
        <p14:creationId xmlns:p14="http://schemas.microsoft.com/office/powerpoint/2010/main" val="775533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50638E-D175-4898-85E5-F8B856FD4345}"/>
              </a:ext>
            </a:extLst>
          </p:cNvPr>
          <p:cNvSpPr>
            <a:spLocks noGrp="1"/>
          </p:cNvSpPr>
          <p:nvPr>
            <p:ph type="body" sz="quarter" idx="35"/>
          </p:nvPr>
        </p:nvSpPr>
        <p:spPr/>
        <p:txBody>
          <a:bodyPr/>
          <a:lstStyle/>
          <a:p>
            <a:r>
              <a:rPr lang="en-US" dirty="0"/>
              <a:t>Tobacco Cessation Program</a:t>
            </a:r>
          </a:p>
        </p:txBody>
      </p:sp>
      <p:sp>
        <p:nvSpPr>
          <p:cNvPr id="7" name="TextBox 6">
            <a:extLst>
              <a:ext uri="{FF2B5EF4-FFF2-40B4-BE49-F238E27FC236}">
                <a16:creationId xmlns:a16="http://schemas.microsoft.com/office/drawing/2014/main" id="{1570A746-7F5C-43BF-8D6B-ECE161040E5E}"/>
              </a:ext>
            </a:extLst>
          </p:cNvPr>
          <p:cNvSpPr txBox="1"/>
          <p:nvPr/>
        </p:nvSpPr>
        <p:spPr>
          <a:xfrm>
            <a:off x="712871" y="2075390"/>
            <a:ext cx="6287252" cy="3100849"/>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US" sz="1500" dirty="0">
                <a:solidFill>
                  <a:prstClr val="white">
                    <a:lumMod val="50000"/>
                  </a:prstClr>
                </a:solidFill>
                <a:latin typeface="Arial"/>
                <a:cs typeface="Arial"/>
              </a:rPr>
              <a:t>All covered employees under the CCG medical plan must complete and sign Tobacco/Smoke Free Affidavit</a:t>
            </a:r>
            <a:endParaRPr lang="en-US" sz="1500" dirty="0">
              <a:solidFill>
                <a:prstClr val="white">
                  <a:lumMod val="50000"/>
                </a:prstClr>
              </a:solidFill>
              <a:latin typeface="Arial" panose="020B0604020202020204" pitchFamily="34" charset="0"/>
              <a:cs typeface="Arial"/>
            </a:endParaRPr>
          </a:p>
          <a:p>
            <a:pPr marL="257175" indent="-257175" defTabSz="685800">
              <a:lnSpc>
                <a:spcPct val="90000"/>
              </a:lnSpc>
              <a:spcBef>
                <a:spcPts val="750"/>
              </a:spcBef>
              <a:buFont typeface="Arial" panose="020B0604020202020204" pitchFamily="34" charset="0"/>
              <a:buChar char="•"/>
              <a:defRPr/>
            </a:pPr>
            <a:r>
              <a:rPr lang="en-US" sz="1500" dirty="0">
                <a:solidFill>
                  <a:prstClr val="white">
                    <a:lumMod val="50000"/>
                  </a:prstClr>
                </a:solidFill>
                <a:latin typeface="Arial"/>
                <a:cs typeface="Arial"/>
              </a:rPr>
              <a:t>Surcharge imposed to those EMPLOYEES defined as a "tobacco user."</a:t>
            </a:r>
          </a:p>
          <a:p>
            <a:pPr marL="257175" indent="-257175" defTabSz="685800">
              <a:lnSpc>
                <a:spcPct val="90000"/>
              </a:lnSpc>
              <a:spcBef>
                <a:spcPts val="750"/>
              </a:spcBef>
              <a:buFont typeface="Arial" panose="020B0604020202020204" pitchFamily="34" charset="0"/>
              <a:buChar char="•"/>
              <a:defRPr/>
            </a:pPr>
            <a:r>
              <a:rPr lang="en-US" sz="1500" dirty="0">
                <a:solidFill>
                  <a:prstClr val="white">
                    <a:lumMod val="50000"/>
                  </a:prstClr>
                </a:solidFill>
                <a:latin typeface="Arial"/>
                <a:cs typeface="Arial"/>
              </a:rPr>
              <a:t>Once you have completed a tobacco cessation program and provided certification (proof) of program completion, the tobacco surcharge will be removed and a retroactive refund of the tobacco surcharge for that year will be issued.</a:t>
            </a:r>
          </a:p>
          <a:p>
            <a:pPr marL="257175" indent="-257175" defTabSz="685800">
              <a:lnSpc>
                <a:spcPct val="90000"/>
              </a:lnSpc>
              <a:spcBef>
                <a:spcPts val="750"/>
              </a:spcBef>
              <a:buFont typeface="Arial" panose="020B0604020202020204" pitchFamily="34" charset="0"/>
              <a:buChar char="•"/>
              <a:defRPr/>
            </a:pPr>
            <a:r>
              <a:rPr lang="en-US" sz="1500" dirty="0">
                <a:solidFill>
                  <a:prstClr val="white">
                    <a:lumMod val="50000"/>
                  </a:prstClr>
                </a:solidFill>
                <a:latin typeface="Arial"/>
                <a:cs typeface="Arial"/>
              </a:rPr>
              <a:t>If you do not successfully complete the program and obtain your certificate of completion or letter of eligibility (proof), the surcharge will be applied the next pay period and it will remain in place for the 2024 calendar year or until you complete a Tobacco Cessation Program.</a:t>
            </a:r>
          </a:p>
        </p:txBody>
      </p:sp>
      <p:sp>
        <p:nvSpPr>
          <p:cNvPr id="9" name="TextBox 8">
            <a:extLst>
              <a:ext uri="{FF2B5EF4-FFF2-40B4-BE49-F238E27FC236}">
                <a16:creationId xmlns:a16="http://schemas.microsoft.com/office/drawing/2014/main" id="{20AA89BA-11E5-442A-B44E-29866E200A4C}"/>
              </a:ext>
            </a:extLst>
          </p:cNvPr>
          <p:cNvSpPr txBox="1"/>
          <p:nvPr/>
        </p:nvSpPr>
        <p:spPr>
          <a:xfrm>
            <a:off x="956510" y="4792694"/>
            <a:ext cx="6936957" cy="438582"/>
          </a:xfrm>
          <a:prstGeom prst="rect">
            <a:avLst/>
          </a:prstGeom>
          <a:noFill/>
        </p:spPr>
        <p:txBody>
          <a:bodyPr wrap="square">
            <a:spAutoFit/>
          </a:bodyPr>
          <a:lstStyle/>
          <a:p>
            <a:endParaRPr lang="en-US" sz="1350" i="1" dirty="0">
              <a:latin typeface="Arial"/>
              <a:cs typeface="Arial"/>
            </a:endParaRPr>
          </a:p>
          <a:p>
            <a:r>
              <a:rPr lang="en-US" sz="900" i="1" dirty="0">
                <a:latin typeface="Arial"/>
                <a:cs typeface="Arial"/>
              </a:rPr>
              <a:t>Be sure to review the Tobacco Cessation Manual for additional details. This will be sent to all employees by HR.</a:t>
            </a:r>
            <a:endParaRPr lang="en-US" sz="900" dirty="0">
              <a:latin typeface="Arial"/>
              <a:cs typeface="Arial"/>
            </a:endParaRPr>
          </a:p>
        </p:txBody>
      </p:sp>
    </p:spTree>
    <p:extLst>
      <p:ext uri="{BB962C8B-B14F-4D97-AF65-F5344CB8AC3E}">
        <p14:creationId xmlns:p14="http://schemas.microsoft.com/office/powerpoint/2010/main" val="2125949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A82E1-D17D-44FB-9486-176DD919A5AB}"/>
              </a:ext>
            </a:extLst>
          </p:cNvPr>
          <p:cNvSpPr>
            <a:spLocks noGrp="1"/>
          </p:cNvSpPr>
          <p:nvPr>
            <p:ph type="body" sz="quarter" idx="35"/>
          </p:nvPr>
        </p:nvSpPr>
        <p:spPr/>
        <p:txBody>
          <a:bodyPr/>
          <a:lstStyle/>
          <a:p>
            <a:r>
              <a:rPr lang="en-US" dirty="0"/>
              <a:t>Tobacco Cessation Program Option</a:t>
            </a:r>
          </a:p>
        </p:txBody>
      </p:sp>
      <p:sp>
        <p:nvSpPr>
          <p:cNvPr id="5" name="TextBox 4">
            <a:extLst>
              <a:ext uri="{FF2B5EF4-FFF2-40B4-BE49-F238E27FC236}">
                <a16:creationId xmlns:a16="http://schemas.microsoft.com/office/drawing/2014/main" id="{BA173BA1-91E3-42D4-BDFF-CF61BBB6FE97}"/>
              </a:ext>
            </a:extLst>
          </p:cNvPr>
          <p:cNvSpPr txBox="1"/>
          <p:nvPr/>
        </p:nvSpPr>
        <p:spPr>
          <a:xfrm>
            <a:off x="586540" y="1850477"/>
            <a:ext cx="8184482" cy="3359894"/>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US" i="1" dirty="0">
                <a:solidFill>
                  <a:prstClr val="white">
                    <a:lumMod val="50000"/>
                  </a:prstClr>
                </a:solidFill>
                <a:latin typeface="Arial"/>
                <a:cs typeface="Arial"/>
              </a:rPr>
              <a:t>Program Option 1: </a:t>
            </a:r>
            <a:r>
              <a:rPr lang="en-US" b="1" dirty="0">
                <a:solidFill>
                  <a:prstClr val="white">
                    <a:lumMod val="50000"/>
                  </a:prstClr>
                </a:solidFill>
                <a:latin typeface="Arial"/>
                <a:cs typeface="Arial"/>
              </a:rPr>
              <a:t>Georgia Department of Health’s Tobacco Quit Line Program and Alabama Department of Health’s Tobacco Quit Line Program – Telephonic Format.</a:t>
            </a:r>
            <a:endParaRPr lang="en-US" dirty="0">
              <a:solidFill>
                <a:prstClr val="white">
                  <a:lumMod val="50000"/>
                </a:prstClr>
              </a:solidFill>
              <a:latin typeface="Arial" panose="020B0604020202020204" pitchFamily="34" charset="0"/>
              <a:cs typeface="Arial" panose="020B0604020202020204" pitchFamily="34" charset="0"/>
            </a:endParaRPr>
          </a:p>
          <a:p>
            <a:pPr defTabSz="685800">
              <a:lnSpc>
                <a:spcPct val="90000"/>
              </a:lnSpc>
              <a:spcBef>
                <a:spcPts val="750"/>
              </a:spcBef>
              <a:defRPr/>
            </a:pPr>
            <a:endParaRPr lang="en-US" b="1" dirty="0">
              <a:solidFill>
                <a:prstClr val="white">
                  <a:lumMod val="50000"/>
                </a:prstClr>
              </a:solidFill>
              <a:latin typeface="Arial"/>
              <a:cs typeface="Arial"/>
            </a:endParaRPr>
          </a:p>
          <a:p>
            <a:pPr marL="514350" lvl="1" indent="-171450" defTabSz="685800">
              <a:lnSpc>
                <a:spcPct val="90000"/>
              </a:lnSpc>
              <a:spcBef>
                <a:spcPts val="375"/>
              </a:spcBef>
              <a:buFont typeface="Arial" panose="020B0604020202020204" pitchFamily="34" charset="0"/>
              <a:buChar char="•"/>
              <a:defRPr/>
            </a:pPr>
            <a:r>
              <a:rPr lang="en-US" dirty="0">
                <a:solidFill>
                  <a:prstClr val="white">
                    <a:lumMod val="50000"/>
                  </a:prstClr>
                </a:solidFill>
                <a:latin typeface="Arial"/>
                <a:cs typeface="Arial"/>
              </a:rPr>
              <a:t>Register by completing and returning the Quit Line Referral form to HWC or email to amyspradlin@careatc.com  </a:t>
            </a:r>
          </a:p>
          <a:p>
            <a:pPr lvl="1" defTabSz="685800">
              <a:lnSpc>
                <a:spcPct val="90000"/>
              </a:lnSpc>
              <a:spcBef>
                <a:spcPts val="375"/>
              </a:spcBef>
              <a:defRPr/>
            </a:pPr>
            <a:r>
              <a:rPr lang="en-US" dirty="0">
                <a:solidFill>
                  <a:prstClr val="white">
                    <a:lumMod val="50000"/>
                  </a:prstClr>
                </a:solidFill>
                <a:latin typeface="Arial"/>
                <a:cs typeface="Arial"/>
              </a:rPr>
              <a:t>	</a:t>
            </a:r>
            <a:r>
              <a:rPr lang="en-US" sz="1050" i="1" dirty="0">
                <a:solidFill>
                  <a:prstClr val="white">
                    <a:lumMod val="50000"/>
                  </a:prstClr>
                </a:solidFill>
                <a:latin typeface="Arial"/>
                <a:cs typeface="Arial"/>
              </a:rPr>
              <a:t>(deadline and referral form found in Tobacco Cessation Manual)</a:t>
            </a:r>
          </a:p>
          <a:p>
            <a:pPr marL="342900" lvl="1" defTabSz="685800">
              <a:lnSpc>
                <a:spcPct val="90000"/>
              </a:lnSpc>
              <a:spcBef>
                <a:spcPts val="375"/>
              </a:spcBef>
              <a:defRPr/>
            </a:pPr>
            <a:r>
              <a:rPr lang="en-US" dirty="0">
                <a:solidFill>
                  <a:prstClr val="white">
                    <a:lumMod val="50000"/>
                  </a:prstClr>
                </a:solidFill>
                <a:latin typeface="Arial"/>
                <a:cs typeface="Arial"/>
              </a:rPr>
              <a:t>• You must request a letter of eligibility at the end of the 5-call program and return to HR within 10 days of receiving it</a:t>
            </a:r>
            <a:endParaRPr lang="en-US" dirty="0">
              <a:solidFill>
                <a:prstClr val="white">
                  <a:lumMod val="50000"/>
                </a:prstClr>
              </a:solidFill>
              <a:latin typeface="Arial" panose="020B0604020202020204" pitchFamily="34" charset="0"/>
              <a:cs typeface="Arial" panose="020B0604020202020204" pitchFamily="34" charset="0"/>
            </a:endParaRPr>
          </a:p>
          <a:p>
            <a:pPr marL="342900" lvl="1" defTabSz="685800">
              <a:lnSpc>
                <a:spcPct val="90000"/>
              </a:lnSpc>
              <a:spcBef>
                <a:spcPts val="375"/>
              </a:spcBef>
              <a:defRPr/>
            </a:pPr>
            <a:endParaRPr lang="en-US" sz="1200" dirty="0">
              <a:solidFill>
                <a:srgbClr val="FF0000"/>
              </a:solidFill>
              <a:latin typeface="Arial"/>
              <a:cs typeface="Arial"/>
            </a:endParaRPr>
          </a:p>
          <a:p>
            <a:pPr marL="342900" lvl="1" defTabSz="685800">
              <a:lnSpc>
                <a:spcPct val="90000"/>
              </a:lnSpc>
              <a:spcBef>
                <a:spcPts val="375"/>
              </a:spcBef>
              <a:defRPr/>
            </a:pPr>
            <a:r>
              <a:rPr lang="en-US" sz="1200" dirty="0">
                <a:solidFill>
                  <a:srgbClr val="FF0000"/>
                </a:solidFill>
                <a:latin typeface="Arial"/>
                <a:cs typeface="Arial"/>
              </a:rPr>
              <a:t>If you are non-compliant as stated above, the surcharge will be imposed in January 2024 and will remain in place for the 2024 calendar year or until you have completed the Tobacco Cessation Program and provided a “letter of eligibility”.</a:t>
            </a:r>
            <a:endParaRPr lang="en-US"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17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7</a:t>
            </a:fld>
            <a:endParaRPr lang="en-US" dirty="0"/>
          </a:p>
        </p:txBody>
      </p:sp>
      <p:sp>
        <p:nvSpPr>
          <p:cNvPr id="7" name="TextBox 4"/>
          <p:cNvSpPr txBox="1">
            <a:spLocks noChangeArrowheads="1"/>
          </p:cNvSpPr>
          <p:nvPr/>
        </p:nvSpPr>
        <p:spPr bwMode="auto">
          <a:xfrm>
            <a:off x="6146800" y="2181225"/>
            <a:ext cx="2262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From the Home Page Click on the Start Your Enrollment link, to begin the election process</a:t>
            </a:r>
          </a:p>
        </p:txBody>
      </p:sp>
      <p:sp>
        <p:nvSpPr>
          <p:cNvPr id="8" name="TextBox 9"/>
          <p:cNvSpPr txBox="1">
            <a:spLocks noChangeArrowheads="1"/>
          </p:cNvSpPr>
          <p:nvPr/>
        </p:nvSpPr>
        <p:spPr bwMode="auto">
          <a:xfrm>
            <a:off x="6039226" y="3930746"/>
            <a:ext cx="23701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To choose or change your current election, select the View Plans button for the corresponding benefit.</a:t>
            </a:r>
          </a:p>
          <a:p>
            <a:pPr eaLnBrk="1" hangingPunct="1">
              <a:spcBef>
                <a:spcPct val="0"/>
              </a:spcBef>
              <a:buFontTx/>
              <a:buNone/>
            </a:pPr>
            <a:endParaRPr lang="en-US" altLang="en-US" sz="1400" dirty="0">
              <a:solidFill>
                <a:schemeClr val="tx1"/>
              </a:solidFill>
              <a:latin typeface="+mn-lt"/>
            </a:endParaRPr>
          </a:p>
        </p:txBody>
      </p:sp>
      <p:pic>
        <p:nvPicPr>
          <p:cNvPr id="11" name="Picture 10"/>
          <p:cNvPicPr/>
          <p:nvPr/>
        </p:nvPicPr>
        <p:blipFill rotWithShape="1">
          <a:blip r:embed="rId2"/>
          <a:srcRect l="1762" t="13113" r="2404" b="31870"/>
          <a:stretch/>
        </p:blipFill>
        <p:spPr bwMode="auto">
          <a:xfrm>
            <a:off x="915130" y="1969403"/>
            <a:ext cx="4829175" cy="162379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2564" t="14823" r="4166" b="11631"/>
          <a:stretch/>
        </p:blipFill>
        <p:spPr bwMode="auto">
          <a:xfrm>
            <a:off x="915131" y="3825239"/>
            <a:ext cx="4829175" cy="1777364"/>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B2C254D-EB0E-4B43-ACAF-9B07B9327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213" y="1969403"/>
            <a:ext cx="595761" cy="320879"/>
          </a:xfrm>
          <a:prstGeom prst="rect">
            <a:avLst/>
          </a:prstGeom>
        </p:spPr>
      </p:pic>
    </p:spTree>
    <p:extLst>
      <p:ext uri="{BB962C8B-B14F-4D97-AF65-F5344CB8AC3E}">
        <p14:creationId xmlns:p14="http://schemas.microsoft.com/office/powerpoint/2010/main" val="3496679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E239B-63BC-4DB7-8B1E-4F4F9098B3BF}"/>
              </a:ext>
            </a:extLst>
          </p:cNvPr>
          <p:cNvSpPr>
            <a:spLocks noGrp="1"/>
          </p:cNvSpPr>
          <p:nvPr>
            <p:ph type="body" sz="quarter" idx="35"/>
          </p:nvPr>
        </p:nvSpPr>
        <p:spPr/>
        <p:txBody>
          <a:bodyPr/>
          <a:lstStyle/>
          <a:p>
            <a:r>
              <a:rPr lang="en-US" dirty="0"/>
              <a:t>Tobacco Cessation Program Option</a:t>
            </a:r>
          </a:p>
        </p:txBody>
      </p:sp>
      <p:sp>
        <p:nvSpPr>
          <p:cNvPr id="5" name="TextBox 4">
            <a:extLst>
              <a:ext uri="{FF2B5EF4-FFF2-40B4-BE49-F238E27FC236}">
                <a16:creationId xmlns:a16="http://schemas.microsoft.com/office/drawing/2014/main" id="{24BED4C0-6B36-4920-888D-F93690987489}"/>
              </a:ext>
            </a:extLst>
          </p:cNvPr>
          <p:cNvSpPr txBox="1"/>
          <p:nvPr/>
        </p:nvSpPr>
        <p:spPr>
          <a:xfrm>
            <a:off x="902369" y="2292705"/>
            <a:ext cx="7606966" cy="1844608"/>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US" i="1" dirty="0">
                <a:solidFill>
                  <a:prstClr val="white">
                    <a:lumMod val="50000"/>
                  </a:prstClr>
                </a:solidFill>
                <a:latin typeface="Arial"/>
                <a:cs typeface="Arial"/>
              </a:rPr>
              <a:t>Program Option 2: </a:t>
            </a:r>
            <a:r>
              <a:rPr lang="en-US" b="1" dirty="0" err="1">
                <a:solidFill>
                  <a:prstClr val="white">
                    <a:lumMod val="50000"/>
                  </a:prstClr>
                </a:solidFill>
                <a:latin typeface="Arial"/>
                <a:cs typeface="Arial"/>
              </a:rPr>
              <a:t>CareATC</a:t>
            </a:r>
            <a:r>
              <a:rPr lang="en-US" b="1" dirty="0">
                <a:solidFill>
                  <a:prstClr val="white">
                    <a:lumMod val="50000"/>
                  </a:prstClr>
                </a:solidFill>
                <a:latin typeface="Arial"/>
                <a:cs typeface="Arial"/>
              </a:rPr>
              <a:t> Tobacco Cessation</a:t>
            </a:r>
            <a:endParaRPr lang="en-US" dirty="0">
              <a:solidFill>
                <a:prstClr val="white">
                  <a:lumMod val="50000"/>
                </a:prstClr>
              </a:solidFill>
              <a:latin typeface="Arial" panose="020B0604020202020204" pitchFamily="34" charset="0"/>
              <a:cs typeface="Arial" panose="020B0604020202020204" pitchFamily="34" charset="0"/>
            </a:endParaRPr>
          </a:p>
          <a:p>
            <a:pPr marL="257175" indent="-257175" defTabSz="685800">
              <a:lnSpc>
                <a:spcPct val="90000"/>
              </a:lnSpc>
              <a:spcBef>
                <a:spcPts val="750"/>
              </a:spcBef>
              <a:buFont typeface="Arial" panose="020B0604020202020204" pitchFamily="34" charset="0"/>
              <a:buChar char="•"/>
              <a:defRPr/>
            </a:pPr>
            <a:endParaRPr lang="en-US" dirty="0">
              <a:solidFill>
                <a:prstClr val="white">
                  <a:lumMod val="50000"/>
                </a:prstClr>
              </a:solidFill>
              <a:latin typeface="Arial" panose="020B0604020202020204" pitchFamily="34" charset="0"/>
              <a:cs typeface="Arial"/>
            </a:endParaRPr>
          </a:p>
          <a:p>
            <a:pPr marL="514350" lvl="1" defTabSz="685800">
              <a:lnSpc>
                <a:spcPct val="90000"/>
              </a:lnSpc>
              <a:spcBef>
                <a:spcPts val="375"/>
              </a:spcBef>
              <a:buFont typeface="Arial" panose="020B0604020202020204" pitchFamily="34" charset="0"/>
              <a:buChar char="•"/>
              <a:defRPr/>
            </a:pPr>
            <a:r>
              <a:rPr lang="en-US" dirty="0">
                <a:solidFill>
                  <a:prstClr val="white">
                    <a:lumMod val="50000"/>
                  </a:prstClr>
                </a:solidFill>
                <a:latin typeface="Arial"/>
                <a:cs typeface="Arial"/>
              </a:rPr>
              <a:t> Register on Health Passport through </a:t>
            </a:r>
            <a:r>
              <a:rPr lang="en-US" dirty="0" err="1">
                <a:solidFill>
                  <a:prstClr val="white">
                    <a:lumMod val="50000"/>
                  </a:prstClr>
                </a:solidFill>
                <a:latin typeface="Arial"/>
                <a:cs typeface="Arial"/>
              </a:rPr>
              <a:t>CareATC</a:t>
            </a:r>
            <a:r>
              <a:rPr lang="en-US" dirty="0">
                <a:solidFill>
                  <a:prstClr val="white">
                    <a:lumMod val="50000"/>
                  </a:prstClr>
                </a:solidFill>
                <a:latin typeface="Arial"/>
                <a:cs typeface="Arial"/>
              </a:rPr>
              <a:t> Patient Portal</a:t>
            </a:r>
          </a:p>
          <a:p>
            <a:pPr marL="514350" lvl="1" defTabSz="685800">
              <a:lnSpc>
                <a:spcPct val="90000"/>
              </a:lnSpc>
              <a:spcBef>
                <a:spcPts val="375"/>
              </a:spcBef>
              <a:buFont typeface="Arial" panose="020B0604020202020204" pitchFamily="34" charset="0"/>
              <a:buChar char="•"/>
              <a:defRPr/>
            </a:pPr>
            <a:r>
              <a:rPr lang="en-US" dirty="0">
                <a:solidFill>
                  <a:prstClr val="white">
                    <a:lumMod val="50000"/>
                  </a:prstClr>
                </a:solidFill>
                <a:latin typeface="Arial"/>
                <a:cs typeface="Arial"/>
              </a:rPr>
              <a:t> 4 session webinar</a:t>
            </a:r>
          </a:p>
          <a:p>
            <a:pPr marL="514350" lvl="1" defTabSz="685800">
              <a:lnSpc>
                <a:spcPct val="90000"/>
              </a:lnSpc>
              <a:spcBef>
                <a:spcPts val="375"/>
              </a:spcBef>
              <a:buFont typeface="Arial" panose="020B0604020202020204" pitchFamily="34" charset="0"/>
              <a:buChar char="•"/>
              <a:defRPr/>
            </a:pPr>
            <a:r>
              <a:rPr lang="en-US" dirty="0">
                <a:solidFill>
                  <a:prstClr val="white">
                    <a:lumMod val="50000"/>
                  </a:prstClr>
                </a:solidFill>
                <a:latin typeface="Arial"/>
                <a:cs typeface="Arial"/>
              </a:rPr>
              <a:t> Be sure to review the Tobacco Cessation Manual for more information</a:t>
            </a:r>
          </a:p>
        </p:txBody>
      </p:sp>
    </p:spTree>
    <p:extLst>
      <p:ext uri="{BB962C8B-B14F-4D97-AF65-F5344CB8AC3E}">
        <p14:creationId xmlns:p14="http://schemas.microsoft.com/office/powerpoint/2010/main" val="2265881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80C419-4757-489C-9A33-5A435D05D772}"/>
              </a:ext>
            </a:extLst>
          </p:cNvPr>
          <p:cNvSpPr>
            <a:spLocks noGrp="1"/>
          </p:cNvSpPr>
          <p:nvPr>
            <p:ph type="body" sz="quarter" idx="35"/>
          </p:nvPr>
        </p:nvSpPr>
        <p:spPr/>
        <p:txBody>
          <a:bodyPr/>
          <a:lstStyle/>
          <a:p>
            <a:r>
              <a:rPr lang="en-US" dirty="0"/>
              <a:t>Nicotine Replacement Therapy</a:t>
            </a:r>
          </a:p>
        </p:txBody>
      </p:sp>
      <p:sp>
        <p:nvSpPr>
          <p:cNvPr id="7" name="TextBox 6">
            <a:extLst>
              <a:ext uri="{FF2B5EF4-FFF2-40B4-BE49-F238E27FC236}">
                <a16:creationId xmlns:a16="http://schemas.microsoft.com/office/drawing/2014/main" id="{B578B947-86E5-4FA3-A7CC-B05AD5412C1C}"/>
              </a:ext>
            </a:extLst>
          </p:cNvPr>
          <p:cNvSpPr txBox="1"/>
          <p:nvPr/>
        </p:nvSpPr>
        <p:spPr>
          <a:xfrm>
            <a:off x="809514" y="2310023"/>
            <a:ext cx="7591536" cy="1793311"/>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US" dirty="0">
                <a:solidFill>
                  <a:prstClr val="white">
                    <a:lumMod val="50000"/>
                  </a:prstClr>
                </a:solidFill>
                <a:latin typeface="Arial"/>
                <a:cs typeface="Arial"/>
              </a:rPr>
              <a:t>Free gum, patches, lozenges through enrollment in the Georgia and Alabama Tobacco Quit Line Program</a:t>
            </a:r>
          </a:p>
          <a:p>
            <a:pPr marL="257175" indent="-257175" defTabSz="685800">
              <a:lnSpc>
                <a:spcPct val="90000"/>
              </a:lnSpc>
              <a:spcBef>
                <a:spcPts val="750"/>
              </a:spcBef>
              <a:buFont typeface="Arial" panose="020B0604020202020204" pitchFamily="34" charset="0"/>
              <a:buChar char="•"/>
              <a:defRPr/>
            </a:pPr>
            <a:endParaRPr lang="en-US" dirty="0">
              <a:solidFill>
                <a:prstClr val="white">
                  <a:lumMod val="50000"/>
                </a:prstClr>
              </a:solidFill>
              <a:latin typeface="Arial" panose="020B0604020202020204" pitchFamily="34" charset="0"/>
              <a:cs typeface="Arial"/>
            </a:endParaRPr>
          </a:p>
          <a:p>
            <a:pPr marL="257175" indent="-257175" defTabSz="685800">
              <a:lnSpc>
                <a:spcPct val="90000"/>
              </a:lnSpc>
              <a:spcBef>
                <a:spcPts val="750"/>
              </a:spcBef>
              <a:buFont typeface="Arial" panose="020B0604020202020204" pitchFamily="34" charset="0"/>
              <a:buChar char="•"/>
              <a:defRPr/>
            </a:pPr>
            <a:r>
              <a:rPr lang="en-US" dirty="0">
                <a:solidFill>
                  <a:prstClr val="white">
                    <a:lumMod val="50000"/>
                  </a:prstClr>
                </a:solidFill>
                <a:latin typeface="Arial"/>
                <a:cs typeface="Arial"/>
              </a:rPr>
              <a:t>If interested in prescription tobacco cessation medication, you must schedule an appointment with a provider at the HWC to receive a prescription</a:t>
            </a:r>
            <a:endParaRPr lang="en-US" dirty="0">
              <a:solidFill>
                <a:prstClr val="white">
                  <a:lumMod val="50000"/>
                </a:prstClr>
              </a:solidFill>
              <a:latin typeface="Arial" panose="020B0604020202020204" pitchFamily="34" charset="0"/>
              <a:cs typeface="Arial"/>
            </a:endParaRPr>
          </a:p>
        </p:txBody>
      </p:sp>
    </p:spTree>
    <p:extLst>
      <p:ext uri="{BB962C8B-B14F-4D97-AF65-F5344CB8AC3E}">
        <p14:creationId xmlns:p14="http://schemas.microsoft.com/office/powerpoint/2010/main" val="1576300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09173"/>
            <a:ext cx="7886700" cy="685800"/>
          </a:xfrm>
        </p:spPr>
        <p:txBody>
          <a:bodyPr>
            <a:normAutofit/>
          </a:bodyPr>
          <a:lstStyle/>
          <a:p>
            <a:r>
              <a:rPr lang="en-US" sz="3600" spc="0" dirty="0">
                <a:latin typeface="+mj-lt"/>
              </a:rPr>
              <a:t>Questions?</a:t>
            </a:r>
          </a:p>
        </p:txBody>
      </p:sp>
      <p:sp>
        <p:nvSpPr>
          <p:cNvPr id="3" name="Content Placeholder 2"/>
          <p:cNvSpPr>
            <a:spLocks noGrp="1"/>
          </p:cNvSpPr>
          <p:nvPr>
            <p:ph type="body" sz="quarter" idx="11"/>
          </p:nvPr>
        </p:nvSpPr>
        <p:spPr>
          <a:xfrm>
            <a:off x="628650" y="1948378"/>
            <a:ext cx="7886700" cy="441860"/>
          </a:xfrm>
        </p:spPr>
        <p:txBody>
          <a:bodyPr>
            <a:noAutofit/>
          </a:bodyPr>
          <a:lstStyle/>
          <a:p>
            <a:pPr marL="9525">
              <a:spcBef>
                <a:spcPts val="75"/>
              </a:spcBef>
              <a:buClr>
                <a:srgbClr val="FFFFFF"/>
              </a:buClr>
              <a:tabLst>
                <a:tab pos="224314" algn="l"/>
                <a:tab pos="224790" algn="l"/>
              </a:tabLst>
            </a:pPr>
            <a:r>
              <a:rPr lang="en-US" sz="1500" b="1" spc="-4" dirty="0">
                <a:latin typeface="Arial" panose="020B0604020202020204" pitchFamily="34" charset="0"/>
                <a:cs typeface="Arial" panose="020B0604020202020204" pitchFamily="34" charset="0"/>
              </a:rPr>
              <a:t>Questions about </a:t>
            </a:r>
            <a:r>
              <a:rPr lang="en-US" sz="1500" b="1" dirty="0">
                <a:latin typeface="Arial" panose="020B0604020202020204" pitchFamily="34" charset="0"/>
                <a:cs typeface="Arial" panose="020B0604020202020204" pitchFamily="34" charset="0"/>
              </a:rPr>
              <a:t>the </a:t>
            </a:r>
            <a:r>
              <a:rPr lang="en-US" sz="1500" b="1" spc="-4" dirty="0">
                <a:latin typeface="Arial" panose="020B0604020202020204" pitchFamily="34" charset="0"/>
                <a:cs typeface="Arial" panose="020B0604020202020204" pitchFamily="34" charset="0"/>
              </a:rPr>
              <a:t>CCG Health and </a:t>
            </a:r>
            <a:r>
              <a:rPr lang="en-US" sz="1500" b="1" spc="-15" dirty="0">
                <a:latin typeface="Arial" panose="020B0604020202020204" pitchFamily="34" charset="0"/>
                <a:cs typeface="Arial" panose="020B0604020202020204" pitchFamily="34" charset="0"/>
              </a:rPr>
              <a:t>Wellness</a:t>
            </a:r>
            <a:r>
              <a:rPr lang="en-US" sz="1500" b="1" spc="-60" dirty="0">
                <a:latin typeface="Arial" panose="020B0604020202020204" pitchFamily="34" charset="0"/>
                <a:cs typeface="Arial" panose="020B0604020202020204" pitchFamily="34" charset="0"/>
              </a:rPr>
              <a:t> </a:t>
            </a:r>
            <a:r>
              <a:rPr lang="en-US" sz="1500" b="1" spc="-4" dirty="0">
                <a:latin typeface="Arial" panose="020B0604020202020204" pitchFamily="34" charset="0"/>
                <a:cs typeface="Arial" panose="020B0604020202020204" pitchFamily="34" charset="0"/>
              </a:rPr>
              <a:t>Center?</a:t>
            </a:r>
            <a:endParaRPr lang="en-US" sz="1500" dirty="0">
              <a:latin typeface="Arial" panose="020B0604020202020204" pitchFamily="34" charset="0"/>
              <a:cs typeface="Arial" panose="020B0604020202020204" pitchFamily="34" charset="0"/>
            </a:endParaRPr>
          </a:p>
          <a:p>
            <a:pPr>
              <a:spcBef>
                <a:spcPts val="23"/>
              </a:spcBef>
              <a:buClr>
                <a:srgbClr val="FFFFFF"/>
              </a:buClr>
              <a:buFont typeface="Arial"/>
              <a:buChar char="•"/>
            </a:pPr>
            <a:endParaRPr lang="en-US" sz="1500" dirty="0">
              <a:latin typeface="Arial" panose="020B0604020202020204" pitchFamily="34" charset="0"/>
              <a:cs typeface="Arial" panose="020B0604020202020204" pitchFamily="34" charset="0"/>
            </a:endParaRPr>
          </a:p>
          <a:p>
            <a:pPr marL="9525" marR="14764">
              <a:spcBef>
                <a:spcPts val="4"/>
              </a:spcBef>
            </a:pPr>
            <a:r>
              <a:rPr lang="en-US" sz="1500" spc="-8" dirty="0">
                <a:latin typeface="Arial"/>
                <a:cs typeface="Arial"/>
              </a:rPr>
              <a:t>Call </a:t>
            </a:r>
            <a:r>
              <a:rPr lang="en-US" sz="1500" b="1" spc="-8" dirty="0">
                <a:latin typeface="Arial"/>
                <a:cs typeface="Arial"/>
              </a:rPr>
              <a:t>800.993.8244</a:t>
            </a:r>
            <a:r>
              <a:rPr lang="en-US" sz="1500" spc="-8" dirty="0">
                <a:latin typeface="Arial"/>
                <a:cs typeface="Arial"/>
              </a:rPr>
              <a:t> or </a:t>
            </a:r>
            <a:r>
              <a:rPr lang="en-US" sz="1500" dirty="0">
                <a:latin typeface="Arial"/>
                <a:cs typeface="Arial"/>
              </a:rPr>
              <a:t>visit </a:t>
            </a:r>
            <a:r>
              <a:rPr lang="en-US" sz="1500" b="1" spc="-8" dirty="0">
                <a:latin typeface="Arial"/>
                <a:cs typeface="Arial"/>
              </a:rPr>
              <a:t>careatc.com/patients </a:t>
            </a:r>
            <a:r>
              <a:rPr lang="en-US" sz="1500" dirty="0">
                <a:latin typeface="Arial"/>
                <a:cs typeface="Arial"/>
              </a:rPr>
              <a:t>to </a:t>
            </a:r>
            <a:r>
              <a:rPr lang="en-US" sz="1500" spc="-8" dirty="0">
                <a:latin typeface="Arial"/>
                <a:cs typeface="Arial"/>
              </a:rPr>
              <a:t>log </a:t>
            </a:r>
            <a:r>
              <a:rPr lang="en-US" sz="1500" spc="-4" dirty="0">
                <a:latin typeface="Arial"/>
                <a:cs typeface="Arial"/>
              </a:rPr>
              <a:t>in </a:t>
            </a:r>
            <a:r>
              <a:rPr lang="en-US" sz="1500" dirty="0">
                <a:latin typeface="Arial"/>
                <a:cs typeface="Arial"/>
              </a:rPr>
              <a:t>to </a:t>
            </a:r>
            <a:r>
              <a:rPr lang="en-US" sz="1500" spc="-11" dirty="0">
                <a:latin typeface="Arial"/>
                <a:cs typeface="Arial"/>
              </a:rPr>
              <a:t>your </a:t>
            </a:r>
            <a:r>
              <a:rPr lang="en-US" sz="1500" spc="-8" dirty="0">
                <a:latin typeface="Arial"/>
                <a:cs typeface="Arial"/>
              </a:rPr>
              <a:t>account,  schedule an appointment, and </a:t>
            </a:r>
            <a:r>
              <a:rPr lang="en-US" sz="1500" spc="-4" dirty="0">
                <a:latin typeface="Arial"/>
                <a:cs typeface="Arial"/>
              </a:rPr>
              <a:t>view </a:t>
            </a:r>
            <a:r>
              <a:rPr lang="en-US" sz="1500" spc="-11" dirty="0">
                <a:latin typeface="Arial"/>
                <a:cs typeface="Arial"/>
              </a:rPr>
              <a:t>your </a:t>
            </a:r>
            <a:r>
              <a:rPr lang="en-US" sz="1500" spc="-8" dirty="0">
                <a:latin typeface="Arial"/>
                <a:cs typeface="Arial"/>
              </a:rPr>
              <a:t>medical </a:t>
            </a:r>
            <a:r>
              <a:rPr lang="en-US" sz="1500" spc="-4" dirty="0">
                <a:latin typeface="Arial"/>
                <a:cs typeface="Arial"/>
              </a:rPr>
              <a:t>records. Or use the </a:t>
            </a:r>
            <a:r>
              <a:rPr lang="en-US" sz="1500" spc="-34" dirty="0">
                <a:latin typeface="Arial"/>
                <a:cs typeface="Arial"/>
              </a:rPr>
              <a:t>CareATC  </a:t>
            </a:r>
            <a:r>
              <a:rPr lang="en-US" sz="1500" spc="-8" dirty="0">
                <a:latin typeface="Arial"/>
                <a:cs typeface="Arial"/>
              </a:rPr>
              <a:t>mobile</a:t>
            </a:r>
            <a:r>
              <a:rPr lang="en-US" sz="1500" spc="-19" dirty="0">
                <a:latin typeface="Arial"/>
                <a:cs typeface="Arial"/>
              </a:rPr>
              <a:t> </a:t>
            </a:r>
            <a:r>
              <a:rPr lang="en-US" sz="1500" spc="-8" dirty="0">
                <a:latin typeface="Arial"/>
                <a:cs typeface="Arial"/>
              </a:rPr>
              <a:t>app.</a:t>
            </a:r>
            <a:r>
              <a:rPr lang="en-US" sz="1500" spc="-4" dirty="0">
                <a:latin typeface="Arial"/>
                <a:cs typeface="Arial"/>
              </a:rPr>
              <a:t> Search</a:t>
            </a:r>
            <a:r>
              <a:rPr lang="en-US" sz="1500" spc="-26" dirty="0">
                <a:latin typeface="Arial"/>
                <a:cs typeface="Arial"/>
              </a:rPr>
              <a:t> </a:t>
            </a:r>
            <a:r>
              <a:rPr lang="en-US" sz="1500" spc="-30" dirty="0">
                <a:latin typeface="Arial"/>
                <a:cs typeface="Arial"/>
              </a:rPr>
              <a:t>‘CareATC’</a:t>
            </a:r>
            <a:r>
              <a:rPr lang="en-US" sz="1500" spc="-53" dirty="0">
                <a:latin typeface="Arial"/>
                <a:cs typeface="Arial"/>
              </a:rPr>
              <a:t> </a:t>
            </a:r>
            <a:r>
              <a:rPr lang="en-US" sz="1500" spc="-4" dirty="0">
                <a:latin typeface="Arial"/>
                <a:cs typeface="Arial"/>
              </a:rPr>
              <a:t>in</a:t>
            </a:r>
            <a:r>
              <a:rPr lang="en-US" sz="1500" spc="-11" dirty="0">
                <a:latin typeface="Arial"/>
                <a:cs typeface="Arial"/>
              </a:rPr>
              <a:t> your</a:t>
            </a:r>
            <a:r>
              <a:rPr lang="en-US" sz="1500" spc="-71" dirty="0">
                <a:latin typeface="Arial"/>
                <a:cs typeface="Arial"/>
              </a:rPr>
              <a:t> </a:t>
            </a:r>
            <a:r>
              <a:rPr lang="en-US" sz="1500" spc="-8" dirty="0">
                <a:latin typeface="Arial"/>
                <a:cs typeface="Arial"/>
              </a:rPr>
              <a:t>Android</a:t>
            </a:r>
            <a:r>
              <a:rPr lang="en-US" sz="1500" spc="-19" dirty="0">
                <a:latin typeface="Arial"/>
                <a:cs typeface="Arial"/>
              </a:rPr>
              <a:t> </a:t>
            </a:r>
            <a:r>
              <a:rPr lang="en-US" sz="1500" spc="-8" dirty="0">
                <a:latin typeface="Arial"/>
                <a:cs typeface="Arial"/>
              </a:rPr>
              <a:t>or</a:t>
            </a:r>
            <a:r>
              <a:rPr lang="en-US" sz="1500" spc="-79" dirty="0">
                <a:latin typeface="Arial"/>
                <a:cs typeface="Arial"/>
              </a:rPr>
              <a:t> </a:t>
            </a:r>
            <a:r>
              <a:rPr lang="en-US" sz="1500" spc="-8" dirty="0">
                <a:latin typeface="Arial"/>
                <a:cs typeface="Arial"/>
              </a:rPr>
              <a:t>Apple</a:t>
            </a:r>
            <a:r>
              <a:rPr lang="en-US" sz="1500" spc="-15" dirty="0">
                <a:latin typeface="Arial"/>
                <a:cs typeface="Arial"/>
              </a:rPr>
              <a:t> </a:t>
            </a:r>
            <a:r>
              <a:rPr lang="en-US" sz="1500" spc="-8" dirty="0">
                <a:latin typeface="Arial"/>
                <a:cs typeface="Arial"/>
              </a:rPr>
              <a:t>app</a:t>
            </a:r>
            <a:r>
              <a:rPr lang="en-US" sz="1500" spc="-188" dirty="0">
                <a:latin typeface="Arial"/>
                <a:cs typeface="Arial"/>
              </a:rPr>
              <a:t> </a:t>
            </a:r>
            <a:r>
              <a:rPr lang="en-US" sz="1500" spc="-4" dirty="0">
                <a:latin typeface="Arial"/>
                <a:cs typeface="Arial"/>
              </a:rPr>
              <a:t>store.</a:t>
            </a:r>
            <a:endParaRPr lang="en-US" sz="1500" dirty="0">
              <a:latin typeface="Arial"/>
              <a:cs typeface="Arial"/>
            </a:endParaRPr>
          </a:p>
          <a:p>
            <a:pPr lvl="0"/>
            <a:endParaRPr lang="en-US" sz="1500" dirty="0">
              <a:latin typeface="Arial" panose="020B0604020202020204" pitchFamily="34" charset="0"/>
              <a:cs typeface="Arial" panose="020B0604020202020204" pitchFamily="34" charset="0"/>
            </a:endParaRPr>
          </a:p>
          <a:p>
            <a:pPr>
              <a:spcBef>
                <a:spcPts val="11"/>
              </a:spcBef>
            </a:pPr>
            <a:endParaRPr lang="en-US" sz="1500" dirty="0">
              <a:latin typeface="Arial" panose="020B0604020202020204" pitchFamily="34" charset="0"/>
              <a:cs typeface="Arial" panose="020B0604020202020204" pitchFamily="34" charset="0"/>
            </a:endParaRPr>
          </a:p>
          <a:p>
            <a:pPr marL="9525">
              <a:tabLst>
                <a:tab pos="224314" algn="l"/>
                <a:tab pos="224790" algn="l"/>
              </a:tabLst>
            </a:pPr>
            <a:r>
              <a:rPr lang="en-US" sz="1500" b="1" spc="-4" dirty="0">
                <a:latin typeface="Arial" panose="020B0604020202020204" pitchFamily="34" charset="0"/>
                <a:cs typeface="Arial" panose="020B0604020202020204" pitchFamily="34" charset="0"/>
              </a:rPr>
              <a:t>Questions about Health</a:t>
            </a:r>
            <a:r>
              <a:rPr lang="en-US" sz="1500" b="1" spc="-49" dirty="0">
                <a:latin typeface="Arial" panose="020B0604020202020204" pitchFamily="34" charset="0"/>
                <a:cs typeface="Arial" panose="020B0604020202020204" pitchFamily="34" charset="0"/>
              </a:rPr>
              <a:t> </a:t>
            </a:r>
            <a:r>
              <a:rPr lang="en-US" sz="1500" b="1" spc="-4" dirty="0">
                <a:latin typeface="Arial" panose="020B0604020202020204" pitchFamily="34" charset="0"/>
                <a:cs typeface="Arial" panose="020B0604020202020204" pitchFamily="34" charset="0"/>
              </a:rPr>
              <a:t>Coaching?</a:t>
            </a:r>
            <a:endParaRPr lang="en-US" sz="1500" dirty="0">
              <a:latin typeface="Arial" panose="020B0604020202020204" pitchFamily="34" charset="0"/>
              <a:cs typeface="Arial" panose="020B0604020202020204" pitchFamily="34" charset="0"/>
            </a:endParaRPr>
          </a:p>
          <a:p>
            <a:pPr>
              <a:spcBef>
                <a:spcPts val="26"/>
              </a:spcBef>
            </a:pPr>
            <a:endParaRPr lang="en-US" sz="1500" dirty="0">
              <a:latin typeface="Arial" panose="020B0604020202020204" pitchFamily="34" charset="0"/>
              <a:cs typeface="Arial" panose="020B0604020202020204" pitchFamily="34" charset="0"/>
            </a:endParaRPr>
          </a:p>
          <a:p>
            <a:pPr marL="9525" marR="3810"/>
            <a:r>
              <a:rPr lang="en-US" sz="1500" spc="-8" dirty="0">
                <a:latin typeface="Arial" panose="020B0604020202020204" pitchFamily="34" charset="0"/>
                <a:cs typeface="Arial" panose="020B0604020202020204" pitchFamily="34" charset="0"/>
              </a:rPr>
              <a:t>Contact Amy Spradlin, MA, CHES</a:t>
            </a:r>
            <a:r>
              <a:rPr lang="en-US" sz="1500" spc="-4" dirty="0">
                <a:latin typeface="Arial" panose="020B0604020202020204" pitchFamily="34" charset="0"/>
                <a:cs typeface="Arial" panose="020B0604020202020204" pitchFamily="34" charset="0"/>
              </a:rPr>
              <a:t>, </a:t>
            </a:r>
            <a:r>
              <a:rPr lang="en-US" sz="1500" spc="-8" dirty="0">
                <a:latin typeface="Arial" panose="020B0604020202020204" pitchFamily="34" charset="0"/>
                <a:cs typeface="Arial" panose="020B0604020202020204" pitchFamily="34" charset="0"/>
              </a:rPr>
              <a:t>Health Coach, </a:t>
            </a:r>
            <a:r>
              <a:rPr lang="en-US" sz="1500" spc="-30" dirty="0">
                <a:latin typeface="Arial" panose="020B0604020202020204" pitchFamily="34" charset="0"/>
                <a:cs typeface="Arial" panose="020B0604020202020204" pitchFamily="34" charset="0"/>
              </a:rPr>
              <a:t>CareATC, </a:t>
            </a:r>
            <a:r>
              <a:rPr lang="en-US" sz="1500" spc="-4" dirty="0">
                <a:latin typeface="Arial" panose="020B0604020202020204" pitchFamily="34" charset="0"/>
                <a:cs typeface="Arial" panose="020B0604020202020204" pitchFamily="34" charset="0"/>
              </a:rPr>
              <a:t>Inc. at </a:t>
            </a:r>
            <a:r>
              <a:rPr lang="en-US" sz="1500" b="1" spc="-8" dirty="0">
                <a:latin typeface="Arial" panose="020B0604020202020204" pitchFamily="34" charset="0"/>
                <a:cs typeface="Arial" panose="020B0604020202020204" pitchFamily="34" charset="0"/>
              </a:rPr>
              <a:t>706.434.8263</a:t>
            </a:r>
            <a:r>
              <a:rPr lang="en-US" sz="1500" spc="-8" dirty="0">
                <a:latin typeface="Arial" panose="020B0604020202020204" pitchFamily="34" charset="0"/>
                <a:cs typeface="Arial" panose="020B0604020202020204" pitchFamily="34" charset="0"/>
              </a:rPr>
              <a:t>. </a:t>
            </a:r>
          </a:p>
          <a:p>
            <a:endParaRPr lang="en-US" sz="2100" b="1" spc="0" dirty="0">
              <a:latin typeface="+mj-lt"/>
            </a:endParaRPr>
          </a:p>
        </p:txBody>
      </p:sp>
    </p:spTree>
    <p:extLst>
      <p:ext uri="{BB962C8B-B14F-4D97-AF65-F5344CB8AC3E}">
        <p14:creationId xmlns:p14="http://schemas.microsoft.com/office/powerpoint/2010/main" val="2594606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1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8</a:t>
            </a:fld>
            <a:endParaRPr lang="en-US" dirty="0"/>
          </a:p>
        </p:txBody>
      </p:sp>
      <p:sp>
        <p:nvSpPr>
          <p:cNvPr id="7" name="TextBox 4"/>
          <p:cNvSpPr txBox="1">
            <a:spLocks noChangeArrowheads="1"/>
          </p:cNvSpPr>
          <p:nvPr/>
        </p:nvSpPr>
        <p:spPr bwMode="auto">
          <a:xfrm>
            <a:off x="6093012" y="2142743"/>
            <a:ext cx="22625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Every employee must answer the tobacco attestation questions. By typing your name and the last four digits of your social security number you are agreeing that you are answering truthfully and that you understand the consequences of providing false information.  </a:t>
            </a:r>
          </a:p>
        </p:txBody>
      </p:sp>
      <p:pic>
        <p:nvPicPr>
          <p:cNvPr id="1026" name="Picture 2" descr="Enrollment - Google Chrome">
            <a:extLst>
              <a:ext uri="{FF2B5EF4-FFF2-40B4-BE49-F238E27FC236}">
                <a16:creationId xmlns:a16="http://schemas.microsoft.com/office/drawing/2014/main" id="{CF0888FC-34D7-4CDE-89B1-548625EE1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98" t="19655" r="15452" b="30815"/>
          <a:stretch/>
        </p:blipFill>
        <p:spPr bwMode="auto">
          <a:xfrm>
            <a:off x="583095" y="2031434"/>
            <a:ext cx="5406887" cy="171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Enrollment - Google Chrome">
            <a:extLst>
              <a:ext uri="{FF2B5EF4-FFF2-40B4-BE49-F238E27FC236}">
                <a16:creationId xmlns:a16="http://schemas.microsoft.com/office/drawing/2014/main" id="{5207BD94-2E75-4884-8161-A32A5FFB0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06" t="28457" r="20445" b="18402"/>
          <a:stretch/>
        </p:blipFill>
        <p:spPr bwMode="auto">
          <a:xfrm>
            <a:off x="583095" y="4004606"/>
            <a:ext cx="5282638" cy="191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95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Portal</a:t>
            </a:r>
          </a:p>
        </p:txBody>
      </p:sp>
      <p:sp>
        <p:nvSpPr>
          <p:cNvPr id="3" name="Slide Number Placeholder 2"/>
          <p:cNvSpPr>
            <a:spLocks noGrp="1"/>
          </p:cNvSpPr>
          <p:nvPr>
            <p:ph type="sldNum" sz="quarter" idx="12"/>
          </p:nvPr>
        </p:nvSpPr>
        <p:spPr/>
        <p:txBody>
          <a:bodyPr/>
          <a:lstStyle/>
          <a:p>
            <a:fld id="{629637A9-119A-49DA-BD12-AAC58B377D80}" type="slidenum">
              <a:rPr lang="en-US" smtClean="0"/>
              <a:t>9</a:t>
            </a:fld>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l="3366" t="23090" r="4167" b="17046"/>
          <a:stretch/>
        </p:blipFill>
        <p:spPr bwMode="auto">
          <a:xfrm>
            <a:off x="815852" y="1901336"/>
            <a:ext cx="5338763" cy="1814879"/>
          </a:xfrm>
          <a:prstGeom prst="rect">
            <a:avLst/>
          </a:prstGeom>
          <a:ln>
            <a:noFill/>
          </a:ln>
          <a:extLst>
            <a:ext uri="{53640926-AAD7-44D8-BBD7-CCE9431645EC}">
              <a14:shadowObscured xmlns:a14="http://schemas.microsoft.com/office/drawing/2010/main"/>
            </a:ext>
          </a:extLst>
        </p:spPr>
      </p:pic>
      <p:sp>
        <p:nvSpPr>
          <p:cNvPr id="6" name="TextBox 4"/>
          <p:cNvSpPr txBox="1">
            <a:spLocks noChangeArrowheads="1"/>
          </p:cNvSpPr>
          <p:nvPr/>
        </p:nvSpPr>
        <p:spPr bwMode="auto">
          <a:xfrm>
            <a:off x="6400799" y="2253028"/>
            <a:ext cx="2083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Select the dependents you wish to cover under that particular benefit plan. Then click on the Continue button.</a:t>
            </a:r>
          </a:p>
        </p:txBody>
      </p:sp>
      <p:pic>
        <p:nvPicPr>
          <p:cNvPr id="8" name="Picture 7"/>
          <p:cNvPicPr/>
          <p:nvPr/>
        </p:nvPicPr>
        <p:blipFill rotWithShape="1">
          <a:blip r:embed="rId3">
            <a:extLst>
              <a:ext uri="{28A0092B-C50C-407E-A947-70E740481C1C}">
                <a14:useLocalDpi xmlns:a14="http://schemas.microsoft.com/office/drawing/2010/main" val="0"/>
              </a:ext>
            </a:extLst>
          </a:blip>
          <a:srcRect l="1923" t="22806" r="3685" b="19897"/>
          <a:stretch/>
        </p:blipFill>
        <p:spPr bwMode="auto">
          <a:xfrm>
            <a:off x="815852" y="4077801"/>
            <a:ext cx="5338763" cy="1795462"/>
          </a:xfrm>
          <a:prstGeom prst="rect">
            <a:avLst/>
          </a:prstGeom>
          <a:ln>
            <a:noFill/>
          </a:ln>
          <a:extLst>
            <a:ext uri="{53640926-AAD7-44D8-BBD7-CCE9431645EC}">
              <a14:shadowObscured xmlns:a14="http://schemas.microsoft.com/office/drawing/2010/main"/>
            </a:ext>
          </a:extLst>
        </p:spPr>
      </p:pic>
      <p:sp>
        <p:nvSpPr>
          <p:cNvPr id="9" name="TextBox 4"/>
          <p:cNvSpPr txBox="1">
            <a:spLocks noChangeArrowheads="1"/>
          </p:cNvSpPr>
          <p:nvPr/>
        </p:nvSpPr>
        <p:spPr bwMode="auto">
          <a:xfrm>
            <a:off x="6400799" y="3841938"/>
            <a:ext cx="2083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10F1D"/>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10F1D"/>
                </a:solidFill>
                <a:latin typeface="Arial" panose="020B0604020202020204" pitchFamily="34" charset="0"/>
                <a:cs typeface="Arial" panose="020B0604020202020204" pitchFamily="34" charset="0"/>
              </a:defRPr>
            </a:lvl2pPr>
            <a:lvl3pPr marL="1143000" indent="-228600">
              <a:spcBef>
                <a:spcPct val="20000"/>
              </a:spcBef>
              <a:buChar char="•"/>
              <a:defRPr sz="1600">
                <a:solidFill>
                  <a:srgbClr val="010F1D"/>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F1D"/>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010F1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010F1D"/>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a:solidFill>
                  <a:schemeClr val="tx1"/>
                </a:solidFill>
                <a:latin typeface="+mn-lt"/>
              </a:rPr>
              <a:t>Click on View Plan Details to see details for the corresponding plan. After making a decision, choose the appropriate tier using the drop down menu, then click the Select button under the chosen plan.</a:t>
            </a:r>
          </a:p>
        </p:txBody>
      </p:sp>
    </p:spTree>
    <p:extLst>
      <p:ext uri="{BB962C8B-B14F-4D97-AF65-F5344CB8AC3E}">
        <p14:creationId xmlns:p14="http://schemas.microsoft.com/office/powerpoint/2010/main" val="3139103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20488&quot;&gt;&lt;object type=&quot;3&quot; unique_id=&quot;20489&quot;&gt;&lt;property id=&quot;20148&quot; value=&quot;5&quot;/&gt;&lt;property id=&quot;20300&quot; value=&quot;Slide 1 - &amp;quot;Open Enrollment 2016&amp;quot;&quot;/&gt;&lt;property id=&quot;20307&quot; value=&quot;256&quot;/&gt;&lt;/object&gt;&lt;object type=&quot;3&quot; unique_id=&quot;20492&quot;&gt;&lt;property id=&quot;20148&quot; value=&quot;5&quot;/&gt;&lt;property id=&quot;20300&quot; value=&quot;Slide 3 - &amp;quot;Qualifying Life Event Changes&amp;quot;&quot;/&gt;&lt;property id=&quot;20307&quot; value=&quot;258&quot;/&gt;&lt;/object&gt;&lt;object type=&quot;3&quot; unique_id=&quot;25884&quot;&gt;&lt;property id=&quot;20148&quot; value=&quot;5&quot;/&gt;&lt;property id=&quot;20300&quot; value=&quot;Slide 4 - &amp;quot;Wellness Center&amp;quot;&quot;/&gt;&lt;property id=&quot;20307&quot; value=&quot;265&quot;/&gt;&lt;/object&gt;&lt;object type=&quot;3&quot; unique_id=&quot;25888&quot;&gt;&lt;property id=&quot;20148&quot; value=&quot;5&quot;/&gt;&lt;property id=&quot;20300&quot; value=&quot;Slide 50&quot;/&gt;&lt;property id=&quot;20307&quot; value=&quot;264&quot;/&gt;&lt;/object&gt;&lt;object type=&quot;3&quot; unique_id=&quot;26027&quot;&gt;&lt;property id=&quot;20148&quot; value=&quot;5&quot;/&gt;&lt;property id=&quot;20300&quot; value=&quot;Slide 2 - &amp;quot;Employee’s Responsibility&amp;quot;&quot;/&gt;&lt;property id=&quot;20307&quot; value=&quot;266&quot;/&gt;&lt;/object&gt;&lt;object type=&quot;3&quot; unique_id=&quot;26028&quot;&gt;&lt;property id=&quot;20148&quot; value=&quot;5&quot;/&gt;&lt;property id=&quot;20300&quot; value=&quot;Slide 5 - &amp;quot;New for 2016&amp;quot;&quot;/&gt;&lt;property id=&quot;20307&quot; value=&quot;267&quot;/&gt;&lt;/object&gt;&lt;object type=&quot;3&quot; unique_id=&quot;26107&quot;&gt;&lt;property id=&quot;20148&quot; value=&quot;5&quot;/&gt;&lt;property id=&quot;20300&quot; value=&quot;Slide 6 - &amp;quot;Enrollment Guidelines&amp;quot;&quot;/&gt;&lt;property id=&quot;20307&quot; value=&quot;268&quot;/&gt;&lt;/object&gt;&lt;object type=&quot;3&quot; unique_id=&quot;26108&quot;&gt;&lt;property id=&quot;20148&quot; value=&quot;5&quot;/&gt;&lt;property id=&quot;20300&quot; value=&quot;Slide 7 - &amp;quot;Enrollment Portal&amp;quot;&quot;/&gt;&lt;property id=&quot;20307&quot; value=&quot;269&quot;/&gt;&lt;/object&gt;&lt;object type=&quot;3&quot; unique_id=&quot;26109&quot;&gt;&lt;property id=&quot;20148&quot; value=&quot;5&quot;/&gt;&lt;property id=&quot;20300&quot; value=&quot;Slide 8 - &amp;quot;Enrollment Portal&amp;quot;&quot;/&gt;&lt;property id=&quot;20307&quot; value=&quot;270&quot;/&gt;&lt;/object&gt;&lt;object type=&quot;3&quot; unique_id=&quot;26110&quot;&gt;&lt;property id=&quot;20148&quot; value=&quot;5&quot;/&gt;&lt;property id=&quot;20300&quot; value=&quot;Slide 9 - &amp;quot;Enrollment Portal&amp;quot;&quot;/&gt;&lt;property id=&quot;20307&quot; value=&quot;271&quot;/&gt;&lt;/object&gt;&lt;object type=&quot;3&quot; unique_id=&quot;26111&quot;&gt;&lt;property id=&quot;20148&quot; value=&quot;5&quot;/&gt;&lt;property id=&quot;20300&quot; value=&quot;Slide 10 - &amp;quot;Medical Insurance&amp;quot;&quot;/&gt;&lt;property id=&quot;20307&quot; value=&quot;272&quot;/&gt;&lt;/object&gt;&lt;object type=&quot;3&quot; unique_id=&quot;26112&quot;&gt;&lt;property id=&quot;20148&quot; value=&quot;5&quot;/&gt;&lt;property id=&quot;20300&quot; value=&quot;Slide 11 - &amp;quot;Medical Insurance&amp;quot;&quot;/&gt;&lt;property id=&quot;20307&quot; value=&quot;273&quot;/&gt;&lt;/object&gt;&lt;object type=&quot;3&quot; unique_id=&quot;26113&quot;&gt;&lt;property id=&quot;20148&quot; value=&quot;5&quot;/&gt;&lt;property id=&quot;20300&quot; value=&quot;Slide 12 - &amp;quot;2016 Medical Plan Options $500 Deductible Plan (Current)&amp;quot;&quot;/&gt;&lt;property id=&quot;20307&quot; value=&quot;274&quot;/&gt;&lt;/object&gt;&lt;object type=&quot;3&quot; unique_id=&quot;27117&quot;&gt;&lt;property id=&quot;20148&quot; value=&quot;5&quot;/&gt;&lt;property id=&quot;20300&quot; value=&quot;Slide 14 - &amp;quot;2016 Medical Plan Options $750 Deductible Plan &amp;quot;&quot;/&gt;&lt;property id=&quot;20307&quot; value=&quot;275&quot;/&gt;&lt;/object&gt;&lt;object type=&quot;3&quot; unique_id=&quot;27118&quot;&gt;&lt;property id=&quot;20148&quot; value=&quot;5&quot;/&gt;&lt;property id=&quot;20300&quot; value=&quot;Slide 16 - &amp;quot;2016 Medical Plan Options $1,000 Deductible Plan &amp;quot;&quot;/&gt;&lt;property id=&quot;20307&quot; value=&quot;276&quot;/&gt;&lt;/object&gt;&lt;object type=&quot;3&quot; unique_id=&quot;27219&quot;&gt;&lt;property id=&quot;20148&quot; value=&quot;5&quot;/&gt;&lt;property id=&quot;20300&quot; value=&quot;Slide 18 - &amp;quot;2016 Prescription Coverage All Plans&amp;quot;&quot;/&gt;&lt;property id=&quot;20307&quot; value=&quot;277&quot;/&gt;&lt;/object&gt;&lt;object type=&quot;3&quot; unique_id=&quot;27220&quot;&gt;&lt;property id=&quot;20148&quot; value=&quot;5&quot;/&gt;&lt;property id=&quot;20300&quot; value=&quot;Slide 19 - &amp;quot;2016 Prescription Coverage Changes&amp;quot;&quot;/&gt;&lt;property id=&quot;20307&quot; value=&quot;278&quot;/&gt;&lt;/object&gt;&lt;object type=&quot;3&quot; unique_id=&quot;27221&quot;&gt;&lt;property id=&quot;20148&quot; value=&quot;5&quot;/&gt;&lt;property id=&quot;20300&quot; value=&quot;Slide 20 - &amp;quot;2016 Prescription Coverage Changes&amp;quot;&quot;/&gt;&lt;property id=&quot;20307&quot; value=&quot;279&quot;/&gt;&lt;/object&gt;&lt;object type=&quot;3&quot; unique_id=&quot;27222&quot;&gt;&lt;property id=&quot;20148&quot; value=&quot;5&quot;/&gt;&lt;property id=&quot;20300&quot; value=&quot;Slide 21 - &amp;quot;2016 Prescription Coverage Changes&amp;quot;&quot;/&gt;&lt;property id=&quot;20307&quot; value=&quot;280&quot;/&gt;&lt;/object&gt;&lt;object type=&quot;3&quot; unique_id=&quot;27556&quot;&gt;&lt;property id=&quot;20148&quot; value=&quot;5&quot;/&gt;&lt;property id=&quot;20300&quot; value=&quot;Slide 13 - &amp;quot;2016 Payroll Deductions $500 Deductible Plan&amp;quot;&quot;/&gt;&lt;property id=&quot;20307&quot; value=&quot;281&quot;/&gt;&lt;/object&gt;&lt;object type=&quot;3&quot; unique_id=&quot;27557&quot;&gt;&lt;property id=&quot;20148&quot; value=&quot;5&quot;/&gt;&lt;property id=&quot;20300&quot; value=&quot;Slide 15 - &amp;quot;2016 Payroll Deductions $750 Deductible Plan&amp;quot;&quot;/&gt;&lt;property id=&quot;20307&quot; value=&quot;282&quot;/&gt;&lt;/object&gt;&lt;object type=&quot;3&quot; unique_id=&quot;27558&quot;&gt;&lt;property id=&quot;20148&quot; value=&quot;5&quot;/&gt;&lt;property id=&quot;20300&quot; value=&quot;Slide 17 - &amp;quot;2016 Payroll Deductions $1,000 Deductible Plan&amp;quot;&quot;/&gt;&lt;property id=&quot;20307&quot; value=&quot;283&quot;/&gt;&lt;/object&gt;&lt;object type=&quot;3&quot; unique_id=&quot;28018&quot;&gt;&lt;property id=&quot;20148&quot; value=&quot;5&quot;/&gt;&lt;property id=&quot;20300&quot; value=&quot;Slide 23 - &amp;quot;Dental Coverage&amp;quot;&quot;/&gt;&lt;property id=&quot;20307&quot; value=&quot;284&quot;/&gt;&lt;/object&gt;&lt;object type=&quot;3&quot; unique_id=&quot;28019&quot;&gt;&lt;property id=&quot;20148&quot; value=&quot;5&quot;/&gt;&lt;property id=&quot;20300&quot; value=&quot;Slide 24 - &amp;quot;Dental Insurance- Ameritas&amp;quot;&quot;/&gt;&lt;property id=&quot;20307&quot; value=&quot;286&quot;/&gt;&lt;/object&gt;&lt;object type=&quot;3&quot; unique_id=&quot;28020&quot;&gt;&lt;property id=&quot;20148&quot; value=&quot;5&quot;/&gt;&lt;property id=&quot;20300&quot; value=&quot;Slide 25 - &amp;quot;2016 Payroll Deductions- Dental&amp;quot;&quot;/&gt;&lt;property id=&quot;20307&quot; value=&quot;285&quot;/&gt;&lt;/object&gt;&lt;object type=&quot;3&quot; unique_id=&quot;28021&quot;&gt;&lt;property id=&quot;20148&quot; value=&quot;5&quot;/&gt;&lt;property id=&quot;20300&quot; value=&quot;Slide 26 - &amp;quot;Vision Coverage&amp;quot;&quot;/&gt;&lt;property id=&quot;20307&quot; value=&quot;287&quot;/&gt;&lt;/object&gt;&lt;object type=&quot;3&quot; unique_id=&quot;28022&quot;&gt;&lt;property id=&quot;20148&quot; value=&quot;5&quot;/&gt;&lt;property id=&quot;20300&quot; value=&quot;Slide 27 - &amp;quot;Vision-EyeMed&amp;quot;&quot;/&gt;&lt;property id=&quot;20307&quot; value=&quot;289&quot;/&gt;&lt;/object&gt;&lt;object type=&quot;3&quot; unique_id=&quot;28023&quot;&gt;&lt;property id=&quot;20148&quot; value=&quot;5&quot;/&gt;&lt;property id=&quot;20300&quot; value=&quot;Slide 28 - &amp;quot;2016 Payroll Deductions- Vision&amp;quot;&quot;/&gt;&lt;property id=&quot;20307&quot; value=&quot;290&quot;/&gt;&lt;/object&gt;&lt;object type=&quot;3&quot; unique_id=&quot;28024&quot;&gt;&lt;property id=&quot;20148&quot; value=&quot;5&quot;/&gt;&lt;property id=&quot;20300&quot; value=&quot;Slide 29 - &amp;quot;Flexible Spending Accounts&amp;quot;&quot;/&gt;&lt;property id=&quot;20307&quot; value=&quot;291&quot;/&gt;&lt;/object&gt;&lt;object type=&quot;3&quot; unique_id=&quot;28025&quot;&gt;&lt;property id=&quot;20148&quot; value=&quot;5&quot;/&gt;&lt;property id=&quot;20300&quot; value=&quot;Slide 30 - &amp;quot;Flexible Spending Account&amp;quot;&quot;/&gt;&lt;property id=&quot;20307&quot; value=&quot;292&quot;/&gt;&lt;/object&gt;&lt;object type=&quot;3&quot; unique_id=&quot;28026&quot;&gt;&lt;property id=&quot;20148&quot; value=&quot;5&quot;/&gt;&lt;property id=&quot;20300&quot; value=&quot;Slide 31 - &amp;quot;Basic Life&amp;quot;&quot;/&gt;&lt;property id=&quot;20307&quot; value=&quot;293&quot;/&gt;&lt;/object&gt;&lt;object type=&quot;3&quot; unique_id=&quot;28027&quot;&gt;&lt;property id=&quot;20148&quot; value=&quot;5&quot;/&gt;&lt;property id=&quot;20300&quot; value=&quot;Slide 32 - &amp;quot;Group Paid Life Insurance- MetLife&amp;quot;&quot;/&gt;&lt;property id=&quot;20307&quot; value=&quot;294&quot;/&gt;&lt;/object&gt;&lt;object type=&quot;3&quot; unique_id=&quot;28028&quot;&gt;&lt;property id=&quot;20148&quot; value=&quot;5&quot;/&gt;&lt;property id=&quot;20300&quot; value=&quot;Slide 33 - &amp;quot;Voluntary Term Life&amp;quot;&quot;/&gt;&lt;property id=&quot;20307&quot; value=&quot;296&quot;/&gt;&lt;/object&gt;&lt;object type=&quot;3&quot; unique_id=&quot;28029&quot;&gt;&lt;property id=&quot;20148&quot; value=&quot;5&quot;/&gt;&lt;property id=&quot;20300&quot; value=&quot;Slide 34 - &amp;quot;Voluntary Term Life Insurance MetLife&amp;quot;&quot;/&gt;&lt;property id=&quot;20307&quot; value=&quot;297&quot;/&gt;&lt;/object&gt;&lt;object type=&quot;3&quot; unique_id=&quot;28030&quot;&gt;&lt;property id=&quot;20148&quot; value=&quot;5&quot;/&gt;&lt;property id=&quot;20300&quot; value=&quot;Slide 35 - &amp;quot;Disability&amp;quot;&quot;/&gt;&lt;property id=&quot;20307&quot; value=&quot;298&quot;/&gt;&lt;/object&gt;&lt;object type=&quot;3&quot; unique_id=&quot;28031&quot;&gt;&lt;property id=&quot;20148&quot; value=&quot;5&quot;/&gt;&lt;property id=&quot;20300&quot; value=&quot;Slide 36 - &amp;quot;Short Term Disability Insurance- MetLife&amp;quot;&quot;/&gt;&lt;property id=&quot;20307&quot; value=&quot;299&quot;/&gt;&lt;/object&gt;&lt;object type=&quot;3&quot; unique_id=&quot;28201&quot;&gt;&lt;property id=&quot;20148&quot; value=&quot;5&quot;/&gt;&lt;property id=&quot;20300&quot; value=&quot;Slide 37 - &amp;quot;Short Term Disability Premium Examples&amp;quot;&quot;/&gt;&lt;property id=&quot;20307&quot; value=&quot;300&quot;/&gt;&lt;/object&gt;&lt;object type=&quot;3&quot; unique_id=&quot;28202&quot;&gt;&lt;property id=&quot;20148&quot; value=&quot;5&quot;/&gt;&lt;property id=&quot;20300&quot; value=&quot;Slide 38 - &amp;quot;Long Term Disability Income Insurance&amp;quot;&quot;/&gt;&lt;property id=&quot;20307&quot; value=&quot;301&quot;/&gt;&lt;/object&gt;&lt;object type=&quot;3&quot; unique_id=&quot;28203&quot;&gt;&lt;property id=&quot;20148&quot; value=&quot;5&quot;/&gt;&lt;property id=&quot;20300&quot; value=&quot;Slide 39 - &amp;quot;Supplemental Benefits&amp;quot;&quot;/&gt;&lt;property id=&quot;20307&quot; value=&quot;315&quot;/&gt;&lt;/object&gt;&lt;object type=&quot;3&quot; unique_id=&quot;28204&quot;&gt;&lt;property id=&quot;20148&quot; value=&quot;5&quot;/&gt;&lt;property id=&quot;20300&quot; value=&quot;Slide 40 - &amp;quot;Whole Life Plan- Unum&amp;quot;&quot;/&gt;&lt;property id=&quot;20307&quot; value=&quot;303&quot;/&gt;&lt;/object&gt;&lt;object type=&quot;3&quot; unique_id=&quot;28205&quot;&gt;&lt;property id=&quot;20148&quot; value=&quot;5&quot;/&gt;&lt;property id=&quot;20300&quot; value=&quot;Slide 41 - &amp;quot;Whole Life Plan- Unum&amp;quot;&quot;/&gt;&lt;property id=&quot;20307&quot; value=&quot;304&quot;/&gt;&lt;/object&gt;&lt;object type=&quot;3&quot; unique_id=&quot;28206&quot;&gt;&lt;property id=&quot;20148&quot; value=&quot;5&quot;/&gt;&lt;property id=&quot;20300&quot; value=&quot;Slide 42 - &amp;quot; Critical Illness with Cancer Rider-Unum&amp;quot;&quot;/&gt;&lt;property id=&quot;20307&quot; value=&quot;306&quot;/&gt;&lt;/object&gt;&lt;object type=&quot;3&quot; unique_id=&quot;28207&quot;&gt;&lt;property id=&quot;20148&quot; value=&quot;5&quot;/&gt;&lt;property id=&quot;20300&quot; value=&quot;Slide 43 - &amp;quot;Wellness Benefit- Critical Illness&amp;quot;&quot;/&gt;&lt;property id=&quot;20307&quot; value=&quot;307&quot;/&gt;&lt;/object&gt;&lt;object type=&quot;3&quot; unique_id=&quot;28209&quot;&gt;&lt;property id=&quot;20148&quot; value=&quot;5&quot;/&gt;&lt;property id=&quot;20300&quot; value=&quot;Slide 45 - &amp;quot;Accident Insurance&amp;quot;&quot;/&gt;&lt;property id=&quot;20307&quot; value=&quot;309&quot;/&gt;&lt;/object&gt;&lt;object type=&quot;3&quot; unique_id=&quot;28210&quot;&gt;&lt;property id=&quot;20148&quot; value=&quot;5&quot;/&gt;&lt;property id=&quot;20300&quot; value=&quot;Slide 46&quot;/&gt;&lt;property id=&quot;20307&quot; value=&quot;310&quot;/&gt;&lt;/object&gt;&lt;object type=&quot;3&quot; unique_id=&quot;28212&quot;&gt;&lt;property id=&quot;20148&quot; value=&quot;5&quot;/&gt;&lt;property id=&quot;20300&quot; value=&quot;Slide 47 - &amp;quot;MetLife Auto Insurance&amp;quot;&quot;/&gt;&lt;property id=&quot;20307&quot; value=&quot;312&quot;/&gt;&lt;/object&gt;&lt;object type=&quot;3&quot; unique_id=&quot;28213&quot;&gt;&lt;property id=&quot;20148&quot; value=&quot;5&quot;/&gt;&lt;property id=&quot;20300&quot; value=&quot;Slide 48 - &amp;quot; Veterinary Pet Insurance (VPI) &amp;quot;&quot;/&gt;&lt;property id=&quot;20307&quot; value=&quot;313&quot;/&gt;&lt;/object&gt;&lt;object type=&quot;3&quot; unique_id=&quot;28214&quot;&gt;&lt;property id=&quot;20148&quot; value=&quot;5&quot;/&gt;&lt;property id=&quot;20300&quot; value=&quot;Slide 49 - &amp;quot;Questions?&amp;quot;&quot;/&gt;&lt;property id=&quot;20307&quot; value=&quot;314&quot;/&gt;&lt;/object&gt;&lt;object type=&quot;3&quot; unique_id=&quot;28327&quot;&gt;&lt;property id=&quot;20148&quot; value=&quot;5&quot;/&gt;&lt;property id=&quot;20300&quot; value=&quot;Slide 44 - &amp;quot;Critical Illness with Cancer Rider- Unum&amp;quot;&quot;/&gt;&lt;property id=&quot;20307&quot; value=&quot;316&quot;/&gt;&lt;/object&gt;&lt;object type=&quot;3&quot; unique_id=&quot;28635&quot;&gt;&lt;property id=&quot;20148&quot; value=&quot;5&quot;/&gt;&lt;property id=&quot;20300&quot; value=&quot;Slide 22 - &amp;quot;Tobacco Cessation Program&amp;quot;&quot;/&gt;&lt;property id=&quot;20307&quot; value=&quot;317&quot;/&gt;&lt;/object&gt;&lt;/object&gt;&lt;object type=&quot;8&quot; unique_id=&quot;20568&quot;&gt;&lt;/object&gt;&lt;/object&gt;&lt;/database&gt;"/>
  <p:tag name="SECTOMILLISECCONVERTED" val="1"/>
</p:tagLst>
</file>

<file path=ppt/theme/theme1.xml><?xml version="1.0" encoding="utf-8"?>
<a:theme xmlns:a="http://schemas.openxmlformats.org/drawingml/2006/main" name="Retrospect">
  <a:themeElements>
    <a:clrScheme name="ShawHankins Color Scheme">
      <a:dk1>
        <a:srgbClr val="3F3F3F"/>
      </a:dk1>
      <a:lt1>
        <a:sysClr val="window" lastClr="FFFFFF"/>
      </a:lt1>
      <a:dk2>
        <a:srgbClr val="00BCE2"/>
      </a:dk2>
      <a:lt2>
        <a:srgbClr val="FFFFFF"/>
      </a:lt2>
      <a:accent1>
        <a:srgbClr val="7FBA00"/>
      </a:accent1>
      <a:accent2>
        <a:srgbClr val="00BCE2"/>
      </a:accent2>
      <a:accent3>
        <a:srgbClr val="007DBA"/>
      </a:accent3>
      <a:accent4>
        <a:srgbClr val="1EB53A"/>
      </a:accent4>
      <a:accent5>
        <a:srgbClr val="F96302"/>
      </a:accent5>
      <a:accent6>
        <a:srgbClr val="FCD116"/>
      </a:accent6>
      <a:hlink>
        <a:srgbClr val="00BCE2"/>
      </a:hlink>
      <a:folHlink>
        <a:srgbClr val="A5DDE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16991</TotalTime>
  <Words>6372</Words>
  <Application>Microsoft Office PowerPoint</Application>
  <PresentationFormat>Letter Paper (8.5x11 in)</PresentationFormat>
  <Paragraphs>706</Paragraphs>
  <Slides>73</Slides>
  <Notes>17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Arial Regular</vt:lpstr>
      <vt:lpstr>Avenir Heavy</vt:lpstr>
      <vt:lpstr>Calibri</vt:lpstr>
      <vt:lpstr>Calibri Light</vt:lpstr>
      <vt:lpstr>Helvetica</vt:lpstr>
      <vt:lpstr>Proxima Nova</vt:lpstr>
      <vt:lpstr>Symbol</vt:lpstr>
      <vt:lpstr>Tahoma</vt:lpstr>
      <vt:lpstr>Univia Pro</vt:lpstr>
      <vt:lpstr>Univia Pro Medium</vt:lpstr>
      <vt:lpstr>Wingdings</vt:lpstr>
      <vt:lpstr>Retrospect</vt:lpstr>
      <vt:lpstr>Open Enrollment 2024</vt:lpstr>
      <vt:lpstr>Employee’s Responsibility</vt:lpstr>
      <vt:lpstr>Qualifying Life Event Changes</vt:lpstr>
      <vt:lpstr>New for 2024</vt:lpstr>
      <vt:lpstr>Enrollment Guidelines</vt:lpstr>
      <vt:lpstr>Enrollment Portal</vt:lpstr>
      <vt:lpstr>Enrollment Portal</vt:lpstr>
      <vt:lpstr>Enrollment Portal</vt:lpstr>
      <vt:lpstr>Enrollment Portal</vt:lpstr>
      <vt:lpstr>Enrollment Portal</vt:lpstr>
      <vt:lpstr>Enrollment Portal</vt:lpstr>
      <vt:lpstr>Enrollment Portal</vt:lpstr>
      <vt:lpstr>Enrollment Portal</vt:lpstr>
      <vt:lpstr>2024 Open Enrollment Assistance</vt:lpstr>
      <vt:lpstr>Medical Insurance</vt:lpstr>
      <vt:lpstr>Medical Insurance</vt:lpstr>
      <vt:lpstr>2024 Medical Plan Options</vt:lpstr>
      <vt:lpstr>2024 Medical Plan Options</vt:lpstr>
      <vt:lpstr>2024 Medical Payroll Deductions (26 per year)</vt:lpstr>
      <vt:lpstr>2024 Wellness Program</vt:lpstr>
      <vt:lpstr>Tobacco Surcharge </vt:lpstr>
      <vt:lpstr>Dental Coverage</vt:lpstr>
      <vt:lpstr>2024 Dental Plan Option Administered by Anthem BCBS</vt:lpstr>
      <vt:lpstr>2024 Dental Payroll Deductions (26 per year)</vt:lpstr>
      <vt:lpstr>Vision Coverage</vt:lpstr>
      <vt:lpstr>2024 Vision Plan Administered by Anthem BCBS</vt:lpstr>
      <vt:lpstr>2024 Vision Payroll  Deductions (26 per year)</vt:lpstr>
      <vt:lpstr>Flexible Spending Accounts</vt:lpstr>
      <vt:lpstr>Flexible Spending Account Administered by Medcom</vt:lpstr>
      <vt:lpstr>FSA Savings Example</vt:lpstr>
      <vt:lpstr>Healthcare FSA: Eligible Expenses </vt:lpstr>
      <vt:lpstr>Dependent Care FSA: Eligible Expenses </vt:lpstr>
      <vt:lpstr>Basic Life</vt:lpstr>
      <vt:lpstr>Employer Paid Life Insurance Administered by Aflac</vt:lpstr>
      <vt:lpstr>Voluntary Term Life</vt:lpstr>
      <vt:lpstr>Voluntary Term Life Insurance Administered by Aflac</vt:lpstr>
      <vt:lpstr>Voluntary Term Life Insurance</vt:lpstr>
      <vt:lpstr>Supplemental Benefits</vt:lpstr>
      <vt:lpstr>Whole Life Administered by Aflac</vt:lpstr>
      <vt:lpstr> Group Critical Illness Administered by Aflac</vt:lpstr>
      <vt:lpstr>Critical Illness – Wellness Benefit    Administered by AFLAC</vt:lpstr>
      <vt:lpstr>Hospital Indemnity Administered by Aflac</vt:lpstr>
      <vt:lpstr>Telemedicine Benefit Administered by New Benefits</vt:lpstr>
      <vt:lpstr>Employee Assistance Program Administered by Pastoral Institute</vt:lpstr>
      <vt:lpstr>Medicare Information</vt:lpstr>
      <vt:lpstr>Peachcare Information</vt:lpstr>
      <vt:lpstr>Benefit Resource Center</vt:lpstr>
      <vt:lpstr>NFP Service Center</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Columbus Consolidated Government Wellness Program</vt:lpstr>
      <vt:lpstr>PowerPoint Presentation</vt:lpstr>
      <vt:lpstr>PowerPoint Presentation</vt:lpstr>
      <vt:lpstr>PowerPoint Presentation</vt:lpstr>
      <vt:lpstr>PowerPoint Presentation</vt:lpstr>
      <vt:lpstr>Health Coaching</vt:lpstr>
      <vt:lpstr>PowerPoint Presentation</vt:lpstr>
      <vt:lpstr>PowerPoint Presentation</vt:lpstr>
      <vt:lpstr>PowerPoint Presentation</vt:lpstr>
      <vt:lpstr>Tobacco Cessation Program</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Hankins</dc:creator>
  <cp:lastModifiedBy>Holt, Sheila</cp:lastModifiedBy>
  <cp:revision>338</cp:revision>
  <cp:lastPrinted>2015-01-07T16:41:16Z</cp:lastPrinted>
  <dcterms:created xsi:type="dcterms:W3CDTF">2014-05-29T15:19:02Z</dcterms:created>
  <dcterms:modified xsi:type="dcterms:W3CDTF">2023-09-25T13:42:30Z</dcterms:modified>
</cp:coreProperties>
</file>