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30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4128D-4C48-44F5-8CA9-3DEEC19BC03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33747-E797-4D46-BCF7-FA3DBEECC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4036E-91EB-48CA-86A8-B47966B72D3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F6BF1-A5AF-4C59-82BB-F453774C5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21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yer 8.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0BDA88E2-4314-48D9-B7B1-B9184418746E}"/>
              </a:ext>
            </a:extLst>
          </p:cNvPr>
          <p:cNvSpPr/>
          <p:nvPr userDrawn="1"/>
        </p:nvSpPr>
        <p:spPr>
          <a:xfrm>
            <a:off x="0" y="-3811"/>
            <a:ext cx="7772400" cy="3759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DAE0EFA-D8D0-4744-8AB9-464D18A7F7BE}"/>
              </a:ext>
            </a:extLst>
          </p:cNvPr>
          <p:cNvSpPr/>
          <p:nvPr userDrawn="1"/>
        </p:nvSpPr>
        <p:spPr>
          <a:xfrm>
            <a:off x="0" y="0"/>
            <a:ext cx="7772400" cy="3759476"/>
          </a:xfrm>
          <a:prstGeom prst="rect">
            <a:avLst/>
          </a:prstGeom>
          <a:blipFill dpi="0" rotWithShape="1">
            <a:blip r:embed="rId2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DA7F4D3-EEA0-4A71-99C0-CF8C891958ED}"/>
              </a:ext>
            </a:extLst>
          </p:cNvPr>
          <p:cNvSpPr/>
          <p:nvPr userDrawn="1"/>
        </p:nvSpPr>
        <p:spPr>
          <a:xfrm>
            <a:off x="0" y="9256542"/>
            <a:ext cx="7772400" cy="8018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47023AB-33B5-491E-A63C-04F3A295FA0D}"/>
              </a:ext>
            </a:extLst>
          </p:cNvPr>
          <p:cNvGrpSpPr/>
          <p:nvPr userDrawn="1"/>
        </p:nvGrpSpPr>
        <p:grpSpPr>
          <a:xfrm>
            <a:off x="-1" y="-17116"/>
            <a:ext cx="3806516" cy="4998012"/>
            <a:chOff x="-1" y="-18071"/>
            <a:chExt cx="3551712" cy="4663451"/>
          </a:xfrm>
        </p:grpSpPr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A39F960E-73F2-49ED-BD53-430B324CFB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-1" y="-1"/>
              <a:ext cx="3103859" cy="4627313"/>
            </a:xfrm>
            <a:prstGeom prst="rect">
              <a:avLst/>
            </a:prstGeom>
          </p:spPr>
        </p:pic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2DD18C4C-0EC4-4930-9254-9ED3347EF1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643283" y="-18071"/>
              <a:ext cx="1908428" cy="4663451"/>
            </a:xfrm>
            <a:prstGeom prst="rect">
              <a:avLst/>
            </a:prstGeom>
          </p:spPr>
        </p:pic>
      </p:grpSp>
      <p:sp>
        <p:nvSpPr>
          <p:cNvPr id="3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78624" y="7061983"/>
            <a:ext cx="1926496" cy="31580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82000"/>
              </a:lnSpc>
              <a:spcBef>
                <a:spcPts val="0"/>
              </a:spcBef>
              <a:buNone/>
              <a:defRPr sz="16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/>
              <a:t>Heading text here</a:t>
            </a:r>
          </a:p>
        </p:txBody>
      </p:sp>
      <p:sp>
        <p:nvSpPr>
          <p:cNvPr id="32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591165" y="9389817"/>
            <a:ext cx="6653697" cy="10463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2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/>
              <a:t>Company Name</a:t>
            </a:r>
          </a:p>
        </p:txBody>
      </p:sp>
      <p:sp>
        <p:nvSpPr>
          <p:cNvPr id="33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591165" y="9612526"/>
            <a:ext cx="6653697" cy="27554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05000"/>
              </a:lnSpc>
              <a:spcBef>
                <a:spcPts val="0"/>
              </a:spcBef>
              <a:buNone/>
              <a:defRPr sz="850" cap="none" baseline="0">
                <a:solidFill>
                  <a:schemeClr val="tx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/>
              <a:t>Address, City, ST  ZIP CODE</a:t>
            </a:r>
          </a:p>
          <a:p>
            <a:pPr lvl="0"/>
            <a:r>
              <a:rPr lang="en-US"/>
              <a:t>Telephone | Email Address | Web Address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B63DE7D5-3C9E-4C66-90C4-9C51384A6E2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80219" y="-8429"/>
            <a:ext cx="1641829" cy="2852678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1AB6FDAE-DE86-4AA6-9C82-2263B00E7E6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581525" y="4911814"/>
            <a:ext cx="3190875" cy="85725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57737FCF-650C-4CFD-A546-3DF26615EA08}"/>
              </a:ext>
            </a:extLst>
          </p:cNvPr>
          <p:cNvGrpSpPr/>
          <p:nvPr userDrawn="1"/>
        </p:nvGrpSpPr>
        <p:grpSpPr>
          <a:xfrm>
            <a:off x="748978" y="5726130"/>
            <a:ext cx="1326576" cy="1144674"/>
            <a:chOff x="867110" y="6005635"/>
            <a:chExt cx="1326576" cy="1144674"/>
          </a:xfrm>
        </p:grpSpPr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5CE844E1-B98F-4225-ADB9-F7B7FE3F2E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44947" y="6005635"/>
              <a:ext cx="1148739" cy="997019"/>
            </a:xfrm>
            <a:prstGeom prst="rect">
              <a:avLst/>
            </a:prstGeom>
          </p:spPr>
        </p:pic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FEC50055-DA65-4D84-B187-5D9DA7607D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867110" y="6066593"/>
              <a:ext cx="1257111" cy="1083716"/>
            </a:xfrm>
            <a:prstGeom prst="rect">
              <a:avLst/>
            </a:prstGeom>
          </p:spPr>
        </p:pic>
      </p:grp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90DD3788-4D4C-42EB-B54D-ACA14B3B1C6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007882" y="7061983"/>
            <a:ext cx="1926496" cy="31580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82000"/>
              </a:lnSpc>
              <a:spcBef>
                <a:spcPts val="0"/>
              </a:spcBef>
              <a:buNone/>
              <a:defRPr sz="16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/>
              <a:t>Heading text here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97DDB5D-9413-46D1-98A4-219A4B6C4AD7}"/>
              </a:ext>
            </a:extLst>
          </p:cNvPr>
          <p:cNvGrpSpPr/>
          <p:nvPr userDrawn="1"/>
        </p:nvGrpSpPr>
        <p:grpSpPr>
          <a:xfrm>
            <a:off x="3278236" y="5726130"/>
            <a:ext cx="1326576" cy="1144674"/>
            <a:chOff x="867110" y="6005635"/>
            <a:chExt cx="1326576" cy="1144674"/>
          </a:xfrm>
        </p:grpSpPr>
        <p:pic>
          <p:nvPicPr>
            <p:cNvPr id="28" name="Graphic 27">
              <a:extLst>
                <a:ext uri="{FF2B5EF4-FFF2-40B4-BE49-F238E27FC236}">
                  <a16:creationId xmlns:a16="http://schemas.microsoft.com/office/drawing/2014/main" id="{150744C5-CD1C-4113-9419-842241FC00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44947" y="6005635"/>
              <a:ext cx="1148739" cy="997019"/>
            </a:xfrm>
            <a:prstGeom prst="rect">
              <a:avLst/>
            </a:prstGeom>
          </p:spPr>
        </p:pic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8ED7202D-5514-4C4A-8677-E6294A0EA6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867110" y="6066593"/>
              <a:ext cx="1257111" cy="1083716"/>
            </a:xfrm>
            <a:prstGeom prst="rect">
              <a:avLst/>
            </a:prstGeom>
          </p:spPr>
        </p:pic>
      </p:grpSp>
      <p:sp>
        <p:nvSpPr>
          <p:cNvPr id="30" name="Text Placeholder 8">
            <a:extLst>
              <a:ext uri="{FF2B5EF4-FFF2-40B4-BE49-F238E27FC236}">
                <a16:creationId xmlns:a16="http://schemas.microsoft.com/office/drawing/2014/main" id="{C63311B7-4A4A-4A20-8425-D04117F78D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30908" y="7061983"/>
            <a:ext cx="1926496" cy="31580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82000"/>
              </a:lnSpc>
              <a:spcBef>
                <a:spcPts val="0"/>
              </a:spcBef>
              <a:buNone/>
              <a:defRPr sz="16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/>
              <a:t>Heading text here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CC80853-4592-432D-BEDD-260E8957C1FE}"/>
              </a:ext>
            </a:extLst>
          </p:cNvPr>
          <p:cNvGrpSpPr/>
          <p:nvPr userDrawn="1"/>
        </p:nvGrpSpPr>
        <p:grpSpPr>
          <a:xfrm>
            <a:off x="5701262" y="5726130"/>
            <a:ext cx="1326576" cy="1144674"/>
            <a:chOff x="867110" y="6005635"/>
            <a:chExt cx="1326576" cy="1144674"/>
          </a:xfrm>
        </p:grpSpPr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D645950-662C-4A46-890F-41C61E0CD3C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44947" y="6005635"/>
              <a:ext cx="1148739" cy="997019"/>
            </a:xfrm>
            <a:prstGeom prst="rect">
              <a:avLst/>
            </a:prstGeom>
          </p:spPr>
        </p:pic>
        <p:pic>
          <p:nvPicPr>
            <p:cNvPr id="37" name="Graphic 36">
              <a:extLst>
                <a:ext uri="{FF2B5EF4-FFF2-40B4-BE49-F238E27FC236}">
                  <a16:creationId xmlns:a16="http://schemas.microsoft.com/office/drawing/2014/main" id="{B2A98417-7904-4097-B6CD-0EA07E7FBA5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867110" y="6066593"/>
              <a:ext cx="1257111" cy="1083716"/>
            </a:xfrm>
            <a:prstGeom prst="rect">
              <a:avLst/>
            </a:prstGeom>
          </p:spPr>
        </p:pic>
      </p:grpSp>
      <p:sp>
        <p:nvSpPr>
          <p:cNvPr id="2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90150" y="2955237"/>
            <a:ext cx="1609866" cy="694302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cap="none" baseline="0">
                <a:solidFill>
                  <a:schemeClr val="accent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marR="0" lvl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Event Address, City, ST  ZIP Code</a:t>
            </a:r>
          </a:p>
          <a:p>
            <a:pPr lvl="0"/>
            <a:endParaRPr lang="en-US"/>
          </a:p>
        </p:txBody>
      </p:sp>
      <p:sp>
        <p:nvSpPr>
          <p:cNvPr id="43" name="Text Placeholder 8">
            <a:extLst>
              <a:ext uri="{FF2B5EF4-FFF2-40B4-BE49-F238E27FC236}">
                <a16:creationId xmlns:a16="http://schemas.microsoft.com/office/drawing/2014/main" id="{82F26498-E129-43DA-83EF-D2B0D95B3ED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070" y="2516346"/>
            <a:ext cx="2239076" cy="3702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1" cap="none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marR="0" lvl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20  AUG | 12 AM</a:t>
            </a:r>
          </a:p>
        </p:txBody>
      </p:sp>
      <p:sp>
        <p:nvSpPr>
          <p:cNvPr id="59" name="Title 56">
            <a:extLst>
              <a:ext uri="{FF2B5EF4-FFF2-40B4-BE49-F238E27FC236}">
                <a16:creationId xmlns:a16="http://schemas.microsoft.com/office/drawing/2014/main" id="{3826DDF4-1914-41F4-8EC6-D1100F5DF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36309" y="4079488"/>
            <a:ext cx="5121095" cy="7409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/>
            <a:r>
              <a:rPr lang="en-US"/>
              <a:t>Title of your event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23BA8588-6AAC-4F6C-86E3-3FA8016FD0D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8625" y="7636576"/>
            <a:ext cx="1926496" cy="1442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</a:t>
            </a:r>
            <a:r>
              <a:rPr lang="en-US" err="1"/>
              <a:t>sed</a:t>
            </a:r>
            <a:r>
              <a:rPr lang="en-US"/>
              <a:t>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</a:t>
            </a:r>
            <a:r>
              <a:rPr lang="en-US" err="1"/>
              <a:t>labore</a:t>
            </a:r>
            <a:r>
              <a:rPr lang="en-US"/>
              <a:t>.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57A1E3A4-6C2C-40D8-ADE2-43E8C1E1E248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3007883" y="7636576"/>
            <a:ext cx="1926496" cy="1442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</a:t>
            </a:r>
            <a:r>
              <a:rPr lang="en-US" err="1"/>
              <a:t>sed</a:t>
            </a:r>
            <a:r>
              <a:rPr lang="en-US"/>
              <a:t>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</a:t>
            </a:r>
            <a:r>
              <a:rPr lang="en-US" err="1"/>
              <a:t>labore</a:t>
            </a:r>
            <a:r>
              <a:rPr lang="en-US"/>
              <a:t>.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E44CFBC3-2E32-4E88-9D31-BA5AC4D33AFD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5430909" y="7635451"/>
            <a:ext cx="1926495" cy="1442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</a:t>
            </a:r>
            <a:r>
              <a:rPr lang="en-US" err="1"/>
              <a:t>sed</a:t>
            </a:r>
            <a:r>
              <a:rPr lang="en-US"/>
              <a:t>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</a:t>
            </a:r>
            <a:r>
              <a:rPr lang="en-US" err="1"/>
              <a:t>labore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221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D3D48-5C63-4CD0-B9D2-B4D2F496D790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529010"/>
            <a:ext cx="2623185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FAEA7-0C3C-4CCF-BA6B-669D791582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E6E4B3C-9A18-4004-9E7B-C553CDC79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626" y="7636576"/>
            <a:ext cx="1926496" cy="1442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C826F937-FF29-4221-AD0F-4A4D9090B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3142" y="4079488"/>
            <a:ext cx="5074261" cy="6322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299810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777240" rtl="0" eaLnBrk="1" latinLnBrk="0" hangingPunct="1">
        <a:lnSpc>
          <a:spcPct val="85000"/>
        </a:lnSpc>
        <a:spcBef>
          <a:spcPct val="0"/>
        </a:spcBef>
        <a:buNone/>
        <a:defRPr sz="420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1pPr>
      <a:lvl2pPr marL="38862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77724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16586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hyperlink" Target="https://gcc02.safelinks.protection.outlook.com/ap/t-59584e83/?url=https%3A%2F%2Fteams.microsoft.com%2Fl%2Fmeetup-join%2F19%253ameeting_ZWE5ZmQ3M2EtOTJhNS00MDU2LWExNDgtMDU1NjM4Yjk3ZGI0%2540thread.v2%2F0%3Fcontext%3D%257b%2522Tid%2522%253a%2522e6f978e1-75d4-4db0-904e-5b79fb778570%2522%252c%2522Oid%2522%253a%2522322fb538-b714-46d2-a289-47e129054eb4%2522%257d&amp;data=05%7C02%7CKeishaJohnson%40columbusga.org%7C18d4498a2ba844860c6108dcc8f25519%7Cf6bad3c9100144daacffb25808ccd0c4%7C1%7C0%7C638606190354686385%7CUnknown%7CTWFpbGZsb3d8eyJWIjoiMC4wLjAwMDAiLCJQIjoiV2luMzIiLCJBTiI6Ik1haWwiLCJXVCI6Mn0%3D%7C0%7C%7C%7C&amp;sdata=TB2W0FFZztH4aqRAy96OGLxM%2ByRYep89RkRWofrQ5%2Bc%3D&amp;reserved=0" TargetMode="External"/><Relationship Id="rId7" Type="http://schemas.openxmlformats.org/officeDocument/2006/relationships/hyperlink" Target="https://gcc02.safelinks.protection.outlook.com/?url=https%3A%2F%2Fdialin.teams.microsoft.com%2Fusp%2Fpstnconferencing&amp;data=05%7C02%7CKeishaJohnson%40columbusga.org%7C18d4498a2ba844860c6108dcc8f25519%7Cf6bad3c9100144daacffb25808ccd0c4%7C1%7C0%7C638606190354715777%7CUnknown%7CTWFpbGZsb3d8eyJWIjoiMC4wLjAwMDAiLCJQIjoiV2luMzIiLCJBTiI6Ik1haWwiLCJXVCI6Mn0%3D%7C0%7C%7C%7C&amp;sdata=Ir99xgdCnmzB6CN8bG6pZKEO%2BTz2pFmdlYSPa08hqGQ%3D&amp;reserved=0" TargetMode="External"/><Relationship Id="rId2" Type="http://schemas.openxmlformats.org/officeDocument/2006/relationships/hyperlink" Target="https://gcc02.safelinks.protection.outlook.com/?url=https%3A%2F%2Faka.ms%2FJoinTeamsMeeting%3Fomkt%3Den-US&amp;data=05%7C02%7CKeishaJohnson%40columbusga.org%7C18d4498a2ba844860c6108dcc8f25519%7Cf6bad3c9100144daacffb25808ccd0c4%7C1%7C0%7C638606190354673437%7CUnknown%7CTWFpbGZsb3d8eyJWIjoiMC4wLjAwMDAiLCJQIjoiV2luMzIiLCJBTiI6Ik1haWwiLCJXVCI6Mn0%3D%7C0%7C%7C%7C&amp;sdata=HkmsjZbTidl%2BXn%2FFvkA0LeRCtI6lXn6Kjo6GwVP94Uk%3D&amp;reserved=0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gcc02.safelinks.protection.outlook.com/?url=https%3A%2F%2Fteams.microsoft.com%2FmeetingOptions%2F%3ForganizerId%3D322fb538-b714-46d2-a289-47e129054eb4%26tenantId%3De6f978e1-75d4-4db0-904e-5b79fb778570%26threadId%3D19_meeting_ZWE5ZmQ3M2EtOTJhNS00MDU2LWExNDgtMDU1NjM4Yjk3ZGI0%40thread.v2%26messageId%3D0%26language%3Den-US&amp;data=05%7C02%7CKeishaJohnson%40columbusga.org%7C18d4498a2ba844860c6108dcc8f25519%7Cf6bad3c9100144daacffb25808ccd0c4%7C1%7C0%7C638606190354708594%7CUnknown%7CTWFpbGZsb3d8eyJWIjoiMC4wLjAwMDAiLCJQIjoiV2luMzIiLCJBTiI6Ik1haWwiLCJXVCI6Mn0%3D%7C0%7C%7C%7C&amp;sdata=%2FXoo5H4gc8HzBqBFuInLTzc3MwRvp1Gp0i8IWlRByTQ%3D&amp;reserved=0" TargetMode="External"/><Relationship Id="rId5" Type="http://schemas.openxmlformats.org/officeDocument/2006/relationships/hyperlink" Target="https://gcc02.safelinks.protection.outlook.com/?url=https%3A%2F%2Fdialin.teams.microsoft.com%2F1ec66661-035b-4192-ae27-d176407ae0ad%3Fid%3D774785080&amp;data=05%7C02%7CKeishaJohnson%40columbusga.org%7C18d4498a2ba844860c6108dcc8f25519%7Cf6bad3c9100144daacffb25808ccd0c4%7C1%7C0%7C638606190354700122%7CUnknown%7CTWFpbGZsb3d8eyJWIjoiMC4wLjAwMDAiLCJQIjoiV2luMzIiLCJBTiI6Ik1haWwiLCJXVCI6Mn0%3D%7C0%7C%7C%7C&amp;sdata=As%2FSrrFo083XnigWHVqMX7ISqPTFx6GGy5pojEe%2BVyk%3D&amp;reserved=0" TargetMode="External"/><Relationship Id="rId10" Type="http://schemas.openxmlformats.org/officeDocument/2006/relationships/image" Target="../media/image16.png"/><Relationship Id="rId4" Type="http://schemas.openxmlformats.org/officeDocument/2006/relationships/hyperlink" Target="tel:+15165008345,,774785080" TargetMode="External"/><Relationship Id="rId9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 Placeholder 66"/>
          <p:cNvSpPr>
            <a:spLocks noGrp="1"/>
          </p:cNvSpPr>
          <p:nvPr>
            <p:ph type="body" sz="quarter" idx="12"/>
          </p:nvPr>
        </p:nvSpPr>
        <p:spPr>
          <a:xfrm>
            <a:off x="-21539" y="2435528"/>
            <a:ext cx="2982333" cy="1435602"/>
          </a:xfrm>
        </p:spPr>
        <p:txBody>
          <a:bodyPr/>
          <a:lstStyle/>
          <a:p>
            <a:pPr algn="ctr"/>
            <a:r>
              <a:rPr lang="en-US"/>
              <a:t>September 26, 2024</a:t>
            </a:r>
          </a:p>
          <a:p>
            <a:pPr algn="ctr"/>
            <a:r>
              <a:rPr lang="en-US"/>
              <a:t>Open Enrollment</a:t>
            </a:r>
          </a:p>
          <a:p>
            <a:pPr algn="ctr"/>
            <a:r>
              <a:rPr lang="en-US"/>
              <a:t>Webinar</a:t>
            </a:r>
          </a:p>
          <a:p>
            <a:pPr algn="ctr"/>
            <a:r>
              <a:rPr lang="en-US" sz="1800" b="0"/>
              <a:t>Time: 10:00 am</a:t>
            </a:r>
          </a:p>
          <a:p>
            <a:pPr algn="ctr"/>
            <a:r>
              <a:rPr lang="en-US" sz="1800" b="0"/>
              <a:t>Location : TEAMS</a:t>
            </a:r>
          </a:p>
        </p:txBody>
      </p:sp>
      <p:sp>
        <p:nvSpPr>
          <p:cNvPr id="27" name="Title 26">
            <a:extLst>
              <a:ext uri="{FF2B5EF4-FFF2-40B4-BE49-F238E27FC236}">
                <a16:creationId xmlns:a16="http://schemas.microsoft.com/office/drawing/2014/main" id="{BE764C9B-ABF4-4201-90D5-B1740CD01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578" y="3741915"/>
            <a:ext cx="7090919" cy="1441180"/>
          </a:xfrm>
        </p:spPr>
        <p:txBody>
          <a:bodyPr/>
          <a:lstStyle/>
          <a:p>
            <a:pPr algn="ctr"/>
            <a:r>
              <a:rPr lang="en-US" sz="3600"/>
              <a:t> </a:t>
            </a:r>
            <a:br>
              <a:rPr lang="en-US" sz="3600"/>
            </a:br>
            <a:r>
              <a:rPr lang="en-US" sz="3600"/>
              <a:t> Open Enrollment</a:t>
            </a:r>
            <a:br>
              <a:rPr lang="en-US" sz="3200"/>
            </a:br>
            <a:r>
              <a:rPr lang="en-US" sz="3200"/>
              <a:t>September 30, 2024-</a:t>
            </a:r>
            <a:br>
              <a:rPr lang="en-US" sz="3200"/>
            </a:br>
            <a:r>
              <a:rPr lang="en-US" sz="3200"/>
              <a:t> October 18, 2024   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6"/>
          </p:nvPr>
        </p:nvSpPr>
        <p:spPr>
          <a:xfrm>
            <a:off x="511905" y="6121528"/>
            <a:ext cx="1926496" cy="315802"/>
          </a:xfrm>
        </p:spPr>
        <p:txBody>
          <a:bodyPr/>
          <a:lstStyle/>
          <a:p>
            <a:r>
              <a:rPr lang="en-US"/>
              <a:t>General</a:t>
            </a:r>
          </a:p>
          <a:p>
            <a:r>
              <a:rPr lang="en-US"/>
              <a:t> Overview</a:t>
            </a:r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4294967295"/>
          </p:nvPr>
        </p:nvSpPr>
        <p:spPr>
          <a:xfrm>
            <a:off x="704076" y="6971036"/>
            <a:ext cx="1993058" cy="10366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b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What’s new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b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What’s changing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b="1">
                <a:effectLst/>
                <a:latin typeface="Calibri"/>
                <a:ea typeface="Times New Roman" panose="02020603050405020304" pitchFamily="18" charset="0"/>
                <a:cs typeface="Calibri"/>
              </a:rPr>
              <a:t>Brief overview of</a:t>
            </a:r>
            <a:endParaRPr lang="en-US" b="1">
              <a:latin typeface="Times New Roman"/>
              <a:ea typeface="Calibri" panose="020F0502020204030204" pitchFamily="34" charset="0"/>
              <a:cs typeface="Calibri"/>
            </a:endParaRPr>
          </a:p>
          <a:p>
            <a:pPr>
              <a:spcBef>
                <a:spcPts val="0"/>
              </a:spcBef>
            </a:pPr>
            <a:r>
              <a:rPr lang="en-US" b="1">
                <a:effectLst/>
                <a:latin typeface="Calibri"/>
                <a:ea typeface="Times New Roman" panose="02020603050405020304" pitchFamily="18" charset="0"/>
                <a:cs typeface="Calibri"/>
              </a:rPr>
              <a:t>rates &amp; benefits</a:t>
            </a:r>
            <a:endParaRPr lang="en-US" b="1">
              <a:effectLst/>
              <a:latin typeface="Times New Roman"/>
              <a:ea typeface="Calibri" panose="020F0502020204030204" pitchFamily="34" charset="0"/>
              <a:cs typeface="Calibri"/>
            </a:endParaRPr>
          </a:p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18EA2DF-D9C6-4FA8-A858-55794D78940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977775" y="6127668"/>
            <a:ext cx="1926496" cy="315802"/>
          </a:xfrm>
        </p:spPr>
        <p:txBody>
          <a:bodyPr/>
          <a:lstStyle/>
          <a:p>
            <a:r>
              <a:rPr lang="en-US"/>
              <a:t>JOIN THE</a:t>
            </a:r>
          </a:p>
          <a:p>
            <a:r>
              <a:rPr lang="en-US"/>
              <a:t>WEBINAR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A4F1D4-D5C5-49B4-AB37-05A7AD21246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699943" y="6838864"/>
            <a:ext cx="4481062" cy="40145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b="1">
                <a:solidFill>
                  <a:schemeClr val="tx1"/>
                </a:solidFill>
                <a:latin typeface="Segoe UI"/>
                <a:ea typeface="Calibri"/>
                <a:cs typeface="Segoe UI"/>
              </a:rPr>
              <a:t>Microsoft Teams </a:t>
            </a:r>
            <a:r>
              <a:rPr lang="en-US" b="1">
                <a:solidFill>
                  <a:schemeClr val="tx1"/>
                </a:solidFill>
                <a:latin typeface="Segoe UI"/>
                <a:ea typeface="Calibri"/>
                <a:cs typeface="Segoe U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Need help?</a:t>
            </a:r>
            <a:r>
              <a:rPr lang="en-US" b="1">
                <a:solidFill>
                  <a:schemeClr val="tx1"/>
                </a:solidFill>
                <a:latin typeface="Segoe UI"/>
                <a:ea typeface="Calibri"/>
                <a:cs typeface="Segoe UI"/>
              </a:rPr>
              <a:t> </a:t>
            </a:r>
            <a:endParaRPr lang="en-US" b="1">
              <a:solidFill>
                <a:schemeClr val="tx1"/>
              </a:solidFill>
              <a:ea typeface="Calibri"/>
              <a:cs typeface="Microsoft Sans Serif"/>
            </a:endParaRPr>
          </a:p>
          <a:p>
            <a:pPr algn="ctr"/>
            <a:r>
              <a:rPr lang="en-US" b="1">
                <a:solidFill>
                  <a:schemeClr val="tx1"/>
                </a:solidFill>
                <a:latin typeface="Segoe UI"/>
                <a:ea typeface="Calibri"/>
                <a:cs typeface="Segoe U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Join the meeting now</a:t>
            </a:r>
            <a:r>
              <a:rPr lang="en-US" b="1">
                <a:solidFill>
                  <a:schemeClr val="tx1"/>
                </a:solidFill>
                <a:latin typeface="Segoe UI"/>
                <a:ea typeface="Calibri"/>
                <a:cs typeface="Segoe UI"/>
              </a:rPr>
              <a:t> </a:t>
            </a:r>
            <a:endParaRPr lang="en-US" b="1">
              <a:solidFill>
                <a:schemeClr val="tx1"/>
              </a:solidFill>
              <a:ea typeface="Calibri"/>
              <a:cs typeface="Microsoft Sans Serif"/>
            </a:endParaRPr>
          </a:p>
          <a:p>
            <a:pPr algn="ctr"/>
            <a:r>
              <a:rPr lang="en-US" b="1">
                <a:solidFill>
                  <a:schemeClr val="tx1"/>
                </a:solidFill>
                <a:latin typeface="Segoe UI"/>
                <a:ea typeface="Calibri"/>
                <a:cs typeface="Segoe UI"/>
              </a:rPr>
              <a:t>Meeting ID: 236 045 037 67 </a:t>
            </a:r>
            <a:endParaRPr lang="en-US" b="1">
              <a:solidFill>
                <a:schemeClr val="tx1"/>
              </a:solidFill>
              <a:ea typeface="Calibri"/>
              <a:cs typeface="Microsoft Sans Serif"/>
            </a:endParaRPr>
          </a:p>
          <a:p>
            <a:pPr algn="ctr"/>
            <a:r>
              <a:rPr lang="en-US" b="1">
                <a:solidFill>
                  <a:schemeClr val="tx1"/>
                </a:solidFill>
                <a:latin typeface="Segoe UI"/>
                <a:ea typeface="Calibri"/>
                <a:cs typeface="Segoe UI"/>
              </a:rPr>
              <a:t>Passcode: gHh8BJ </a:t>
            </a:r>
            <a:endParaRPr lang="en-US" b="1">
              <a:solidFill>
                <a:schemeClr val="tx1"/>
              </a:solidFill>
              <a:ea typeface="Calibri"/>
              <a:cs typeface="Microsoft Sans Serif"/>
            </a:endParaRPr>
          </a:p>
          <a:p>
            <a:pPr algn="ctr"/>
            <a:r>
              <a:rPr lang="en-US" b="1">
                <a:solidFill>
                  <a:schemeClr val="tx1"/>
                </a:solidFill>
                <a:latin typeface="Segoe UI"/>
                <a:ea typeface="Calibri"/>
                <a:cs typeface="Segoe UI"/>
              </a:rPr>
              <a:t>Dial in by phone </a:t>
            </a:r>
            <a:endParaRPr lang="en-US" b="1">
              <a:solidFill>
                <a:schemeClr val="tx1"/>
              </a:solidFill>
              <a:ea typeface="Calibri"/>
              <a:cs typeface="Microsoft Sans Serif"/>
            </a:endParaRPr>
          </a:p>
          <a:p>
            <a:pPr algn="ctr"/>
            <a:r>
              <a:rPr lang="en-US" b="1">
                <a:solidFill>
                  <a:schemeClr val="tx1"/>
                </a:solidFill>
                <a:latin typeface="Segoe UI"/>
                <a:ea typeface="Calibri"/>
                <a:cs typeface="Segoe U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+1 516-500-8345,,774785080#</a:t>
            </a:r>
            <a:r>
              <a:rPr lang="en-US" b="1">
                <a:solidFill>
                  <a:schemeClr val="tx1"/>
                </a:solidFill>
                <a:latin typeface="Segoe UI"/>
                <a:ea typeface="Calibri"/>
                <a:cs typeface="Segoe UI"/>
              </a:rPr>
              <a:t> United States, Nassau Bay </a:t>
            </a:r>
            <a:endParaRPr lang="en-US" b="1">
              <a:solidFill>
                <a:schemeClr val="tx1"/>
              </a:solidFill>
              <a:ea typeface="Calibri"/>
              <a:cs typeface="Microsoft Sans Serif"/>
            </a:endParaRPr>
          </a:p>
          <a:p>
            <a:pPr algn="ctr"/>
            <a:r>
              <a:rPr lang="en-US" b="1">
                <a:solidFill>
                  <a:schemeClr val="tx1"/>
                </a:solidFill>
                <a:latin typeface="Segoe UI"/>
                <a:ea typeface="Calibri"/>
                <a:cs typeface="Segoe U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Find a local number</a:t>
            </a:r>
            <a:r>
              <a:rPr lang="en-US" b="1">
                <a:solidFill>
                  <a:schemeClr val="tx1"/>
                </a:solidFill>
                <a:latin typeface="Segoe UI"/>
                <a:ea typeface="Calibri"/>
                <a:cs typeface="Segoe UI"/>
              </a:rPr>
              <a:t> </a:t>
            </a:r>
            <a:endParaRPr lang="en-US" b="1">
              <a:solidFill>
                <a:schemeClr val="tx1"/>
              </a:solidFill>
              <a:ea typeface="Calibri"/>
              <a:cs typeface="Microsoft Sans Serif"/>
            </a:endParaRPr>
          </a:p>
          <a:p>
            <a:pPr algn="ctr"/>
            <a:r>
              <a:rPr lang="en-US" b="1">
                <a:solidFill>
                  <a:schemeClr val="tx1"/>
                </a:solidFill>
                <a:latin typeface="Segoe UI"/>
                <a:ea typeface="Calibri"/>
                <a:cs typeface="Segoe UI"/>
              </a:rPr>
              <a:t>Phone conference ID: 774 785 080# </a:t>
            </a:r>
            <a:endParaRPr lang="en-US" b="1">
              <a:solidFill>
                <a:schemeClr val="tx1"/>
              </a:solidFill>
              <a:ea typeface="Calibri"/>
              <a:cs typeface="Microsoft Sans Serif"/>
            </a:endParaRPr>
          </a:p>
          <a:p>
            <a:pPr algn="ctr"/>
            <a:r>
              <a:rPr lang="en-US" b="1">
                <a:solidFill>
                  <a:schemeClr val="tx1"/>
                </a:solidFill>
                <a:latin typeface="Segoe UI"/>
                <a:ea typeface="Calibri"/>
                <a:cs typeface="Segoe UI"/>
              </a:rPr>
              <a:t>For organizers: </a:t>
            </a:r>
            <a:r>
              <a:rPr lang="en-US" b="1">
                <a:solidFill>
                  <a:schemeClr val="tx1"/>
                </a:solidFill>
                <a:latin typeface="Segoe UI"/>
                <a:ea typeface="Calibri"/>
                <a:cs typeface="Segoe U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Meeting options</a:t>
            </a:r>
            <a:r>
              <a:rPr lang="en-US" b="1">
                <a:solidFill>
                  <a:schemeClr val="tx1"/>
                </a:solidFill>
                <a:latin typeface="Segoe UI"/>
                <a:ea typeface="Calibri"/>
                <a:cs typeface="Segoe UI"/>
              </a:rPr>
              <a:t> | </a:t>
            </a:r>
            <a:r>
              <a:rPr lang="en-US" b="1">
                <a:solidFill>
                  <a:schemeClr val="tx1"/>
                </a:solidFill>
                <a:latin typeface="Segoe UI"/>
                <a:ea typeface="Calibri"/>
                <a:cs typeface="Segoe UI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Reset dial-in PIN</a:t>
            </a:r>
            <a:r>
              <a:rPr lang="en-US" b="1">
                <a:solidFill>
                  <a:schemeClr val="tx1"/>
                </a:solidFill>
                <a:latin typeface="Segoe UI"/>
                <a:ea typeface="Calibri"/>
                <a:cs typeface="Segoe UI"/>
              </a:rPr>
              <a:t> </a:t>
            </a:r>
            <a:endParaRPr lang="en-US" b="1">
              <a:solidFill>
                <a:schemeClr val="tx1"/>
              </a:solidFill>
              <a:ea typeface="Calibri"/>
              <a:cs typeface="Microsoft Sans Serif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b="1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DB4F9B6-B93A-4918-B008-95DFC57643C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70850" y="6168312"/>
            <a:ext cx="1926496" cy="315802"/>
          </a:xfrm>
        </p:spPr>
        <p:txBody>
          <a:bodyPr/>
          <a:lstStyle/>
          <a:p>
            <a:r>
              <a:rPr lang="en-US"/>
              <a:t>Enrolling</a:t>
            </a:r>
          </a:p>
        </p:txBody>
      </p:sp>
      <p:sp>
        <p:nvSpPr>
          <p:cNvPr id="64" name="Text Placeholder 63"/>
          <p:cNvSpPr>
            <a:spLocks noGrp="1"/>
          </p:cNvSpPr>
          <p:nvPr>
            <p:ph type="body" sz="quarter" idx="4294967295"/>
          </p:nvPr>
        </p:nvSpPr>
        <p:spPr>
          <a:xfrm>
            <a:off x="5400089" y="6973560"/>
            <a:ext cx="2275129" cy="1036616"/>
          </a:xfrm>
          <a:prstGeom prst="rect">
            <a:avLst/>
          </a:prstGeom>
        </p:spPr>
        <p:txBody>
          <a:bodyPr>
            <a:norm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to enroll OE items such as dates of enrollments, virtual &amp; telephonic.</a:t>
            </a:r>
            <a:endParaRPr lang="en-US"/>
          </a:p>
        </p:txBody>
      </p:sp>
      <p:sp>
        <p:nvSpPr>
          <p:cNvPr id="18" name="object 4">
            <a:extLst>
              <a:ext uri="{FF2B5EF4-FFF2-40B4-BE49-F238E27FC236}">
                <a16:creationId xmlns:a16="http://schemas.microsoft.com/office/drawing/2014/main" id="{928738D0-BC5A-453A-9507-EF20000E9BA6}"/>
              </a:ext>
            </a:extLst>
          </p:cNvPr>
          <p:cNvSpPr/>
          <p:nvPr/>
        </p:nvSpPr>
        <p:spPr>
          <a:xfrm>
            <a:off x="1608608" y="3556"/>
            <a:ext cx="6076358" cy="279800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7732E340-D3CF-4400-A185-A1DA5E4AA4C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16704"/>
            <a:ext cx="2360602" cy="1327321"/>
          </a:xfrm>
          <a:prstGeom prst="rect">
            <a:avLst/>
          </a:prstGeom>
        </p:spPr>
      </p:pic>
      <p:sp>
        <p:nvSpPr>
          <p:cNvPr id="19" name="object 7">
            <a:extLst>
              <a:ext uri="{FF2B5EF4-FFF2-40B4-BE49-F238E27FC236}">
                <a16:creationId xmlns:a16="http://schemas.microsoft.com/office/drawing/2014/main" id="{B37BEDEE-5EB3-4CF3-A9B2-AD6F40384FB5}"/>
              </a:ext>
            </a:extLst>
          </p:cNvPr>
          <p:cNvSpPr/>
          <p:nvPr/>
        </p:nvSpPr>
        <p:spPr>
          <a:xfrm>
            <a:off x="6535987" y="9592981"/>
            <a:ext cx="1007718" cy="32925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70050713"/>
      </p:ext>
    </p:extLst>
  </p:cSld>
  <p:clrMapOvr>
    <a:masterClrMapping/>
  </p:clrMapOvr>
</p:sld>
</file>

<file path=ppt/theme/theme1.xml><?xml version="1.0" encoding="utf-8"?>
<a:theme xmlns:a="http://schemas.openxmlformats.org/drawingml/2006/main" name="Small Business Flyer 8.5 x 11">
  <a:themeElements>
    <a:clrScheme name="Custom 16">
      <a:dk1>
        <a:srgbClr val="151515"/>
      </a:dk1>
      <a:lt1>
        <a:srgbClr val="FFFFFF"/>
      </a:lt1>
      <a:dk2>
        <a:srgbClr val="1C1C1C"/>
      </a:dk2>
      <a:lt2>
        <a:srgbClr val="FFFFFF"/>
      </a:lt2>
      <a:accent1>
        <a:srgbClr val="F3D569"/>
      </a:accent1>
      <a:accent2>
        <a:srgbClr val="5B85AA"/>
      </a:accent2>
      <a:accent3>
        <a:srgbClr val="ECBE18"/>
      </a:accent3>
      <a:accent4>
        <a:srgbClr val="9CB5CB"/>
      </a:accent4>
      <a:accent5>
        <a:srgbClr val="2C4255"/>
      </a:accent5>
      <a:accent6>
        <a:srgbClr val="F7E5A4"/>
      </a:accent6>
      <a:hlink>
        <a:srgbClr val="5B85AA"/>
      </a:hlink>
      <a:folHlink>
        <a:srgbClr val="5B85AA"/>
      </a:folHlink>
    </a:clrScheme>
    <a:fontScheme name="Custom 18">
      <a:majorFont>
        <a:latin typeface="Franklin Gothic Book"/>
        <a:ea typeface=""/>
        <a:cs typeface=""/>
      </a:majorFont>
      <a:minorFont>
        <a:latin typeface="Microsoft Sans Serif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896029_Small business flyer (gold design)_RVA_v3.potx" id="{D06A470E-18C0-4AED-9EF7-686B99084CD0}" vid="{47987B1E-3A12-4F5F-BB7A-CBD55707D6DD}"/>
    </a:ext>
  </a:extLst>
</a:theme>
</file>

<file path=ppt/theme/theme2.xml><?xml version="1.0" encoding="utf-8"?>
<a:theme xmlns:a="http://schemas.openxmlformats.org/drawingml/2006/main" name="Office Theme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A2C63B-8D78-4333-B59E-58A6C7370C2B}">
  <ds:schemaRefs>
    <ds:schemaRef ds:uri="71af3243-3dd4-4a8d-8c0d-dd76da1f02a5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DE2C54B-3A8B-4C4C-BA48-7F6890BC75FD}">
  <ds:schemaRefs>
    <ds:schemaRef ds:uri="16c05727-aa75-4e4a-9b5f-8a80a1165891"/>
    <ds:schemaRef ds:uri="71af3243-3dd4-4a8d-8c0d-dd76da1f02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AA1A6F7-145C-4856-A62A-BB446C8BDF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Small business flyer (gold design)</Template>
  <TotalTime>0</TotalTime>
  <Words>117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Cambria</vt:lpstr>
      <vt:lpstr>Franklin Gothic Book</vt:lpstr>
      <vt:lpstr>Microsoft Sans Serif</vt:lpstr>
      <vt:lpstr>Segoe UI</vt:lpstr>
      <vt:lpstr>Times New Roman</vt:lpstr>
      <vt:lpstr>Small Business Flyer 8.5 x 11</vt:lpstr>
      <vt:lpstr>   Open Enrollment September 30, 2024-  October 18, 2024  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 Open Enrollment           Webinar</dc:title>
  <dc:creator>Keisha Johnson</dc:creator>
  <cp:lastModifiedBy>Keisha Johnson</cp:lastModifiedBy>
  <cp:revision>2</cp:revision>
  <dcterms:created xsi:type="dcterms:W3CDTF">2021-09-14T15:21:15Z</dcterms:created>
  <dcterms:modified xsi:type="dcterms:W3CDTF">2024-09-03T20:38:49Z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