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258" r:id="rId4"/>
    <p:sldId id="321" r:id="rId5"/>
    <p:sldId id="273" r:id="rId6"/>
    <p:sldId id="274" r:id="rId7"/>
    <p:sldId id="280" r:id="rId8"/>
    <p:sldId id="287" r:id="rId9"/>
    <p:sldId id="288" r:id="rId10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02B"/>
    <a:srgbClr val="6C8D57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2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9831" y="0"/>
            <a:ext cx="9749028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5740" y="0"/>
            <a:ext cx="9646919" cy="914400"/>
          </a:xfrm>
          <a:custGeom>
            <a:avLst/>
            <a:gdLst/>
            <a:ahLst/>
            <a:cxnLst/>
            <a:rect l="l" t="t" r="r" b="b"/>
            <a:pathLst>
              <a:path w="9646919" h="914400">
                <a:moveTo>
                  <a:pt x="9646919" y="0"/>
                </a:moveTo>
                <a:lnTo>
                  <a:pt x="0" y="0"/>
                </a:lnTo>
                <a:lnTo>
                  <a:pt x="0" y="762000"/>
                </a:lnTo>
                <a:lnTo>
                  <a:pt x="6108" y="804865"/>
                </a:lnTo>
                <a:lnTo>
                  <a:pt x="23277" y="843001"/>
                </a:lnTo>
                <a:lnTo>
                  <a:pt x="49772" y="874675"/>
                </a:lnTo>
                <a:lnTo>
                  <a:pt x="83860" y="898159"/>
                </a:lnTo>
                <a:lnTo>
                  <a:pt x="123807" y="911723"/>
                </a:lnTo>
                <a:lnTo>
                  <a:pt x="152400" y="914400"/>
                </a:lnTo>
                <a:lnTo>
                  <a:pt x="9494519" y="914400"/>
                </a:lnTo>
                <a:lnTo>
                  <a:pt x="9537385" y="908294"/>
                </a:lnTo>
                <a:lnTo>
                  <a:pt x="9575521" y="891132"/>
                </a:lnTo>
                <a:lnTo>
                  <a:pt x="9607195" y="864642"/>
                </a:lnTo>
                <a:lnTo>
                  <a:pt x="9630679" y="830555"/>
                </a:lnTo>
                <a:lnTo>
                  <a:pt x="9644243" y="790602"/>
                </a:lnTo>
                <a:lnTo>
                  <a:pt x="9646919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7388352"/>
            <a:ext cx="685800" cy="169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200" y="72390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AAB4C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2185" y="1771650"/>
            <a:ext cx="8714028" cy="98434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9831" y="0"/>
            <a:ext cx="9749028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5740" y="0"/>
            <a:ext cx="9646919" cy="914400"/>
          </a:xfrm>
          <a:custGeom>
            <a:avLst/>
            <a:gdLst/>
            <a:ahLst/>
            <a:cxnLst/>
            <a:rect l="l" t="t" r="r" b="b"/>
            <a:pathLst>
              <a:path w="9646919" h="914400">
                <a:moveTo>
                  <a:pt x="9646919" y="0"/>
                </a:moveTo>
                <a:lnTo>
                  <a:pt x="0" y="0"/>
                </a:lnTo>
                <a:lnTo>
                  <a:pt x="0" y="762000"/>
                </a:lnTo>
                <a:lnTo>
                  <a:pt x="6108" y="804865"/>
                </a:lnTo>
                <a:lnTo>
                  <a:pt x="23277" y="843001"/>
                </a:lnTo>
                <a:lnTo>
                  <a:pt x="49772" y="874675"/>
                </a:lnTo>
                <a:lnTo>
                  <a:pt x="83860" y="898159"/>
                </a:lnTo>
                <a:lnTo>
                  <a:pt x="123807" y="911723"/>
                </a:lnTo>
                <a:lnTo>
                  <a:pt x="152400" y="914400"/>
                </a:lnTo>
                <a:lnTo>
                  <a:pt x="9494519" y="914400"/>
                </a:lnTo>
                <a:lnTo>
                  <a:pt x="9537385" y="908294"/>
                </a:lnTo>
                <a:lnTo>
                  <a:pt x="9575521" y="891132"/>
                </a:lnTo>
                <a:lnTo>
                  <a:pt x="9607195" y="864642"/>
                </a:lnTo>
                <a:lnTo>
                  <a:pt x="9630679" y="830555"/>
                </a:lnTo>
                <a:lnTo>
                  <a:pt x="9644243" y="790602"/>
                </a:lnTo>
                <a:lnTo>
                  <a:pt x="9646919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7388352"/>
            <a:ext cx="685800" cy="169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200" y="72390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AAB4C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9831" y="0"/>
            <a:ext cx="9749028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5740" y="0"/>
            <a:ext cx="9646919" cy="914400"/>
          </a:xfrm>
          <a:custGeom>
            <a:avLst/>
            <a:gdLst/>
            <a:ahLst/>
            <a:cxnLst/>
            <a:rect l="l" t="t" r="r" b="b"/>
            <a:pathLst>
              <a:path w="9646919" h="914400">
                <a:moveTo>
                  <a:pt x="9646919" y="0"/>
                </a:moveTo>
                <a:lnTo>
                  <a:pt x="0" y="0"/>
                </a:lnTo>
                <a:lnTo>
                  <a:pt x="0" y="762000"/>
                </a:lnTo>
                <a:lnTo>
                  <a:pt x="6108" y="804865"/>
                </a:lnTo>
                <a:lnTo>
                  <a:pt x="23277" y="843001"/>
                </a:lnTo>
                <a:lnTo>
                  <a:pt x="49772" y="874675"/>
                </a:lnTo>
                <a:lnTo>
                  <a:pt x="83860" y="898159"/>
                </a:lnTo>
                <a:lnTo>
                  <a:pt x="123807" y="911723"/>
                </a:lnTo>
                <a:lnTo>
                  <a:pt x="152400" y="914400"/>
                </a:lnTo>
                <a:lnTo>
                  <a:pt x="9494519" y="914400"/>
                </a:lnTo>
                <a:lnTo>
                  <a:pt x="9537385" y="908294"/>
                </a:lnTo>
                <a:lnTo>
                  <a:pt x="9575521" y="891132"/>
                </a:lnTo>
                <a:lnTo>
                  <a:pt x="9607195" y="864642"/>
                </a:lnTo>
                <a:lnTo>
                  <a:pt x="9630679" y="830555"/>
                </a:lnTo>
                <a:lnTo>
                  <a:pt x="9644243" y="790602"/>
                </a:lnTo>
                <a:lnTo>
                  <a:pt x="9646919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7388352"/>
            <a:ext cx="685800" cy="169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200" y="72390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3175">
            <a:solidFill>
              <a:srgbClr val="AAB4C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9831" y="0"/>
            <a:ext cx="9749028" cy="99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5740" y="0"/>
            <a:ext cx="9646919" cy="914400"/>
          </a:xfrm>
          <a:custGeom>
            <a:avLst/>
            <a:gdLst/>
            <a:ahLst/>
            <a:cxnLst/>
            <a:rect l="l" t="t" r="r" b="b"/>
            <a:pathLst>
              <a:path w="9646919" h="914400">
                <a:moveTo>
                  <a:pt x="9646919" y="0"/>
                </a:moveTo>
                <a:lnTo>
                  <a:pt x="0" y="0"/>
                </a:lnTo>
                <a:lnTo>
                  <a:pt x="0" y="762000"/>
                </a:lnTo>
                <a:lnTo>
                  <a:pt x="6108" y="804865"/>
                </a:lnTo>
                <a:lnTo>
                  <a:pt x="23277" y="843001"/>
                </a:lnTo>
                <a:lnTo>
                  <a:pt x="49772" y="874675"/>
                </a:lnTo>
                <a:lnTo>
                  <a:pt x="83860" y="898159"/>
                </a:lnTo>
                <a:lnTo>
                  <a:pt x="123807" y="911723"/>
                </a:lnTo>
                <a:lnTo>
                  <a:pt x="152400" y="914400"/>
                </a:lnTo>
                <a:lnTo>
                  <a:pt x="9494519" y="914400"/>
                </a:lnTo>
                <a:lnTo>
                  <a:pt x="9537385" y="908294"/>
                </a:lnTo>
                <a:lnTo>
                  <a:pt x="9575521" y="891132"/>
                </a:lnTo>
                <a:lnTo>
                  <a:pt x="9607195" y="864642"/>
                </a:lnTo>
                <a:lnTo>
                  <a:pt x="9630679" y="830555"/>
                </a:lnTo>
                <a:lnTo>
                  <a:pt x="9644243" y="790602"/>
                </a:lnTo>
                <a:lnTo>
                  <a:pt x="9646919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7388352"/>
            <a:ext cx="685800" cy="1691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0058400" cy="7772399"/>
          </a:xfrm>
          <a:custGeom>
            <a:avLst/>
            <a:gdLst/>
            <a:ahLst/>
            <a:cxnLst/>
            <a:rect l="l" t="t" r="r" b="b"/>
            <a:pathLst>
              <a:path w="10058400" h="7772399">
                <a:moveTo>
                  <a:pt x="0" y="7772400"/>
                </a:moveTo>
                <a:lnTo>
                  <a:pt x="10058400" y="7772400"/>
                </a:lnTo>
                <a:lnTo>
                  <a:pt x="10058400" y="0"/>
                </a:lnTo>
                <a:lnTo>
                  <a:pt x="0" y="0"/>
                </a:lnTo>
                <a:lnTo>
                  <a:pt x="0" y="777240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2484" y="42669"/>
            <a:ext cx="9939528" cy="76809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90600" y="4023359"/>
            <a:ext cx="8077200" cy="0"/>
          </a:xfrm>
          <a:custGeom>
            <a:avLst/>
            <a:gdLst/>
            <a:ahLst/>
            <a:cxnLst/>
            <a:rect l="l" t="t" r="r" b="b"/>
            <a:pathLst>
              <a:path w="8077200">
                <a:moveTo>
                  <a:pt x="0" y="0"/>
                </a:moveTo>
                <a:lnTo>
                  <a:pt x="807720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9831" y="0"/>
            <a:ext cx="9749028" cy="990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5740" y="0"/>
            <a:ext cx="9646919" cy="914400"/>
          </a:xfrm>
          <a:custGeom>
            <a:avLst/>
            <a:gdLst/>
            <a:ahLst/>
            <a:cxnLst/>
            <a:rect l="l" t="t" r="r" b="b"/>
            <a:pathLst>
              <a:path w="9646919" h="914400">
                <a:moveTo>
                  <a:pt x="9646919" y="0"/>
                </a:moveTo>
                <a:lnTo>
                  <a:pt x="0" y="0"/>
                </a:lnTo>
                <a:lnTo>
                  <a:pt x="0" y="762000"/>
                </a:lnTo>
                <a:lnTo>
                  <a:pt x="6108" y="804865"/>
                </a:lnTo>
                <a:lnTo>
                  <a:pt x="23277" y="843001"/>
                </a:lnTo>
                <a:lnTo>
                  <a:pt x="49772" y="874675"/>
                </a:lnTo>
                <a:lnTo>
                  <a:pt x="83860" y="898159"/>
                </a:lnTo>
                <a:lnTo>
                  <a:pt x="123807" y="911723"/>
                </a:lnTo>
                <a:lnTo>
                  <a:pt x="152400" y="914400"/>
                </a:lnTo>
                <a:lnTo>
                  <a:pt x="9494519" y="914400"/>
                </a:lnTo>
                <a:lnTo>
                  <a:pt x="9537385" y="908294"/>
                </a:lnTo>
                <a:lnTo>
                  <a:pt x="9575521" y="891132"/>
                </a:lnTo>
                <a:lnTo>
                  <a:pt x="9607195" y="864642"/>
                </a:lnTo>
                <a:lnTo>
                  <a:pt x="9630679" y="830555"/>
                </a:lnTo>
                <a:lnTo>
                  <a:pt x="9644243" y="790602"/>
                </a:lnTo>
                <a:lnTo>
                  <a:pt x="9646919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7388352"/>
            <a:ext cx="685800" cy="16916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8403" y="247142"/>
            <a:ext cx="9181592" cy="55668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7205" y="1521734"/>
            <a:ext cx="7103989" cy="314187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7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38056" y="7373416"/>
            <a:ext cx="178817" cy="14873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88900">
              <a:lnSpc>
                <a:spcPct val="100000"/>
              </a:lnSpc>
            </a:pPr>
            <a:fld id="{81D60167-4931-47E6-BA6A-407CBD079E47}" type="slidenum">
              <a:rPr sz="900" dirty="0" smtClean="0">
                <a:latin typeface="Arial"/>
                <a:cs typeface="Arial"/>
              </a:rPr>
              <a:t>‹#›</a:t>
            </a:fld>
            <a:endParaRPr sz="9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435" y="45718"/>
            <a:ext cx="9939528" cy="7680959"/>
          </a:xfrm>
          <a:custGeom>
            <a:avLst/>
            <a:gdLst/>
            <a:ahLst/>
            <a:cxnLst/>
            <a:rect l="l" t="t" r="r" b="b"/>
            <a:pathLst>
              <a:path w="9939528" h="7680959">
                <a:moveTo>
                  <a:pt x="0" y="7680959"/>
                </a:moveTo>
                <a:lnTo>
                  <a:pt x="9939528" y="7680959"/>
                </a:lnTo>
                <a:lnTo>
                  <a:pt x="9939528" y="0"/>
                </a:lnTo>
                <a:lnTo>
                  <a:pt x="0" y="0"/>
                </a:lnTo>
                <a:lnTo>
                  <a:pt x="0" y="7680959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435" y="45718"/>
            <a:ext cx="9939528" cy="7680959"/>
          </a:xfrm>
          <a:custGeom>
            <a:avLst/>
            <a:gdLst/>
            <a:ahLst/>
            <a:cxnLst/>
            <a:rect l="l" t="t" r="r" b="b"/>
            <a:pathLst>
              <a:path w="9939528" h="7680959">
                <a:moveTo>
                  <a:pt x="0" y="7680959"/>
                </a:moveTo>
                <a:lnTo>
                  <a:pt x="9939528" y="7680959"/>
                </a:lnTo>
                <a:lnTo>
                  <a:pt x="9939528" y="0"/>
                </a:lnTo>
                <a:lnTo>
                  <a:pt x="0" y="0"/>
                </a:lnTo>
                <a:lnTo>
                  <a:pt x="0" y="7680959"/>
                </a:lnTo>
                <a:close/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0" y="115824"/>
            <a:ext cx="6115811" cy="75407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6519" y="18361"/>
            <a:ext cx="5276088" cy="5265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536" y="5013959"/>
            <a:ext cx="4581144" cy="167639"/>
          </a:xfrm>
          <a:custGeom>
            <a:avLst/>
            <a:gdLst/>
            <a:ahLst/>
            <a:cxnLst/>
            <a:rect l="l" t="t" r="r" b="b"/>
            <a:pathLst>
              <a:path w="4581144" h="167639">
                <a:moveTo>
                  <a:pt x="4581144" y="0"/>
                </a:moveTo>
                <a:lnTo>
                  <a:pt x="0" y="0"/>
                </a:lnTo>
                <a:lnTo>
                  <a:pt x="142" y="88745"/>
                </a:lnTo>
                <a:lnTo>
                  <a:pt x="13052" y="128729"/>
                </a:lnTo>
                <a:lnTo>
                  <a:pt x="42854" y="156951"/>
                </a:lnTo>
                <a:lnTo>
                  <a:pt x="83820" y="167639"/>
                </a:lnTo>
                <a:lnTo>
                  <a:pt x="4497324" y="167639"/>
                </a:lnTo>
                <a:lnTo>
                  <a:pt x="4542233" y="154572"/>
                </a:lnTo>
                <a:lnTo>
                  <a:pt x="4570455" y="124756"/>
                </a:lnTo>
                <a:lnTo>
                  <a:pt x="4581144" y="83819"/>
                </a:lnTo>
                <a:lnTo>
                  <a:pt x="4581144" y="0"/>
                </a:lnTo>
                <a:close/>
              </a:path>
            </a:pathLst>
          </a:custGeom>
          <a:solidFill>
            <a:srgbClr val="46702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01000" y="6934200"/>
            <a:ext cx="1600200" cy="394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051797" y="226694"/>
            <a:ext cx="56324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solidFill>
                  <a:srgbClr val="BEBEBE"/>
                </a:solidFill>
                <a:latin typeface="Arial"/>
                <a:cs typeface="Arial"/>
              </a:rPr>
              <a:t>Con</a:t>
            </a:r>
            <a:r>
              <a:rPr sz="800" spc="0" dirty="0">
                <a:solidFill>
                  <a:srgbClr val="BEBEBE"/>
                </a:solidFill>
                <a:latin typeface="Arial"/>
                <a:cs typeface="Arial"/>
              </a:rPr>
              <a:t>fid</a:t>
            </a:r>
            <a:r>
              <a:rPr sz="800" spc="-5" dirty="0">
                <a:solidFill>
                  <a:srgbClr val="BEBEBE"/>
                </a:solidFill>
                <a:latin typeface="Arial"/>
                <a:cs typeface="Arial"/>
              </a:rPr>
              <a:t>en</a:t>
            </a:r>
            <a:r>
              <a:rPr sz="800" spc="0" dirty="0">
                <a:solidFill>
                  <a:srgbClr val="BEBEBE"/>
                </a:solidFill>
                <a:latin typeface="Arial"/>
                <a:cs typeface="Arial"/>
              </a:rPr>
              <a:t>tial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3200" b="1" dirty="0">
                <a:solidFill>
                  <a:srgbClr val="46702B"/>
                </a:solidFill>
                <a:latin typeface="Arial"/>
                <a:cs typeface="Arial"/>
              </a:rPr>
              <a:t>City of Marietta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2185" y="3463671"/>
            <a:ext cx="4091304" cy="496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200" b="1" spc="-10" dirty="0">
                <a:solidFill>
                  <a:srgbClr val="46702B"/>
                </a:solidFill>
                <a:latin typeface="Arial"/>
                <a:cs typeface="Arial"/>
              </a:rPr>
              <a:t>202</a:t>
            </a:r>
            <a:r>
              <a:rPr lang="en-US" sz="3200" b="1" spc="-10" dirty="0">
                <a:solidFill>
                  <a:srgbClr val="46702B"/>
                </a:solidFill>
                <a:latin typeface="Arial"/>
                <a:cs typeface="Arial"/>
              </a:rPr>
              <a:t>5</a:t>
            </a:r>
            <a:r>
              <a:rPr sz="3200" b="1" spc="-10" dirty="0">
                <a:solidFill>
                  <a:srgbClr val="46702B"/>
                </a:solidFill>
                <a:latin typeface="Arial"/>
                <a:cs typeface="Arial"/>
              </a:rPr>
              <a:t> </a:t>
            </a:r>
            <a:r>
              <a:rPr lang="en-US" sz="3200" b="1" spc="-10" dirty="0">
                <a:solidFill>
                  <a:srgbClr val="46702B"/>
                </a:solidFill>
                <a:latin typeface="Arial"/>
                <a:cs typeface="Arial"/>
              </a:rPr>
              <a:t>Retiree Benefits </a:t>
            </a:r>
            <a:r>
              <a:rPr sz="3200" b="1" spc="0" dirty="0">
                <a:solidFill>
                  <a:srgbClr val="46702B"/>
                </a:solidFill>
                <a:latin typeface="Arial"/>
                <a:cs typeface="Arial"/>
              </a:rPr>
              <a:t>Open</a:t>
            </a:r>
            <a:r>
              <a:rPr sz="3200" b="1" spc="-25" dirty="0">
                <a:solidFill>
                  <a:srgbClr val="46702B"/>
                </a:solidFill>
                <a:latin typeface="Arial"/>
                <a:cs typeface="Arial"/>
              </a:rPr>
              <a:t> </a:t>
            </a:r>
            <a:r>
              <a:rPr sz="3200" b="1" spc="0" dirty="0">
                <a:solidFill>
                  <a:srgbClr val="46702B"/>
                </a:solidFill>
                <a:latin typeface="Arial"/>
                <a:cs typeface="Arial"/>
              </a:rPr>
              <a:t>Enroll</a:t>
            </a:r>
            <a:r>
              <a:rPr sz="3200" b="1" spc="-15" dirty="0">
                <a:solidFill>
                  <a:srgbClr val="46702B"/>
                </a:solidFill>
                <a:latin typeface="Arial"/>
                <a:cs typeface="Arial"/>
              </a:rPr>
              <a:t>m</a:t>
            </a:r>
            <a:r>
              <a:rPr sz="3200" b="1" spc="0" dirty="0">
                <a:solidFill>
                  <a:srgbClr val="46702B"/>
                </a:solidFill>
                <a:latin typeface="Arial"/>
                <a:cs typeface="Arial"/>
              </a:rPr>
              <a:t>ent</a:t>
            </a:r>
            <a:endParaRPr sz="32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162415" algn="l"/>
              </a:tabLst>
            </a:pPr>
            <a:r>
              <a:rPr lang="en-US" sz="3600" u="sng" dirty="0">
                <a:solidFill>
                  <a:srgbClr val="46702B"/>
                </a:solidFill>
                <a:latin typeface="Arial"/>
                <a:cs typeface="Arial"/>
              </a:rPr>
              <a:t>NFP</a:t>
            </a:r>
            <a:r>
              <a:rPr sz="3600" u="sng" spc="0" dirty="0">
                <a:solidFill>
                  <a:srgbClr val="46702B"/>
                </a:solidFill>
                <a:latin typeface="Arial"/>
                <a:cs typeface="Arial"/>
              </a:rPr>
              <a:t>	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404" y="1219200"/>
            <a:ext cx="9181592" cy="5334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50" spc="10" dirty="0">
                <a:solidFill>
                  <a:srgbClr val="4F9237"/>
                </a:solidFill>
                <a:latin typeface="Arial"/>
                <a:cs typeface="Arial"/>
              </a:rPr>
              <a:t>•</a:t>
            </a:r>
            <a:r>
              <a:rPr sz="3050" spc="-575" dirty="0">
                <a:solidFill>
                  <a:srgbClr val="4F9237"/>
                </a:solidFill>
                <a:latin typeface="Arial"/>
                <a:cs typeface="Arial"/>
              </a:rPr>
              <a:t> </a:t>
            </a:r>
            <a:r>
              <a:rPr lang="en-US" sz="2800" spc="-15" dirty="0">
                <a:solidFill>
                  <a:srgbClr val="3A6C29"/>
                </a:solidFill>
                <a:latin typeface="Arial"/>
                <a:cs typeface="Arial"/>
              </a:rPr>
              <a:t>Service Center can answer questions on all benefits</a:t>
            </a:r>
          </a:p>
          <a:p>
            <a:pPr marL="12700">
              <a:lnSpc>
                <a:spcPct val="100000"/>
              </a:lnSpc>
            </a:pPr>
            <a:endParaRPr sz="28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12"/>
              </a:spcBef>
            </a:pPr>
            <a:endParaRPr sz="1000" dirty="0"/>
          </a:p>
          <a:p>
            <a:pPr marL="184785" marR="897890" indent="-172720">
              <a:lnSpc>
                <a:spcPts val="3360"/>
              </a:lnSpc>
            </a:pPr>
            <a:r>
              <a:rPr sz="3050" spc="10" dirty="0">
                <a:solidFill>
                  <a:srgbClr val="4F9237"/>
                </a:solidFill>
                <a:latin typeface="Arial"/>
                <a:cs typeface="Arial"/>
              </a:rPr>
              <a:t>•</a:t>
            </a:r>
            <a:r>
              <a:rPr sz="3050" spc="-575" dirty="0">
                <a:solidFill>
                  <a:srgbClr val="4F9237"/>
                </a:solidFill>
                <a:latin typeface="Arial"/>
                <a:cs typeface="Arial"/>
              </a:rPr>
              <a:t> </a:t>
            </a:r>
            <a:r>
              <a:rPr lang="en-US" sz="2800" spc="-15" dirty="0">
                <a:solidFill>
                  <a:srgbClr val="3A6C29"/>
                </a:solidFill>
                <a:latin typeface="Arial"/>
                <a:cs typeface="Arial"/>
              </a:rPr>
              <a:t>Available 8:30am – 5:00pm during open enrollment</a:t>
            </a:r>
          </a:p>
          <a:p>
            <a:pPr marL="184785" marR="897890" indent="-172720">
              <a:lnSpc>
                <a:spcPts val="3360"/>
              </a:lnSpc>
            </a:pPr>
            <a:endParaRPr sz="280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"/>
              </a:spcBef>
            </a:pPr>
            <a:endParaRPr sz="900" dirty="0"/>
          </a:p>
          <a:p>
            <a:pPr marL="184785" marR="12700" indent="-172720">
              <a:lnSpc>
                <a:spcPts val="3360"/>
              </a:lnSpc>
            </a:pPr>
            <a:r>
              <a:rPr sz="3050" spc="10" dirty="0">
                <a:solidFill>
                  <a:srgbClr val="4F9237"/>
                </a:solidFill>
                <a:latin typeface="Arial"/>
                <a:cs typeface="Arial"/>
              </a:rPr>
              <a:t>•</a:t>
            </a:r>
            <a:r>
              <a:rPr sz="3050" spc="-575" dirty="0">
                <a:solidFill>
                  <a:srgbClr val="4F9237"/>
                </a:solidFill>
                <a:latin typeface="Arial"/>
                <a:cs typeface="Arial"/>
              </a:rPr>
              <a:t> </a:t>
            </a:r>
            <a:r>
              <a:rPr lang="en-US" sz="2800" spc="-20" dirty="0">
                <a:solidFill>
                  <a:srgbClr val="3A6C29"/>
                </a:solidFill>
                <a:latin typeface="Arial"/>
                <a:cs typeface="Arial"/>
              </a:rPr>
              <a:t>NFP Service Center can be reached at 800-994-7429</a:t>
            </a:r>
          </a:p>
          <a:p>
            <a:pPr marL="184785" marR="12700" indent="-172720">
              <a:lnSpc>
                <a:spcPts val="3360"/>
              </a:lnSpc>
            </a:pPr>
            <a:endParaRPr sz="2800" dirty="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8"/>
              </a:spcBef>
            </a:pPr>
            <a:endParaRPr sz="500" dirty="0"/>
          </a:p>
          <a:p>
            <a:pPr marL="12700">
              <a:lnSpc>
                <a:spcPct val="100000"/>
              </a:lnSpc>
            </a:pPr>
            <a:r>
              <a:rPr sz="3050" spc="10" dirty="0">
                <a:solidFill>
                  <a:srgbClr val="4F9237"/>
                </a:solidFill>
                <a:latin typeface="Arial"/>
                <a:cs typeface="Arial"/>
              </a:rPr>
              <a:t>•</a:t>
            </a:r>
            <a:r>
              <a:rPr sz="3050" spc="-575" dirty="0">
                <a:solidFill>
                  <a:srgbClr val="4F9237"/>
                </a:solidFill>
                <a:latin typeface="Arial"/>
                <a:cs typeface="Arial"/>
              </a:rPr>
              <a:t> </a:t>
            </a:r>
            <a:r>
              <a:rPr lang="en-US" sz="2800" spc="-20" dirty="0">
                <a:solidFill>
                  <a:srgbClr val="3A6C29"/>
                </a:solidFill>
                <a:latin typeface="Arial"/>
                <a:cs typeface="Arial"/>
              </a:rPr>
              <a:t>Benefit Resource Center –</a:t>
            </a:r>
            <a:r>
              <a:rPr lang="en-US" sz="2800" dirty="0">
                <a:solidFill>
                  <a:srgbClr val="46702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https://shawhankinsbenefits.net/cityofmarietta/</a:t>
            </a:r>
            <a:endParaRPr lang="en-US" sz="2800" spc="-20" dirty="0">
              <a:solidFill>
                <a:srgbClr val="467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</a:pPr>
            <a:endParaRPr lang="en-US" sz="2800" spc="-20" dirty="0">
              <a:solidFill>
                <a:srgbClr val="467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900"/>
              </a:lnSpc>
              <a:spcBef>
                <a:spcPts val="1"/>
              </a:spcBef>
            </a:pPr>
            <a:endParaRPr lang="en-US" sz="900" dirty="0"/>
          </a:p>
          <a:p>
            <a:pPr marL="184785" marR="12700" indent="-172720">
              <a:lnSpc>
                <a:spcPts val="3360"/>
              </a:lnSpc>
            </a:pPr>
            <a:r>
              <a:rPr lang="en-US" sz="3050" spc="10" dirty="0">
                <a:solidFill>
                  <a:srgbClr val="4F9237"/>
                </a:solidFill>
                <a:latin typeface="Arial"/>
                <a:cs typeface="Arial"/>
              </a:rPr>
              <a:t>•</a:t>
            </a:r>
            <a:r>
              <a:rPr lang="en-US" sz="3050" spc="-575" dirty="0">
                <a:solidFill>
                  <a:srgbClr val="4F9237"/>
                </a:solidFill>
                <a:latin typeface="Arial"/>
                <a:cs typeface="Arial"/>
              </a:rPr>
              <a:t> </a:t>
            </a:r>
            <a:r>
              <a:rPr lang="en-US" sz="2800" spc="-20" dirty="0">
                <a:solidFill>
                  <a:srgbClr val="3A6C29"/>
                </a:solidFill>
                <a:latin typeface="Arial"/>
                <a:cs typeface="Arial"/>
              </a:rPr>
              <a:t>All elections will be made using the Benefit Election Form provided to you prior to open enrollment</a:t>
            </a:r>
            <a:endParaRPr lang="en-US"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en-US" sz="2800" spc="-20" dirty="0">
              <a:solidFill>
                <a:srgbClr val="3A6C29"/>
              </a:solidFill>
              <a:latin typeface="Arial"/>
              <a:cs typeface="Arial"/>
            </a:endParaRPr>
          </a:p>
          <a:p>
            <a:pPr marL="184785">
              <a:lnSpc>
                <a:spcPts val="3315"/>
              </a:lnSpc>
            </a:pPr>
            <a:endParaRPr lang="en-US" sz="2800" spc="-20" dirty="0">
              <a:solidFill>
                <a:srgbClr val="3A6C29"/>
              </a:solidFill>
              <a:latin typeface="Arial"/>
              <a:cs typeface="Arial"/>
            </a:endParaRPr>
          </a:p>
          <a:p>
            <a:pPr marL="184785">
              <a:lnSpc>
                <a:spcPts val="3315"/>
              </a:lnSpc>
            </a:pPr>
            <a:endParaRPr lang="en-US" sz="2800" spc="-20" dirty="0">
              <a:solidFill>
                <a:srgbClr val="3A6C29"/>
              </a:solidFill>
              <a:latin typeface="Arial"/>
              <a:cs typeface="Arial"/>
            </a:endParaRPr>
          </a:p>
          <a:p>
            <a:pPr marL="184785">
              <a:lnSpc>
                <a:spcPts val="3315"/>
              </a:lnSpc>
            </a:pPr>
            <a:endParaRPr lang="en-US" sz="2800" spc="-20" dirty="0">
              <a:solidFill>
                <a:srgbClr val="3A6C29"/>
              </a:solidFill>
              <a:latin typeface="Arial"/>
              <a:cs typeface="Arial"/>
            </a:endParaRPr>
          </a:p>
          <a:p>
            <a:pPr marL="184785">
              <a:lnSpc>
                <a:spcPts val="3315"/>
              </a:lnSpc>
            </a:pP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229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162415" algn="l"/>
              </a:tabLst>
            </a:pPr>
            <a:r>
              <a:rPr sz="3600" u="sng" dirty="0">
                <a:solidFill>
                  <a:srgbClr val="46702B"/>
                </a:solidFill>
                <a:latin typeface="Arial"/>
                <a:cs typeface="Arial"/>
              </a:rPr>
              <a:t>Changes</a:t>
            </a:r>
            <a:r>
              <a:rPr sz="3600" u="sng" spc="-25" dirty="0">
                <a:solidFill>
                  <a:srgbClr val="46702B"/>
                </a:solidFill>
                <a:latin typeface="Arial"/>
                <a:cs typeface="Arial"/>
              </a:rPr>
              <a:t> </a:t>
            </a:r>
            <a:r>
              <a:rPr sz="3600" u="sng" spc="0" dirty="0">
                <a:solidFill>
                  <a:srgbClr val="46702B"/>
                </a:solidFill>
                <a:latin typeface="Arial"/>
                <a:cs typeface="Arial"/>
              </a:rPr>
              <a:t>for 202</a:t>
            </a:r>
            <a:r>
              <a:rPr lang="en-US" sz="3600" u="sng" dirty="0">
                <a:solidFill>
                  <a:srgbClr val="46702B"/>
                </a:solidFill>
                <a:latin typeface="Arial"/>
                <a:cs typeface="Arial"/>
              </a:rPr>
              <a:t>5</a:t>
            </a:r>
            <a:r>
              <a:rPr sz="3600" u="sng" spc="0" dirty="0">
                <a:solidFill>
                  <a:srgbClr val="46702B"/>
                </a:solidFill>
                <a:latin typeface="Arial"/>
                <a:cs typeface="Arial"/>
              </a:rPr>
              <a:t>	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295400"/>
            <a:ext cx="8934195" cy="5257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endParaRPr lang="en-US" sz="2800" spc="-15" dirty="0">
              <a:solidFill>
                <a:srgbClr val="3A6C29"/>
              </a:solidFill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15">
                <a:solidFill>
                  <a:srgbClr val="3A6C29"/>
                </a:solidFill>
                <a:latin typeface="Arial"/>
                <a:cs typeface="Arial"/>
              </a:rPr>
              <a:t>Medicare </a:t>
            </a:r>
            <a:r>
              <a:rPr lang="en-US" sz="2800" spc="-15" dirty="0">
                <a:solidFill>
                  <a:srgbClr val="3A6C29"/>
                </a:solidFill>
                <a:latin typeface="Arial"/>
                <a:cs typeface="Arial"/>
              </a:rPr>
              <a:t>Advantage is remaining with Aetna with an increase in premiums on some options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15" dirty="0">
                <a:solidFill>
                  <a:srgbClr val="3A6C29"/>
                </a:solidFill>
                <a:latin typeface="Arial"/>
                <a:cs typeface="Arial"/>
              </a:rPr>
              <a:t>No change to dental</a:t>
            </a:r>
            <a:endParaRPr lang="en-US" sz="2800" dirty="0"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pc="-15" dirty="0">
                <a:solidFill>
                  <a:srgbClr val="3A6C29"/>
                </a:solidFill>
                <a:latin typeface="Arial"/>
                <a:cs typeface="Arial"/>
              </a:rPr>
              <a:t>No change to vision</a:t>
            </a:r>
          </a:p>
          <a:p>
            <a:pPr marL="469265" marR="897890" indent="-457200">
              <a:buFont typeface="Arial" panose="020B0604020202020204" pitchFamily="34" charset="0"/>
              <a:buChar char="•"/>
            </a:pPr>
            <a:r>
              <a:rPr lang="en-US" sz="2800" spc="-15" dirty="0">
                <a:solidFill>
                  <a:srgbClr val="3A6C29"/>
                </a:solidFill>
                <a:latin typeface="Arial"/>
                <a:cs typeface="Arial"/>
              </a:rPr>
              <a:t>Basic Life coverage will continue to be provided through MetLife</a:t>
            </a:r>
            <a:endParaRPr lang="en-US" sz="500" dirty="0"/>
          </a:p>
          <a:p>
            <a:pPr>
              <a:lnSpc>
                <a:spcPts val="500"/>
              </a:lnSpc>
              <a:spcBef>
                <a:spcPts val="38"/>
              </a:spcBef>
            </a:pPr>
            <a:endParaRPr sz="500" dirty="0"/>
          </a:p>
          <a:p>
            <a:pPr marL="184785">
              <a:lnSpc>
                <a:spcPts val="3315"/>
              </a:lnSpc>
            </a:pPr>
            <a:endParaRPr lang="en-US" sz="2800" spc="-20" dirty="0">
              <a:solidFill>
                <a:srgbClr val="3A6C29"/>
              </a:solidFill>
              <a:latin typeface="Arial"/>
              <a:cs typeface="Arial"/>
            </a:endParaRPr>
          </a:p>
          <a:p>
            <a:pPr marL="184785">
              <a:lnSpc>
                <a:spcPts val="3315"/>
              </a:lnSpc>
            </a:pPr>
            <a:endParaRPr lang="en-US" sz="2800" spc="-20" dirty="0">
              <a:solidFill>
                <a:srgbClr val="3A6C29"/>
              </a:solidFill>
              <a:latin typeface="Arial"/>
              <a:cs typeface="Arial"/>
            </a:endParaRPr>
          </a:p>
          <a:p>
            <a:pPr marL="184785">
              <a:lnSpc>
                <a:spcPts val="3315"/>
              </a:lnSpc>
            </a:pP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162415" algn="l"/>
              </a:tabLst>
            </a:pPr>
            <a:r>
              <a:rPr lang="en-US" sz="3600" u="sng" dirty="0">
                <a:solidFill>
                  <a:srgbClr val="46702B"/>
                </a:solidFill>
                <a:latin typeface="Arial"/>
                <a:cs typeface="Arial"/>
              </a:rPr>
              <a:t>Open Enrollment</a:t>
            </a:r>
            <a:r>
              <a:rPr sz="3600" u="sng" spc="1100" dirty="0">
                <a:solidFill>
                  <a:srgbClr val="46702B"/>
                </a:solidFill>
                <a:latin typeface="Arial"/>
                <a:cs typeface="Arial"/>
              </a:rPr>
              <a:t>	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8403" y="1371600"/>
            <a:ext cx="8347456" cy="38055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20" dirty="0">
                <a:solidFill>
                  <a:srgbClr val="3A6C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Enrollment is October 14 – November 3, 2024</a:t>
            </a: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spc="-20" dirty="0">
              <a:solidFill>
                <a:srgbClr val="3A6C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20" dirty="0">
                <a:solidFill>
                  <a:srgbClr val="3A6C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Enrollment is your opportunity to make elections for 2025</a:t>
            </a: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spc="-20" dirty="0">
              <a:solidFill>
                <a:srgbClr val="3A6C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20" dirty="0">
                <a:solidFill>
                  <a:srgbClr val="3A6C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retiree you are eligible to drop dependents, change plans, or drop coverage</a:t>
            </a: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400" spc="-20" dirty="0">
              <a:solidFill>
                <a:srgbClr val="3A6C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spc="-20" dirty="0">
                <a:solidFill>
                  <a:srgbClr val="3A6C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retiree you are unable to add dependents and/or add benefits that you did not have at retirement or dropped post retirement.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86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162415" algn="l"/>
              </a:tabLst>
            </a:pPr>
            <a:r>
              <a:rPr lang="en-US" sz="3600" u="sng" dirty="0">
                <a:solidFill>
                  <a:srgbClr val="46702B"/>
                </a:solidFill>
                <a:latin typeface="Arial"/>
                <a:cs typeface="Arial"/>
              </a:rPr>
              <a:t>Dental Coverage – Anthem</a:t>
            </a:r>
            <a:r>
              <a:rPr sz="3600" u="sng" dirty="0">
                <a:solidFill>
                  <a:srgbClr val="46702B"/>
                </a:solidFill>
                <a:latin typeface="Arial"/>
                <a:cs typeface="Arial"/>
              </a:rPr>
              <a:t>	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17</a:t>
            </a:r>
            <a:endParaRPr sz="900">
              <a:latin typeface="Aria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994B7C-8B51-43F3-BD64-99C3CBECF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76" y="1526094"/>
            <a:ext cx="4045130" cy="5125050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4FE08FE-A3DB-45ED-8940-FAD3134D6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949031"/>
              </p:ext>
            </p:extLst>
          </p:nvPr>
        </p:nvGraphicFramePr>
        <p:xfrm>
          <a:off x="5254124" y="1547538"/>
          <a:ext cx="4184470" cy="5005664"/>
        </p:xfrm>
        <a:graphic>
          <a:graphicData uri="http://schemas.openxmlformats.org/drawingml/2006/table">
            <a:tbl>
              <a:tblPr firstRow="1" bandRow="1"/>
              <a:tblGrid>
                <a:gridCol w="2455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Plan Provisions</a:t>
                      </a:r>
                      <a:endParaRPr lang="en-US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BA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latin typeface="+mn-lt"/>
                          <a:cs typeface="Arial" panose="020B0604020202020204" pitchFamily="34" charset="0"/>
                        </a:rPr>
                        <a:t>Buy-Up</a:t>
                      </a:r>
                      <a:r>
                        <a:rPr lang="en-US" sz="1200" baseline="0" dirty="0">
                          <a:latin typeface="+mn-lt"/>
                          <a:cs typeface="Arial" panose="020B0604020202020204" pitchFamily="34" charset="0"/>
                        </a:rPr>
                        <a:t> Plan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B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Calendar Year</a:t>
                      </a:r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Deductible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   Single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   Family Max</a:t>
                      </a:r>
                      <a:endParaRPr lang="en-US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BA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$25</a:t>
                      </a:r>
                      <a:b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$75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BA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Annual Benefit Max</a:t>
                      </a:r>
                      <a:endParaRPr 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$1,500</a:t>
                      </a:r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calendar year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7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Diagnostic/Preventive</a:t>
                      </a:r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Services</a:t>
                      </a:r>
                    </a:p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Periodic oral evaluation, Prophylaxis (cleanings), Bitewing X-rays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BA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coverage</a:t>
                      </a:r>
                      <a:b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No Deductible</a:t>
                      </a:r>
                      <a:endParaRPr lang="en-US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BA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70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Basic Treatment (Type B)</a:t>
                      </a:r>
                    </a:p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Fillings, periodontics, endodontics, oral surgery, simple extractions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80% coverage (subject to deductible)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Major</a:t>
                      </a:r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Treatment</a:t>
                      </a:r>
                    </a:p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Dentures, bridges, crowns,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Implants*</a:t>
                      </a:r>
                      <a:endParaRPr kumimoji="0" lang="en-US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BA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50% coverage (subject to deductible)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FBA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5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Orthodontia</a:t>
                      </a:r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(Child Only)</a:t>
                      </a:r>
                    </a:p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Child(ren) only up to </a:t>
                      </a:r>
                    </a:p>
                    <a:p>
                      <a:pPr marL="0" marR="0" lvl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age 19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50% coverage;</a:t>
                      </a:r>
                      <a:r>
                        <a:rPr lang="en-US" sz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$1,000 lifetime maximum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B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A0CB283-5CC9-47A7-9C8A-B205031B5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168391"/>
              </p:ext>
            </p:extLst>
          </p:nvPr>
        </p:nvGraphicFramePr>
        <p:xfrm>
          <a:off x="1032762" y="1459720"/>
          <a:ext cx="7992873" cy="525779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37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787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bg1"/>
                          </a:solidFill>
                        </a:rPr>
                        <a:t>Avesis</a:t>
                      </a:r>
                      <a:r>
                        <a:rPr lang="en-US" sz="1100" baseline="0" dirty="0">
                          <a:solidFill>
                            <a:schemeClr val="bg1"/>
                          </a:solidFill>
                        </a:rPr>
                        <a:t> Base Vision Plan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>
                    <a:lnT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9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Avesis Buy</a:t>
                      </a:r>
                      <a:r>
                        <a:rPr lang="en-US" sz="1100" baseline="0" dirty="0"/>
                        <a:t> Up Vision Plan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B48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36">
                <a:tc>
                  <a:txBody>
                    <a:bodyPr/>
                    <a:lstStyle/>
                    <a:p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Benefit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In-Network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Out-of-Network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In-Network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Out-of-Network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373">
                <a:tc>
                  <a:txBody>
                    <a:bodyPr/>
                    <a:lstStyle/>
                    <a:p>
                      <a:r>
                        <a:rPr lang="en-US" sz="1000" b="1" dirty="0"/>
                        <a:t>Vision Exam</a:t>
                      </a:r>
                      <a:endParaRPr lang="en-US" sz="1000" b="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$10 copay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$35 allowance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$10 copay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a $45 allowance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960">
                <a:tc>
                  <a:txBody>
                    <a:bodyPr/>
                    <a:lstStyle/>
                    <a:p>
                      <a:r>
                        <a:rPr lang="en-US" sz="1000" b="1" baseline="0" dirty="0"/>
                        <a:t>Contact Lenses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Allowance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Max Amount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Allowance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Max Amount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9642">
                <a:tc>
                  <a:txBody>
                    <a:bodyPr/>
                    <a:lstStyle/>
                    <a:p>
                      <a:r>
                        <a:rPr lang="en-US" sz="1000" b="1" baseline="0" dirty="0"/>
                        <a:t>    </a:t>
                      </a:r>
                      <a:r>
                        <a:rPr lang="en-US" sz="1000" b="0" baseline="0" dirty="0"/>
                        <a:t>Elective</a:t>
                      </a:r>
                    </a:p>
                    <a:p>
                      <a:r>
                        <a:rPr lang="en-US" sz="1000" b="1" baseline="0" dirty="0"/>
                        <a:t>   </a:t>
                      </a:r>
                      <a:r>
                        <a:rPr lang="en-US" sz="1000" b="0" baseline="0" dirty="0"/>
                        <a:t> Medically Necessary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$130 allowance</a:t>
                      </a:r>
                    </a:p>
                    <a:p>
                      <a:pPr algn="ctr"/>
                      <a:r>
                        <a:rPr lang="en-US" sz="1000" dirty="0"/>
                        <a:t>Covere</a:t>
                      </a:r>
                      <a:r>
                        <a:rPr lang="en-US" sz="1000" baseline="0" dirty="0"/>
                        <a:t>d in full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$110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allowance</a:t>
                      </a:r>
                    </a:p>
                    <a:p>
                      <a:pPr algn="ctr"/>
                      <a:r>
                        <a:rPr lang="en-US" sz="1000" dirty="0"/>
                        <a:t>Up to $250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allowance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$150</a:t>
                      </a:r>
                      <a:r>
                        <a:rPr lang="en-US" sz="1000" baseline="0" dirty="0"/>
                        <a:t> allowance</a:t>
                      </a:r>
                      <a:br>
                        <a:rPr lang="en-US" sz="1000" baseline="0" dirty="0"/>
                      </a:br>
                      <a:r>
                        <a:rPr lang="en-US" sz="1000" baseline="0" dirty="0"/>
                        <a:t>Covered in full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Up to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baseline="0"/>
                        <a:t>$130 </a:t>
                      </a:r>
                      <a:r>
                        <a:rPr lang="en-US" sz="1000" baseline="0" dirty="0"/>
                        <a:t>allowance</a:t>
                      </a:r>
                      <a:br>
                        <a:rPr lang="en-US" sz="1000" baseline="0" dirty="0"/>
                      </a:br>
                      <a:r>
                        <a:rPr lang="en-US" sz="1000" baseline="0" dirty="0"/>
                        <a:t>Up to $250 allowance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373">
                <a:tc>
                  <a:txBody>
                    <a:bodyPr/>
                    <a:lstStyle/>
                    <a:p>
                      <a:r>
                        <a:rPr lang="en-US" sz="1000" b="1" dirty="0"/>
                        <a:t>Enhanced </a:t>
                      </a:r>
                      <a:r>
                        <a:rPr lang="en-US" sz="1000" b="1" baseline="0" dirty="0"/>
                        <a:t>Lens Options*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Copayment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Max Amount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Copayment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Max Amount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508">
                <a:tc>
                  <a:txBody>
                    <a:bodyPr/>
                    <a:lstStyle/>
                    <a:p>
                      <a:r>
                        <a:rPr lang="en-US" sz="1000" b="0" baseline="0" dirty="0"/>
                        <a:t>    </a:t>
                      </a:r>
                      <a:r>
                        <a:rPr lang="en-US" sz="1000" b="0" dirty="0"/>
                        <a:t>Single Vision</a:t>
                      </a:r>
                    </a:p>
                    <a:p>
                      <a:r>
                        <a:rPr lang="en-US" sz="1000" b="0" dirty="0"/>
                        <a:t>    Bifocal</a:t>
                      </a:r>
                    </a:p>
                    <a:p>
                      <a:r>
                        <a:rPr lang="en-US" sz="1000" b="0" dirty="0"/>
                        <a:t>    Trifocal</a:t>
                      </a:r>
                      <a:endParaRPr lang="en-US" sz="1000" b="1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Covered in full after a $25</a:t>
                      </a:r>
                      <a:r>
                        <a:rPr lang="en-US" sz="1000" baseline="0" dirty="0"/>
                        <a:t> copay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$25 allowance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Up to $40 allowance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Up to $50 allowance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Covered</a:t>
                      </a:r>
                      <a:r>
                        <a:rPr lang="en-US" sz="1000" baseline="0" dirty="0"/>
                        <a:t> in full after a $15 copay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to $40 allowance</a:t>
                      </a:r>
                      <a:b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</a:t>
                      </a: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$60 allowance</a:t>
                      </a:r>
                      <a:br>
                        <a:rPr lang="en-US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0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to $80 allowance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5508">
                <a:tc>
                  <a:txBody>
                    <a:bodyPr/>
                    <a:lstStyle/>
                    <a:p>
                      <a:r>
                        <a:rPr lang="en-US" sz="1000" b="1" baseline="0" dirty="0"/>
                        <a:t>Frames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$50</a:t>
                      </a:r>
                      <a:r>
                        <a:rPr lang="en-US" sz="1000" baseline="0" dirty="0"/>
                        <a:t> wholesale</a:t>
                      </a:r>
                      <a:r>
                        <a:rPr lang="en-US" sz="1000" dirty="0"/>
                        <a:t> allowance; 20% off additional</a:t>
                      </a:r>
                      <a:r>
                        <a:rPr lang="en-US" sz="1000" baseline="0" dirty="0"/>
                        <a:t> cost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$45</a:t>
                      </a:r>
                      <a:r>
                        <a:rPr lang="en-US" sz="1000" baseline="0" dirty="0"/>
                        <a:t> allowance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$80 wholesale allowance;</a:t>
                      </a:r>
                      <a:r>
                        <a:rPr lang="en-US" sz="1000" baseline="0" dirty="0"/>
                        <a:t> 20% off additional cost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Up to $75 allowance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508">
                <a:tc>
                  <a:txBody>
                    <a:bodyPr/>
                    <a:lstStyle/>
                    <a:p>
                      <a:r>
                        <a:rPr lang="en-US" sz="1000" b="1" baseline="0" dirty="0"/>
                        <a:t>Laser Vision Correction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$150 one time</a:t>
                      </a:r>
                      <a:r>
                        <a:rPr lang="en-US" sz="1000" baseline="0" dirty="0"/>
                        <a:t>/lifetime allowance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$300 one time/lifetime allowance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48003">
                <a:tc>
                  <a:txBody>
                    <a:bodyPr/>
                    <a:lstStyle/>
                    <a:p>
                      <a:r>
                        <a:rPr lang="en-US" sz="1000" b="1" baseline="0" dirty="0"/>
                        <a:t>Frequency</a:t>
                      </a:r>
                    </a:p>
                    <a:p>
                      <a:r>
                        <a:rPr lang="en-US" sz="1000" b="1" baseline="0" dirty="0"/>
                        <a:t>   </a:t>
                      </a:r>
                      <a:r>
                        <a:rPr lang="en-US" sz="1000" b="0" baseline="0" dirty="0"/>
                        <a:t>Vision Exam</a:t>
                      </a:r>
                    </a:p>
                    <a:p>
                      <a:r>
                        <a:rPr lang="en-US" sz="1000" b="0" baseline="0" dirty="0"/>
                        <a:t>   Contact Lenses</a:t>
                      </a:r>
                      <a:br>
                        <a:rPr lang="en-US" sz="1000" b="0" baseline="0" dirty="0"/>
                      </a:br>
                      <a:r>
                        <a:rPr lang="en-US" sz="1000" b="0" baseline="0" dirty="0"/>
                        <a:t>   Standard Lenses</a:t>
                      </a:r>
                    </a:p>
                    <a:p>
                      <a:r>
                        <a:rPr lang="en-US" sz="1000" b="0" baseline="0" dirty="0"/>
                        <a:t>   Frames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br>
                        <a:rPr lang="en-US" sz="1000" dirty="0"/>
                      </a:br>
                      <a:r>
                        <a:rPr lang="en-US" sz="1000" dirty="0"/>
                        <a:t>Once every 12 months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Once every</a:t>
                      </a:r>
                      <a:r>
                        <a:rPr lang="en-US" sz="1000" baseline="0" dirty="0"/>
                        <a:t> 12 months</a:t>
                      </a:r>
                    </a:p>
                    <a:p>
                      <a:pPr algn="ctr"/>
                      <a:r>
                        <a:rPr lang="en-US" sz="1000" baseline="0" dirty="0"/>
                        <a:t>Once every 12 months</a:t>
                      </a:r>
                      <a:br>
                        <a:rPr lang="en-US" sz="1000" baseline="0" dirty="0"/>
                      </a:br>
                      <a:r>
                        <a:rPr lang="en-US" sz="1000" baseline="0" dirty="0"/>
                        <a:t>Once every 24 months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br>
                        <a:rPr lang="en-US" sz="1000" dirty="0"/>
                      </a:br>
                      <a:r>
                        <a:rPr lang="en-US" sz="1000" dirty="0"/>
                        <a:t>Once every 12 months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Once every</a:t>
                      </a:r>
                      <a:r>
                        <a:rPr lang="en-US" sz="1000" baseline="0" dirty="0"/>
                        <a:t> 12 months</a:t>
                      </a:r>
                    </a:p>
                    <a:p>
                      <a:pPr algn="ctr"/>
                      <a:r>
                        <a:rPr lang="en-US" sz="1000" baseline="0" dirty="0"/>
                        <a:t>Once every 12 months</a:t>
                      </a:r>
                      <a:br>
                        <a:rPr lang="en-US" sz="1000" baseline="0" dirty="0"/>
                      </a:br>
                      <a:r>
                        <a:rPr lang="en-US" sz="1000" baseline="0" dirty="0"/>
                        <a:t>Once every 12 months</a:t>
                      </a:r>
                      <a:endParaRPr lang="en-US" sz="1000" dirty="0"/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B489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162415" algn="l"/>
              </a:tabLst>
            </a:pPr>
            <a:r>
              <a:rPr lang="en-US" sz="3600" u="sng" dirty="0">
                <a:solidFill>
                  <a:srgbClr val="46702B"/>
                </a:solidFill>
                <a:latin typeface="Arial"/>
                <a:cs typeface="Arial"/>
              </a:rPr>
              <a:t>Vision Coverage - </a:t>
            </a:r>
            <a:r>
              <a:rPr lang="en-US" sz="3600" u="sng" dirty="0" err="1">
                <a:solidFill>
                  <a:srgbClr val="46702B"/>
                </a:solidFill>
                <a:latin typeface="Arial"/>
                <a:cs typeface="Arial"/>
              </a:rPr>
              <a:t>Avesis</a:t>
            </a:r>
            <a:r>
              <a:rPr sz="3600" u="sng" spc="0" dirty="0">
                <a:solidFill>
                  <a:srgbClr val="46702B"/>
                </a:solidFill>
                <a:latin typeface="Arial"/>
                <a:cs typeface="Arial"/>
              </a:rPr>
              <a:t>	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18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848" rIns="0" bIns="0" rtlCol="0">
            <a:noAutofit/>
          </a:bodyPr>
          <a:lstStyle/>
          <a:p>
            <a:pPr marL="18415">
              <a:lnSpc>
                <a:spcPct val="100000"/>
              </a:lnSpc>
              <a:tabLst>
                <a:tab pos="9168765" algn="l"/>
              </a:tabLst>
            </a:pPr>
            <a:r>
              <a:rPr lang="en-US" sz="3200" u="sng" dirty="0">
                <a:solidFill>
                  <a:srgbClr val="46702B"/>
                </a:solidFill>
                <a:latin typeface="Arial"/>
                <a:cs typeface="Arial"/>
              </a:rPr>
              <a:t>Basic Life &amp; AD&amp;D</a:t>
            </a:r>
            <a:r>
              <a:rPr sz="3200" u="sng" spc="0" dirty="0">
                <a:solidFill>
                  <a:srgbClr val="46702B"/>
                </a:solidFill>
                <a:latin typeface="Arial"/>
                <a:cs typeface="Arial"/>
              </a:rPr>
              <a:t>	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62000" y="1521734"/>
            <a:ext cx="8458200" cy="314187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en-US" sz="2400" dirty="0">
                <a:solidFill>
                  <a:srgbClr val="467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Marietta provides basic life and AD&amp;D benefit at no cost to you through MetLife</a:t>
            </a:r>
          </a:p>
          <a:p>
            <a:endParaRPr lang="en-US" sz="2400" dirty="0">
              <a:solidFill>
                <a:srgbClr val="467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467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eligible retirees covered under the Consolidated Retirement Plan receives $25,000</a:t>
            </a:r>
          </a:p>
          <a:p>
            <a:endParaRPr lang="en-US" sz="2400" dirty="0">
              <a:solidFill>
                <a:srgbClr val="4670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4670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eligible retirees covered under a retirement plan in effect prior to March 1, 1987 receives $20,000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1000" dirty="0"/>
          </a:p>
          <a:p>
            <a:pPr marL="0" indent="0">
              <a:lnSpc>
                <a:spcPts val="1000"/>
              </a:lnSpc>
              <a:buNone/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62"/>
              </a:spcBef>
            </a:pPr>
            <a:endParaRPr sz="11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24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9162415" algn="l"/>
              </a:tabLst>
            </a:pPr>
            <a:r>
              <a:rPr sz="3600" u="sng" dirty="0">
                <a:solidFill>
                  <a:srgbClr val="46702B"/>
                </a:solidFill>
                <a:latin typeface="Arial"/>
                <a:cs typeface="Arial"/>
              </a:rPr>
              <a:t>Ques</a:t>
            </a:r>
            <a:r>
              <a:rPr sz="3600" u="sng" spc="-15" dirty="0">
                <a:solidFill>
                  <a:srgbClr val="46702B"/>
                </a:solidFill>
                <a:latin typeface="Arial"/>
                <a:cs typeface="Arial"/>
              </a:rPr>
              <a:t>t</a:t>
            </a:r>
            <a:r>
              <a:rPr sz="3600" u="sng" spc="0" dirty="0">
                <a:solidFill>
                  <a:srgbClr val="46702B"/>
                </a:solidFill>
                <a:latin typeface="Arial"/>
                <a:cs typeface="Arial"/>
              </a:rPr>
              <a:t>ions 	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31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70297" y="6976567"/>
            <a:ext cx="64198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200" spc="-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200" spc="-155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200" spc="0" dirty="0">
                <a:solidFill>
                  <a:srgbClr val="FFFFFF"/>
                </a:solidFill>
                <a:latin typeface="Arial"/>
                <a:cs typeface="Arial"/>
              </a:rPr>
              <a:t>.c</a:t>
            </a:r>
            <a:r>
              <a:rPr sz="1200" spc="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200" spc="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1000" y="3413759"/>
            <a:ext cx="1600200" cy="393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612</Words>
  <Application>Microsoft Office PowerPoint</Application>
  <PresentationFormat>Custom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City of Marietta</vt:lpstr>
      <vt:lpstr>NFP </vt:lpstr>
      <vt:lpstr>Changes for 2025 </vt:lpstr>
      <vt:lpstr>Open Enrollment </vt:lpstr>
      <vt:lpstr>Dental Coverage – Anthem </vt:lpstr>
      <vt:lpstr>Vision Coverage - Avesis </vt:lpstr>
      <vt:lpstr>Basic Life &amp; AD&amp;D </vt:lpstr>
      <vt:lpstr>Questions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Crump</dc:creator>
  <cp:lastModifiedBy>Jackson, Chris</cp:lastModifiedBy>
  <cp:revision>64</cp:revision>
  <dcterms:created xsi:type="dcterms:W3CDTF">2019-10-03T12:22:56Z</dcterms:created>
  <dcterms:modified xsi:type="dcterms:W3CDTF">2024-09-13T16:00:00Z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2019-10-03T00:00:00Z</vt:filetime>
  </property>
  <property fmtid="{D5CDD505-2E9C-101B-9397-08002B2CF9AE}" pid="3" name="LastSaved">
    <vt:filetime>2019-10-03T00:00:00Z</vt:filetime>
  </property>
</Properties>
</file>