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8" r:id="rId3"/>
    <p:sldId id="259" r:id="rId4"/>
    <p:sldId id="261" r:id="rId5"/>
    <p:sldId id="266" r:id="rId6"/>
    <p:sldId id="269" r:id="rId7"/>
    <p:sldId id="290" r:id="rId8"/>
    <p:sldId id="271" r:id="rId9"/>
    <p:sldId id="330" r:id="rId10"/>
    <p:sldId id="273" r:id="rId11"/>
    <p:sldId id="274" r:id="rId12"/>
    <p:sldId id="332" r:id="rId13"/>
    <p:sldId id="331" r:id="rId14"/>
    <p:sldId id="286" r:id="rId15"/>
    <p:sldId id="287" r:id="rId16"/>
    <p:sldId id="288" r:id="rId1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C29"/>
    <a:srgbClr val="46702B"/>
    <a:srgbClr val="6C8D5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63" d="100"/>
          <a:sy n="63" d="100"/>
        </p:scale>
        <p:origin x="64" y="9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ctrTitle"/>
          </p:nvPr>
        </p:nvSpPr>
        <p:spPr>
          <a:xfrm>
            <a:off x="672185" y="1771650"/>
            <a:ext cx="8714028" cy="984345"/>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7" name="Holder 7"/>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5" name="Holder 5"/>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0" y="0"/>
            <a:ext cx="10058400" cy="7772399"/>
          </a:xfrm>
          <a:custGeom>
            <a:avLst/>
            <a:gdLst/>
            <a:ahLst/>
            <a:cxnLst/>
            <a:rect l="l" t="t" r="r" b="b"/>
            <a:pathLst>
              <a:path w="10058400" h="7772399">
                <a:moveTo>
                  <a:pt x="0" y="7772400"/>
                </a:moveTo>
                <a:lnTo>
                  <a:pt x="10058400" y="7772400"/>
                </a:lnTo>
                <a:lnTo>
                  <a:pt x="10058400" y="0"/>
                </a:lnTo>
                <a:lnTo>
                  <a:pt x="0" y="0"/>
                </a:lnTo>
                <a:lnTo>
                  <a:pt x="0" y="7772400"/>
                </a:lnTo>
              </a:path>
            </a:pathLst>
          </a:custGeom>
          <a:solidFill>
            <a:srgbClr val="FFFFFF"/>
          </a:solidFill>
        </p:spPr>
        <p:txBody>
          <a:bodyPr wrap="square" lIns="0" tIns="0" rIns="0" bIns="0" rtlCol="0">
            <a:noAutofit/>
          </a:bodyPr>
          <a:lstStyle/>
          <a:p>
            <a:endParaRPr/>
          </a:p>
        </p:txBody>
      </p:sp>
      <p:sp>
        <p:nvSpPr>
          <p:cNvPr id="20" name="bk object 20"/>
          <p:cNvSpPr/>
          <p:nvPr/>
        </p:nvSpPr>
        <p:spPr>
          <a:xfrm>
            <a:off x="62484" y="42669"/>
            <a:ext cx="9939528" cy="7680959"/>
          </a:xfrm>
          <a:prstGeom prst="rect">
            <a:avLst/>
          </a:prstGeom>
          <a:blipFill>
            <a:blip r:embed="rId4" cstate="print"/>
            <a:stretch>
              <a:fillRect/>
            </a:stretch>
          </a:blipFill>
        </p:spPr>
        <p:txBody>
          <a:bodyPr wrap="square" lIns="0" tIns="0" rIns="0" bIns="0" rtlCol="0">
            <a:noAutofit/>
          </a:bodyPr>
          <a:lstStyle/>
          <a:p>
            <a:endParaRPr/>
          </a:p>
        </p:txBody>
      </p:sp>
      <p:sp>
        <p:nvSpPr>
          <p:cNvPr id="21" name="bk object 21"/>
          <p:cNvSpPr/>
          <p:nvPr/>
        </p:nvSpPr>
        <p:spPr>
          <a:xfrm>
            <a:off x="990600" y="4023359"/>
            <a:ext cx="8077200" cy="0"/>
          </a:xfrm>
          <a:custGeom>
            <a:avLst/>
            <a:gdLst/>
            <a:ahLst/>
            <a:cxnLst/>
            <a:rect l="l" t="t" r="r" b="b"/>
            <a:pathLst>
              <a:path w="8077200">
                <a:moveTo>
                  <a:pt x="0" y="0"/>
                </a:moveTo>
                <a:lnTo>
                  <a:pt x="8077200" y="0"/>
                </a:lnTo>
              </a:path>
            </a:pathLst>
          </a:custGeom>
          <a:ln w="3175">
            <a:solidFill>
              <a:srgbClr val="FFFFFF"/>
            </a:solidFill>
          </a:ln>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4" name="Holder 4"/>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8"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438403" y="247142"/>
            <a:ext cx="9181592" cy="556681"/>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477205" y="1521734"/>
            <a:ext cx="7103989" cy="3141878"/>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6" name="Holder 6"/>
          <p:cNvSpPr>
            <a:spLocks noGrp="1"/>
          </p:cNvSpPr>
          <p:nvPr>
            <p:ph type="sldNum" sz="quarter" idx="7"/>
          </p:nvPr>
        </p:nvSpPr>
        <p:spPr>
          <a:xfrm>
            <a:off x="9338056" y="7373416"/>
            <a:ext cx="178817" cy="148738"/>
          </a:xfrm>
          <a:prstGeom prst="rect">
            <a:avLst/>
          </a:prstGeom>
        </p:spPr>
        <p:txBody>
          <a:bodyPr wrap="square" lIns="0" tIns="0" rIns="0" bIns="0">
            <a:noAutofit/>
          </a:bodyPr>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nfpSEcustomerservice@nf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express-scripts.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435" y="45718"/>
            <a:ext cx="9939528" cy="7680959"/>
          </a:xfrm>
          <a:custGeom>
            <a:avLst/>
            <a:gdLst/>
            <a:ahLst/>
            <a:cxnLst/>
            <a:rect l="l" t="t" r="r" b="b"/>
            <a:pathLst>
              <a:path w="9939528" h="7680959">
                <a:moveTo>
                  <a:pt x="0" y="7680959"/>
                </a:moveTo>
                <a:lnTo>
                  <a:pt x="9939528" y="7680959"/>
                </a:lnTo>
                <a:lnTo>
                  <a:pt x="9939528" y="0"/>
                </a:lnTo>
                <a:lnTo>
                  <a:pt x="0" y="0"/>
                </a:lnTo>
                <a:lnTo>
                  <a:pt x="0" y="7680959"/>
                </a:lnTo>
                <a:close/>
              </a:path>
            </a:pathLst>
          </a:custGeom>
          <a:solidFill>
            <a:srgbClr val="F1F1F1"/>
          </a:solidFill>
        </p:spPr>
        <p:txBody>
          <a:bodyPr wrap="square" lIns="0" tIns="0" rIns="0" bIns="0" rtlCol="0">
            <a:noAutofit/>
          </a:bodyPr>
          <a:lstStyle/>
          <a:p>
            <a:endParaRPr/>
          </a:p>
        </p:txBody>
      </p:sp>
      <p:sp>
        <p:nvSpPr>
          <p:cNvPr id="3" name="object 3"/>
          <p:cNvSpPr/>
          <p:nvPr/>
        </p:nvSpPr>
        <p:spPr>
          <a:xfrm>
            <a:off x="59435" y="45718"/>
            <a:ext cx="9939528" cy="7680959"/>
          </a:xfrm>
          <a:custGeom>
            <a:avLst/>
            <a:gdLst/>
            <a:ahLst/>
            <a:cxnLst/>
            <a:rect l="l" t="t" r="r" b="b"/>
            <a:pathLst>
              <a:path w="9939528" h="7680959">
                <a:moveTo>
                  <a:pt x="0" y="7680959"/>
                </a:moveTo>
                <a:lnTo>
                  <a:pt x="9939528" y="7680959"/>
                </a:lnTo>
                <a:lnTo>
                  <a:pt x="9939528" y="0"/>
                </a:lnTo>
                <a:lnTo>
                  <a:pt x="0" y="0"/>
                </a:lnTo>
                <a:lnTo>
                  <a:pt x="0" y="7680959"/>
                </a:lnTo>
                <a:close/>
              </a:path>
            </a:pathLst>
          </a:custGeom>
          <a:ln w="3175">
            <a:solidFill>
              <a:srgbClr val="D9D9D9"/>
            </a:solidFill>
          </a:ln>
        </p:spPr>
        <p:txBody>
          <a:bodyPr wrap="square" lIns="0" tIns="0" rIns="0" bIns="0" rtlCol="0">
            <a:noAutofit/>
          </a:bodyPr>
          <a:lstStyle/>
          <a:p>
            <a:endParaRPr/>
          </a:p>
        </p:txBody>
      </p:sp>
      <p:sp>
        <p:nvSpPr>
          <p:cNvPr id="4" name="object 4"/>
          <p:cNvSpPr/>
          <p:nvPr/>
        </p:nvSpPr>
        <p:spPr>
          <a:xfrm>
            <a:off x="3048000" y="115824"/>
            <a:ext cx="6115811" cy="754075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06519" y="18361"/>
            <a:ext cx="5276088" cy="526542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78536" y="5013959"/>
            <a:ext cx="4581144" cy="167639"/>
          </a:xfrm>
          <a:custGeom>
            <a:avLst/>
            <a:gdLst/>
            <a:ahLst/>
            <a:cxnLst/>
            <a:rect l="l" t="t" r="r" b="b"/>
            <a:pathLst>
              <a:path w="4581144" h="167639">
                <a:moveTo>
                  <a:pt x="4581144" y="0"/>
                </a:moveTo>
                <a:lnTo>
                  <a:pt x="0" y="0"/>
                </a:lnTo>
                <a:lnTo>
                  <a:pt x="142" y="88745"/>
                </a:lnTo>
                <a:lnTo>
                  <a:pt x="13052" y="128729"/>
                </a:lnTo>
                <a:lnTo>
                  <a:pt x="42854" y="156951"/>
                </a:lnTo>
                <a:lnTo>
                  <a:pt x="83820" y="167639"/>
                </a:lnTo>
                <a:lnTo>
                  <a:pt x="4497324" y="167639"/>
                </a:lnTo>
                <a:lnTo>
                  <a:pt x="4542233" y="154572"/>
                </a:lnTo>
                <a:lnTo>
                  <a:pt x="4570455" y="124756"/>
                </a:lnTo>
                <a:lnTo>
                  <a:pt x="4581144" y="83819"/>
                </a:lnTo>
                <a:lnTo>
                  <a:pt x="4581144" y="0"/>
                </a:lnTo>
                <a:close/>
              </a:path>
            </a:pathLst>
          </a:custGeom>
          <a:solidFill>
            <a:srgbClr val="46702B"/>
          </a:solidFill>
        </p:spPr>
        <p:txBody>
          <a:bodyPr wrap="square" lIns="0" tIns="0" rIns="0" bIns="0" rtlCol="0">
            <a:noAutofit/>
          </a:bodyPr>
          <a:lstStyle/>
          <a:p>
            <a:endParaRPr/>
          </a:p>
        </p:txBody>
      </p:sp>
      <p:sp>
        <p:nvSpPr>
          <p:cNvPr id="7" name="object 7"/>
          <p:cNvSpPr/>
          <p:nvPr/>
        </p:nvSpPr>
        <p:spPr>
          <a:xfrm>
            <a:off x="8001000" y="6934200"/>
            <a:ext cx="1600200" cy="394716"/>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txBox="1"/>
          <p:nvPr/>
        </p:nvSpPr>
        <p:spPr>
          <a:xfrm>
            <a:off x="9051797" y="226694"/>
            <a:ext cx="563245" cy="133985"/>
          </a:xfrm>
          <a:prstGeom prst="rect">
            <a:avLst/>
          </a:prstGeom>
        </p:spPr>
        <p:txBody>
          <a:bodyPr vert="horz" wrap="square" lIns="0" tIns="0" rIns="0" bIns="0" rtlCol="0">
            <a:noAutofit/>
          </a:bodyPr>
          <a:lstStyle/>
          <a:p>
            <a:pPr marL="12700">
              <a:lnSpc>
                <a:spcPct val="100000"/>
              </a:lnSpc>
            </a:pPr>
            <a:r>
              <a:rPr sz="800" spc="-5" dirty="0">
                <a:solidFill>
                  <a:srgbClr val="BEBEBE"/>
                </a:solidFill>
                <a:latin typeface="Arial"/>
                <a:cs typeface="Arial"/>
              </a:rPr>
              <a:t>Con</a:t>
            </a:r>
            <a:r>
              <a:rPr sz="800" spc="0" dirty="0">
                <a:solidFill>
                  <a:srgbClr val="BEBEBE"/>
                </a:solidFill>
                <a:latin typeface="Arial"/>
                <a:cs typeface="Arial"/>
              </a:rPr>
              <a:t>fid</a:t>
            </a:r>
            <a:r>
              <a:rPr sz="800" spc="-5" dirty="0">
                <a:solidFill>
                  <a:srgbClr val="BEBEBE"/>
                </a:solidFill>
                <a:latin typeface="Arial"/>
                <a:cs typeface="Arial"/>
              </a:rPr>
              <a:t>en</a:t>
            </a:r>
            <a:r>
              <a:rPr sz="800" spc="0" dirty="0">
                <a:solidFill>
                  <a:srgbClr val="BEBEBE"/>
                </a:solidFill>
                <a:latin typeface="Arial"/>
                <a:cs typeface="Arial"/>
              </a:rPr>
              <a:t>tial</a:t>
            </a:r>
            <a:endParaRPr sz="800">
              <a:latin typeface="Arial"/>
              <a:cs typeface="Arial"/>
            </a:endParaRPr>
          </a:p>
        </p:txBody>
      </p:sp>
      <p:sp>
        <p:nvSpPr>
          <p:cNvPr id="9" name="object 9"/>
          <p:cNvSpPr txBox="1">
            <a:spLocks noGrp="1"/>
          </p:cNvSpPr>
          <p:nvPr>
            <p:ph type="ctrTitle"/>
          </p:nvPr>
        </p:nvSpPr>
        <p:spPr>
          <a:prstGeom prst="rect">
            <a:avLst/>
          </a:prstGeom>
        </p:spPr>
        <p:txBody>
          <a:bodyPr vert="horz" wrap="square" lIns="0" tIns="0" rIns="0" bIns="0" rtlCol="0">
            <a:noAutofit/>
          </a:bodyPr>
          <a:lstStyle/>
          <a:p>
            <a:pPr marL="12700">
              <a:lnSpc>
                <a:spcPct val="100000"/>
              </a:lnSpc>
            </a:pPr>
            <a:r>
              <a:rPr lang="en-US" sz="3200" b="1" dirty="0">
                <a:solidFill>
                  <a:srgbClr val="46702B"/>
                </a:solidFill>
                <a:latin typeface="Arial"/>
                <a:cs typeface="Arial"/>
              </a:rPr>
              <a:t>City of Marietta</a:t>
            </a:r>
            <a:endParaRPr sz="3200" b="1" dirty="0">
              <a:latin typeface="Arial"/>
              <a:cs typeface="Arial"/>
            </a:endParaRPr>
          </a:p>
        </p:txBody>
      </p:sp>
      <p:sp>
        <p:nvSpPr>
          <p:cNvPr id="10" name="object 10"/>
          <p:cNvSpPr txBox="1"/>
          <p:nvPr/>
        </p:nvSpPr>
        <p:spPr>
          <a:xfrm>
            <a:off x="672185" y="3463671"/>
            <a:ext cx="4091304" cy="496570"/>
          </a:xfrm>
          <a:prstGeom prst="rect">
            <a:avLst/>
          </a:prstGeom>
        </p:spPr>
        <p:txBody>
          <a:bodyPr vert="horz" wrap="square" lIns="0" tIns="0" rIns="0" bIns="0" rtlCol="0">
            <a:noAutofit/>
          </a:bodyPr>
          <a:lstStyle/>
          <a:p>
            <a:pPr marL="12700">
              <a:lnSpc>
                <a:spcPct val="100000"/>
              </a:lnSpc>
            </a:pPr>
            <a:r>
              <a:rPr sz="3200" b="1" spc="-10" dirty="0">
                <a:solidFill>
                  <a:srgbClr val="46702B"/>
                </a:solidFill>
                <a:latin typeface="Arial"/>
                <a:cs typeface="Arial"/>
              </a:rPr>
              <a:t>202</a:t>
            </a:r>
            <a:r>
              <a:rPr lang="en-US" sz="3200" b="1" spc="-10" dirty="0">
                <a:solidFill>
                  <a:srgbClr val="46702B"/>
                </a:solidFill>
                <a:latin typeface="Arial"/>
                <a:cs typeface="Arial"/>
              </a:rPr>
              <a:t>5</a:t>
            </a:r>
            <a:r>
              <a:rPr sz="3200" b="1" spc="-10" dirty="0">
                <a:solidFill>
                  <a:srgbClr val="46702B"/>
                </a:solidFill>
                <a:latin typeface="Arial"/>
                <a:cs typeface="Arial"/>
              </a:rPr>
              <a:t> </a:t>
            </a:r>
            <a:r>
              <a:rPr sz="3200" b="1" spc="0" dirty="0">
                <a:solidFill>
                  <a:srgbClr val="46702B"/>
                </a:solidFill>
                <a:latin typeface="Arial"/>
                <a:cs typeface="Arial"/>
              </a:rPr>
              <a:t>Open</a:t>
            </a:r>
            <a:r>
              <a:rPr sz="3200" b="1" spc="-25" dirty="0">
                <a:solidFill>
                  <a:srgbClr val="46702B"/>
                </a:solidFill>
                <a:latin typeface="Arial"/>
                <a:cs typeface="Arial"/>
              </a:rPr>
              <a:t> </a:t>
            </a:r>
            <a:r>
              <a:rPr sz="3200" b="1" spc="0" dirty="0">
                <a:solidFill>
                  <a:srgbClr val="46702B"/>
                </a:solidFill>
                <a:latin typeface="Arial"/>
                <a:cs typeface="Arial"/>
              </a:rPr>
              <a:t>Enroll</a:t>
            </a:r>
            <a:r>
              <a:rPr sz="3200" b="1" spc="-15" dirty="0">
                <a:solidFill>
                  <a:srgbClr val="46702B"/>
                </a:solidFill>
                <a:latin typeface="Arial"/>
                <a:cs typeface="Arial"/>
              </a:rPr>
              <a:t>m</a:t>
            </a:r>
            <a:r>
              <a:rPr sz="3200" b="1" spc="0" dirty="0">
                <a:solidFill>
                  <a:srgbClr val="46702B"/>
                </a:solidFill>
                <a:latin typeface="Arial"/>
                <a:cs typeface="Arial"/>
              </a:rPr>
              <a:t>ent</a:t>
            </a:r>
            <a:endParaRPr sz="32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Dental Coverage</a:t>
            </a:r>
            <a:r>
              <a:rPr sz="3600" u="sng"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17</a:t>
            </a:r>
            <a:endParaRPr sz="900">
              <a:latin typeface="Arial"/>
              <a:cs typeface="Arial"/>
            </a:endParaRPr>
          </a:p>
        </p:txBody>
      </p:sp>
      <p:pic>
        <p:nvPicPr>
          <p:cNvPr id="9" name="Picture 8">
            <a:extLst>
              <a:ext uri="{FF2B5EF4-FFF2-40B4-BE49-F238E27FC236}">
                <a16:creationId xmlns:a16="http://schemas.microsoft.com/office/drawing/2014/main" id="{83994B7C-8B51-43F3-BD64-99C3CBECF05B}"/>
              </a:ext>
            </a:extLst>
          </p:cNvPr>
          <p:cNvPicPr>
            <a:picLocks noChangeAspect="1"/>
          </p:cNvPicPr>
          <p:nvPr/>
        </p:nvPicPr>
        <p:blipFill>
          <a:blip r:embed="rId2"/>
          <a:stretch>
            <a:fillRect/>
          </a:stretch>
        </p:blipFill>
        <p:spPr>
          <a:xfrm>
            <a:off x="914400" y="1524000"/>
            <a:ext cx="3865971" cy="4799264"/>
          </a:xfrm>
          <a:prstGeom prst="rect">
            <a:avLst/>
          </a:prstGeom>
        </p:spPr>
      </p:pic>
      <p:graphicFrame>
        <p:nvGraphicFramePr>
          <p:cNvPr id="10" name="Table 9">
            <a:extLst>
              <a:ext uri="{FF2B5EF4-FFF2-40B4-BE49-F238E27FC236}">
                <a16:creationId xmlns:a16="http://schemas.microsoft.com/office/drawing/2014/main" id="{04FE08FE-A3DB-45ED-8940-FAD3134D6B70}"/>
              </a:ext>
            </a:extLst>
          </p:cNvPr>
          <p:cNvGraphicFramePr>
            <a:graphicFrameLocks noGrp="1"/>
          </p:cNvGraphicFramePr>
          <p:nvPr>
            <p:extLst>
              <p:ext uri="{D42A27DB-BD31-4B8C-83A1-F6EECF244321}">
                <p14:modId xmlns:p14="http://schemas.microsoft.com/office/powerpoint/2010/main" val="1629294573"/>
              </p:ext>
            </p:extLst>
          </p:nvPr>
        </p:nvGraphicFramePr>
        <p:xfrm>
          <a:off x="4999233" y="1524000"/>
          <a:ext cx="4032070" cy="4724400"/>
        </p:xfrm>
        <a:graphic>
          <a:graphicData uri="http://schemas.openxmlformats.org/drawingml/2006/table">
            <a:tbl>
              <a:tblPr firstRow="1" bandRow="1"/>
              <a:tblGrid>
                <a:gridCol w="2366114">
                  <a:extLst>
                    <a:ext uri="{9D8B030D-6E8A-4147-A177-3AD203B41FA5}">
                      <a16:colId xmlns:a16="http://schemas.microsoft.com/office/drawing/2014/main" val="20000"/>
                    </a:ext>
                  </a:extLst>
                </a:gridCol>
                <a:gridCol w="1665956">
                  <a:extLst>
                    <a:ext uri="{9D8B030D-6E8A-4147-A177-3AD203B41FA5}">
                      <a16:colId xmlns:a16="http://schemas.microsoft.com/office/drawing/2014/main" val="20001"/>
                    </a:ext>
                  </a:extLst>
                </a:gridCol>
              </a:tblGrid>
              <a:tr h="3327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n-lt"/>
                          <a:cs typeface="Arial" panose="020B0604020202020204" pitchFamily="34" charset="0"/>
                        </a:rPr>
                        <a:t>Plan Provisions</a:t>
                      </a:r>
                      <a:endParaRPr lang="en-US" sz="1200" dirty="0">
                        <a:solidFill>
                          <a:schemeClr val="bg1"/>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a:latin typeface="+mn-lt"/>
                          <a:cs typeface="Arial" panose="020B0604020202020204" pitchFamily="34" charset="0"/>
                        </a:rPr>
                        <a:t>Buy-Up</a:t>
                      </a:r>
                      <a:r>
                        <a:rPr lang="en-US" sz="1200" baseline="0" dirty="0">
                          <a:latin typeface="+mn-lt"/>
                          <a:cs typeface="Arial" panose="020B0604020202020204" pitchFamily="34" charset="0"/>
                        </a:rPr>
                        <a:t> Plan</a:t>
                      </a:r>
                      <a:endParaRPr lang="en-US" sz="1200" dirty="0">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solidFill>
                  </a:tcPr>
                </a:tc>
                <a:extLst>
                  <a:ext uri="{0D108BD9-81ED-4DB2-BD59-A6C34878D82A}">
                    <a16:rowId xmlns:a16="http://schemas.microsoft.com/office/drawing/2014/main" val="10000"/>
                  </a:ext>
                </a:extLst>
              </a:tr>
              <a:tr h="731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solidFill>
                            <a:schemeClr val="tx1">
                              <a:lumMod val="75000"/>
                              <a:lumOff val="25000"/>
                            </a:schemeClr>
                          </a:solidFill>
                          <a:latin typeface="+mn-lt"/>
                          <a:cs typeface="Arial" panose="020B0604020202020204" pitchFamily="34" charset="0"/>
                        </a:rPr>
                        <a:t>Calendar Year</a:t>
                      </a:r>
                      <a:r>
                        <a:rPr lang="en-US" sz="1200" baseline="0" dirty="0">
                          <a:solidFill>
                            <a:schemeClr val="tx1">
                              <a:lumMod val="75000"/>
                              <a:lumOff val="25000"/>
                            </a:schemeClr>
                          </a:solidFill>
                          <a:latin typeface="+mn-lt"/>
                          <a:cs typeface="Arial" panose="020B0604020202020204" pitchFamily="34" charset="0"/>
                        </a:rPr>
                        <a:t> Deductible</a:t>
                      </a:r>
                    </a:p>
                    <a:p>
                      <a:r>
                        <a:rPr lang="en-US" sz="1200" baseline="0" dirty="0">
                          <a:solidFill>
                            <a:schemeClr val="tx1">
                              <a:lumMod val="75000"/>
                              <a:lumOff val="25000"/>
                            </a:schemeClr>
                          </a:solidFill>
                          <a:latin typeface="+mn-lt"/>
                          <a:cs typeface="Arial" panose="020B0604020202020204" pitchFamily="34" charset="0"/>
                        </a:rPr>
                        <a:t>    Single</a:t>
                      </a:r>
                    </a:p>
                    <a:p>
                      <a:r>
                        <a:rPr lang="en-US" sz="1200" baseline="0" dirty="0">
                          <a:solidFill>
                            <a:schemeClr val="tx1">
                              <a:lumMod val="75000"/>
                              <a:lumOff val="25000"/>
                            </a:schemeClr>
                          </a:solidFill>
                          <a:latin typeface="+mn-lt"/>
                          <a:cs typeface="Arial" panose="020B0604020202020204" pitchFamily="34" charset="0"/>
                        </a:rPr>
                        <a:t>    Family Max</a:t>
                      </a:r>
                      <a:endParaRPr lang="en-US" sz="1200" b="0"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200" dirty="0">
                        <a:solidFill>
                          <a:schemeClr val="tx1">
                            <a:lumMod val="75000"/>
                            <a:lumOff val="25000"/>
                          </a:schemeClr>
                        </a:solidFill>
                        <a:latin typeface="+mn-lt"/>
                        <a:cs typeface="Arial" panose="020B0604020202020204" pitchFamily="34" charset="0"/>
                      </a:endParaRPr>
                    </a:p>
                    <a:p>
                      <a:pPr algn="ctr"/>
                      <a:r>
                        <a:rPr lang="en-US" sz="1200" dirty="0">
                          <a:solidFill>
                            <a:schemeClr val="tx1">
                              <a:lumMod val="75000"/>
                              <a:lumOff val="25000"/>
                            </a:schemeClr>
                          </a:solidFill>
                          <a:latin typeface="+mn-lt"/>
                          <a:cs typeface="Arial" panose="020B0604020202020204" pitchFamily="34" charset="0"/>
                        </a:rPr>
                        <a:t>$25</a:t>
                      </a:r>
                      <a:br>
                        <a:rPr lang="en-US" sz="1200" dirty="0">
                          <a:solidFill>
                            <a:schemeClr val="tx1">
                              <a:lumMod val="75000"/>
                              <a:lumOff val="25000"/>
                            </a:schemeClr>
                          </a:solidFill>
                          <a:latin typeface="+mn-lt"/>
                          <a:cs typeface="Arial" panose="020B0604020202020204" pitchFamily="34" charset="0"/>
                        </a:rPr>
                      </a:br>
                      <a:r>
                        <a:rPr lang="en-US" sz="1200" dirty="0">
                          <a:solidFill>
                            <a:schemeClr val="tx1">
                              <a:lumMod val="75000"/>
                              <a:lumOff val="25000"/>
                            </a:schemeClr>
                          </a:solidFill>
                          <a:latin typeface="+mn-lt"/>
                          <a:cs typeface="Arial" panose="020B0604020202020204" pitchFamily="34" charset="0"/>
                        </a:rPr>
                        <a:t>$75</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extLst>
                  <a:ext uri="{0D108BD9-81ED-4DB2-BD59-A6C34878D82A}">
                    <a16:rowId xmlns:a16="http://schemas.microsoft.com/office/drawing/2014/main" val="10001"/>
                  </a:ext>
                </a:extLst>
              </a:tr>
              <a:tr h="3327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solidFill>
                            <a:schemeClr val="tx1">
                              <a:lumMod val="75000"/>
                              <a:lumOff val="25000"/>
                            </a:schemeClr>
                          </a:solidFill>
                          <a:latin typeface="+mn-lt"/>
                          <a:cs typeface="Arial" panose="020B0604020202020204" pitchFamily="34" charset="0"/>
                        </a:rPr>
                        <a:t>Annual Benefit Max</a:t>
                      </a:r>
                      <a:endParaRPr lang="en-US" sz="1200" b="1"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chemeClr val="tx1">
                              <a:lumMod val="75000"/>
                              <a:lumOff val="25000"/>
                            </a:schemeClr>
                          </a:solidFill>
                          <a:latin typeface="+mn-lt"/>
                          <a:cs typeface="Arial" panose="020B0604020202020204" pitchFamily="34" charset="0"/>
                        </a:rPr>
                        <a:t>$1,500</a:t>
                      </a:r>
                      <a:r>
                        <a:rPr lang="en-US" sz="1200" baseline="0" dirty="0">
                          <a:solidFill>
                            <a:schemeClr val="tx1">
                              <a:lumMod val="75000"/>
                              <a:lumOff val="25000"/>
                            </a:schemeClr>
                          </a:solidFill>
                          <a:latin typeface="+mn-lt"/>
                          <a:cs typeface="Arial" panose="020B0604020202020204" pitchFamily="34" charset="0"/>
                        </a:rPr>
                        <a:t> calendar year</a:t>
                      </a:r>
                      <a:endParaRPr lang="en-US" sz="1200"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9315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solidFill>
                            <a:schemeClr val="tx1">
                              <a:lumMod val="75000"/>
                              <a:lumOff val="25000"/>
                            </a:schemeClr>
                          </a:solidFill>
                          <a:latin typeface="+mn-lt"/>
                          <a:cs typeface="Arial" panose="020B0604020202020204" pitchFamily="34" charset="0"/>
                        </a:rPr>
                        <a:t>Diagnostic/Preventive</a:t>
                      </a:r>
                      <a:r>
                        <a:rPr lang="en-US" sz="1200" baseline="0" dirty="0">
                          <a:solidFill>
                            <a:schemeClr val="tx1">
                              <a:lumMod val="75000"/>
                              <a:lumOff val="25000"/>
                            </a:schemeClr>
                          </a:solidFill>
                          <a:latin typeface="+mn-lt"/>
                          <a:cs typeface="Arial" panose="020B0604020202020204" pitchFamily="34" charset="0"/>
                        </a:rPr>
                        <a:t> Services</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a:ln>
                            <a:noFill/>
                          </a:ln>
                          <a:solidFill>
                            <a:schemeClr val="tx1">
                              <a:lumMod val="75000"/>
                              <a:lumOff val="25000"/>
                            </a:schemeClr>
                          </a:solidFill>
                          <a:effectLst/>
                          <a:latin typeface="+mn-lt"/>
                          <a:cs typeface="Arial" panose="020B0604020202020204" pitchFamily="34" charset="0"/>
                        </a:rPr>
                        <a:t>Periodic oral evaluation, Prophylaxis (cleanings), Bitewing X-rays</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chemeClr val="tx1">
                              <a:lumMod val="75000"/>
                              <a:lumOff val="25000"/>
                            </a:schemeClr>
                          </a:solidFill>
                          <a:latin typeface="+mn-lt"/>
                          <a:cs typeface="Arial" panose="020B0604020202020204" pitchFamily="34" charset="0"/>
                        </a:rPr>
                        <a:t>100%</a:t>
                      </a:r>
                      <a:r>
                        <a:rPr lang="en-US" sz="1200" baseline="0" dirty="0">
                          <a:solidFill>
                            <a:schemeClr val="tx1">
                              <a:lumMod val="75000"/>
                              <a:lumOff val="25000"/>
                            </a:schemeClr>
                          </a:solidFill>
                          <a:latin typeface="+mn-lt"/>
                          <a:cs typeface="Arial" panose="020B0604020202020204" pitchFamily="34" charset="0"/>
                        </a:rPr>
                        <a:t> coverage</a:t>
                      </a:r>
                      <a:br>
                        <a:rPr lang="en-US" sz="1200" baseline="0" dirty="0">
                          <a:solidFill>
                            <a:schemeClr val="tx1">
                              <a:lumMod val="75000"/>
                              <a:lumOff val="25000"/>
                            </a:schemeClr>
                          </a:solidFill>
                          <a:latin typeface="+mn-lt"/>
                          <a:cs typeface="Arial" panose="020B0604020202020204" pitchFamily="34" charset="0"/>
                        </a:rPr>
                      </a:br>
                      <a:r>
                        <a:rPr lang="en-US" sz="1200" baseline="0" dirty="0">
                          <a:solidFill>
                            <a:schemeClr val="tx1">
                              <a:lumMod val="75000"/>
                              <a:lumOff val="25000"/>
                            </a:schemeClr>
                          </a:solidFill>
                          <a:latin typeface="+mn-lt"/>
                          <a:cs typeface="Arial" panose="020B0604020202020204" pitchFamily="34" charset="0"/>
                        </a:rPr>
                        <a:t>No Deductible</a:t>
                      </a:r>
                      <a:endParaRPr lang="en-US" sz="1200"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extLst>
                  <a:ext uri="{0D108BD9-81ED-4DB2-BD59-A6C34878D82A}">
                    <a16:rowId xmlns:a16="http://schemas.microsoft.com/office/drawing/2014/main" val="10003"/>
                  </a:ext>
                </a:extLst>
              </a:tr>
              <a:tr h="9315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solidFill>
                            <a:schemeClr val="tx1">
                              <a:lumMod val="75000"/>
                              <a:lumOff val="25000"/>
                            </a:schemeClr>
                          </a:solidFill>
                          <a:latin typeface="+mn-lt"/>
                          <a:cs typeface="Arial" panose="020B0604020202020204" pitchFamily="34" charset="0"/>
                        </a:rPr>
                        <a:t>Basic Treatment (Type B)</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a:ln>
                            <a:noFill/>
                          </a:ln>
                          <a:solidFill>
                            <a:schemeClr val="tx1">
                              <a:lumMod val="75000"/>
                              <a:lumOff val="25000"/>
                            </a:schemeClr>
                          </a:solidFill>
                          <a:effectLst/>
                          <a:latin typeface="+mn-lt"/>
                          <a:cs typeface="Arial" panose="020B0604020202020204" pitchFamily="34" charset="0"/>
                        </a:rPr>
                        <a:t>Fillings, periodontics, endodontics, oral surgery, simple extractions</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chemeClr val="tx1">
                              <a:lumMod val="75000"/>
                              <a:lumOff val="25000"/>
                            </a:schemeClr>
                          </a:solidFill>
                          <a:latin typeface="+mn-lt"/>
                          <a:cs typeface="Arial" panose="020B0604020202020204" pitchFamily="34" charset="0"/>
                        </a:rPr>
                        <a:t>80% coverage (subject to deductible)</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731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solidFill>
                            <a:schemeClr val="tx1">
                              <a:lumMod val="75000"/>
                              <a:lumOff val="25000"/>
                            </a:schemeClr>
                          </a:solidFill>
                          <a:latin typeface="+mn-lt"/>
                          <a:cs typeface="Arial" panose="020B0604020202020204" pitchFamily="34" charset="0"/>
                        </a:rPr>
                        <a:t>Major</a:t>
                      </a:r>
                      <a:r>
                        <a:rPr lang="en-US" sz="1200" baseline="0" dirty="0">
                          <a:solidFill>
                            <a:schemeClr val="tx1">
                              <a:lumMod val="75000"/>
                              <a:lumOff val="25000"/>
                            </a:schemeClr>
                          </a:solidFill>
                          <a:latin typeface="+mn-lt"/>
                          <a:cs typeface="Arial" panose="020B0604020202020204" pitchFamily="34" charset="0"/>
                        </a:rPr>
                        <a:t> Treatment</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a:ln>
                            <a:noFill/>
                          </a:ln>
                          <a:solidFill>
                            <a:schemeClr val="tx1">
                              <a:lumMod val="75000"/>
                              <a:lumOff val="25000"/>
                            </a:schemeClr>
                          </a:solidFill>
                          <a:effectLst/>
                          <a:latin typeface="+mn-lt"/>
                          <a:cs typeface="Arial" panose="020B0604020202020204" pitchFamily="34" charset="0"/>
                        </a:rPr>
                        <a:t>Dentures, bridges, crowns, </a:t>
                      </a:r>
                      <a:r>
                        <a:rPr kumimoji="0" lang="en-US" sz="1200" b="1" u="none" strike="noStrike" cap="none" normalizeH="0" baseline="0" dirty="0">
                          <a:ln>
                            <a:noFill/>
                          </a:ln>
                          <a:solidFill>
                            <a:schemeClr val="tx1">
                              <a:lumMod val="75000"/>
                              <a:lumOff val="25000"/>
                            </a:schemeClr>
                          </a:solidFill>
                          <a:effectLst/>
                          <a:latin typeface="+mn-lt"/>
                          <a:cs typeface="Arial" panose="020B0604020202020204" pitchFamily="34" charset="0"/>
                        </a:rPr>
                        <a:t>Implants*</a:t>
                      </a:r>
                      <a:endParaRPr kumimoji="0" lang="en-US" sz="1200" b="1"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chemeClr val="tx1">
                              <a:lumMod val="75000"/>
                              <a:lumOff val="25000"/>
                            </a:schemeClr>
                          </a:solidFill>
                          <a:latin typeface="+mn-lt"/>
                          <a:cs typeface="Arial" panose="020B0604020202020204" pitchFamily="34" charset="0"/>
                        </a:rPr>
                        <a:t>50% coverage (subject to deductible)</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extLst>
                  <a:ext uri="{0D108BD9-81ED-4DB2-BD59-A6C34878D82A}">
                    <a16:rowId xmlns:a16="http://schemas.microsoft.com/office/drawing/2014/main" val="10005"/>
                  </a:ext>
                </a:extLst>
              </a:tr>
              <a:tr h="731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solidFill>
                            <a:schemeClr val="tx1">
                              <a:lumMod val="75000"/>
                              <a:lumOff val="25000"/>
                            </a:schemeClr>
                          </a:solidFill>
                          <a:latin typeface="+mn-lt"/>
                          <a:cs typeface="Arial" panose="020B0604020202020204" pitchFamily="34" charset="0"/>
                        </a:rPr>
                        <a:t>Orthodontia</a:t>
                      </a:r>
                      <a:r>
                        <a:rPr lang="en-US" sz="1200" baseline="0" dirty="0">
                          <a:solidFill>
                            <a:schemeClr val="tx1">
                              <a:lumMod val="75000"/>
                              <a:lumOff val="25000"/>
                            </a:schemeClr>
                          </a:solidFill>
                          <a:latin typeface="+mn-lt"/>
                          <a:cs typeface="Arial" panose="020B0604020202020204" pitchFamily="34" charset="0"/>
                        </a:rPr>
                        <a:t> (Child Only)</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a:ln>
                            <a:noFill/>
                          </a:ln>
                          <a:solidFill>
                            <a:schemeClr val="tx1">
                              <a:lumMod val="75000"/>
                              <a:lumOff val="25000"/>
                            </a:schemeClr>
                          </a:solidFill>
                          <a:effectLst/>
                          <a:latin typeface="+mn-lt"/>
                          <a:cs typeface="Arial" panose="020B0604020202020204" pitchFamily="34" charset="0"/>
                        </a:rPr>
                        <a:t>Child(ren) only up to </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a:ln>
                            <a:noFill/>
                          </a:ln>
                          <a:solidFill>
                            <a:schemeClr val="tx1">
                              <a:lumMod val="75000"/>
                              <a:lumOff val="25000"/>
                            </a:schemeClr>
                          </a:solidFill>
                          <a:effectLst/>
                          <a:latin typeface="+mn-lt"/>
                          <a:cs typeface="Arial" panose="020B0604020202020204" pitchFamily="34" charset="0"/>
                        </a:rPr>
                        <a:t>age 19</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dirty="0">
                          <a:solidFill>
                            <a:schemeClr val="tx1">
                              <a:lumMod val="75000"/>
                              <a:lumOff val="25000"/>
                            </a:schemeClr>
                          </a:solidFill>
                          <a:latin typeface="+mn-lt"/>
                          <a:cs typeface="Arial" panose="020B0604020202020204" pitchFamily="34" charset="0"/>
                        </a:rPr>
                        <a:t>50% coverage;</a:t>
                      </a:r>
                      <a:r>
                        <a:rPr lang="en-US" sz="1200" baseline="0" dirty="0">
                          <a:solidFill>
                            <a:schemeClr val="tx1">
                              <a:lumMod val="75000"/>
                              <a:lumOff val="25000"/>
                            </a:schemeClr>
                          </a:solidFill>
                          <a:latin typeface="+mn-lt"/>
                          <a:cs typeface="Arial" panose="020B0604020202020204" pitchFamily="34" charset="0"/>
                        </a:rPr>
                        <a:t> </a:t>
                      </a:r>
                      <a:r>
                        <a:rPr lang="en-US" sz="1200" dirty="0">
                          <a:solidFill>
                            <a:schemeClr val="tx1">
                              <a:lumMod val="75000"/>
                              <a:lumOff val="25000"/>
                            </a:schemeClr>
                          </a:solidFill>
                          <a:latin typeface="+mn-lt"/>
                          <a:cs typeface="Arial" panose="020B0604020202020204" pitchFamily="34" charset="0"/>
                        </a:rPr>
                        <a:t>$1,000 lifetime maximum</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A0CB283-5CC9-47A7-9C8A-B205031B5976}"/>
              </a:ext>
            </a:extLst>
          </p:cNvPr>
          <p:cNvGraphicFramePr>
            <a:graphicFrameLocks noGrp="1"/>
          </p:cNvGraphicFramePr>
          <p:nvPr>
            <p:extLst>
              <p:ext uri="{D42A27DB-BD31-4B8C-83A1-F6EECF244321}">
                <p14:modId xmlns:p14="http://schemas.microsoft.com/office/powerpoint/2010/main" val="2805862363"/>
              </p:ext>
            </p:extLst>
          </p:nvPr>
        </p:nvGraphicFramePr>
        <p:xfrm>
          <a:off x="1524000" y="1524001"/>
          <a:ext cx="7239000" cy="4944092"/>
        </p:xfrm>
        <a:graphic>
          <a:graphicData uri="http://schemas.openxmlformats.org/drawingml/2006/table">
            <a:tbl>
              <a:tblPr firstRow="1" bandRow="1">
                <a:tableStyleId>{B301B821-A1FF-4177-AEE7-76D212191A09}</a:tableStyleId>
              </a:tblPr>
              <a:tblGrid>
                <a:gridCol w="1451581">
                  <a:extLst>
                    <a:ext uri="{9D8B030D-6E8A-4147-A177-3AD203B41FA5}">
                      <a16:colId xmlns:a16="http://schemas.microsoft.com/office/drawing/2014/main" val="20000"/>
                    </a:ext>
                  </a:extLst>
                </a:gridCol>
                <a:gridCol w="1391130">
                  <a:extLst>
                    <a:ext uri="{9D8B030D-6E8A-4147-A177-3AD203B41FA5}">
                      <a16:colId xmlns:a16="http://schemas.microsoft.com/office/drawing/2014/main" val="20001"/>
                    </a:ext>
                  </a:extLst>
                </a:gridCol>
                <a:gridCol w="1476135">
                  <a:extLst>
                    <a:ext uri="{9D8B030D-6E8A-4147-A177-3AD203B41FA5}">
                      <a16:colId xmlns:a16="http://schemas.microsoft.com/office/drawing/2014/main" val="20002"/>
                    </a:ext>
                  </a:extLst>
                </a:gridCol>
                <a:gridCol w="1383877">
                  <a:extLst>
                    <a:ext uri="{9D8B030D-6E8A-4147-A177-3AD203B41FA5}">
                      <a16:colId xmlns:a16="http://schemas.microsoft.com/office/drawing/2014/main" val="20003"/>
                    </a:ext>
                  </a:extLst>
                </a:gridCol>
                <a:gridCol w="1536277">
                  <a:extLst>
                    <a:ext uri="{9D8B030D-6E8A-4147-A177-3AD203B41FA5}">
                      <a16:colId xmlns:a16="http://schemas.microsoft.com/office/drawing/2014/main" val="20004"/>
                    </a:ext>
                  </a:extLst>
                </a:gridCol>
              </a:tblGrid>
              <a:tr h="0">
                <a:tc>
                  <a:txBody>
                    <a:bodyPr/>
                    <a:lstStyle/>
                    <a:p>
                      <a:pPr algn="ctr"/>
                      <a:endParaRPr lang="en-US" sz="1100" dirty="0">
                        <a:solidFill>
                          <a:schemeClr val="bg1"/>
                        </a:solidFill>
                      </a:endParaRP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gridSpan="2">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Avesis</a:t>
                      </a:r>
                      <a:r>
                        <a:rPr lang="en-US" sz="1200" baseline="0" dirty="0">
                          <a:solidFill>
                            <a:schemeClr val="bg1"/>
                          </a:solidFill>
                        </a:rPr>
                        <a:t> Base Vision Plan</a:t>
                      </a:r>
                      <a:endParaRPr lang="en-US" sz="1200" dirty="0">
                        <a:solidFill>
                          <a:schemeClr val="bg1"/>
                        </a:solidFill>
                      </a:endParaRPr>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hMerge="1">
                  <a:txBody>
                    <a:bodyPr/>
                    <a:lstStyle/>
                    <a:p>
                      <a:pPr algn="ctr"/>
                      <a:endParaRPr lang="en-US" sz="900" dirty="0"/>
                    </a:p>
                  </a:txBody>
                  <a:tcP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solidFill>
                      <a:srgbClr val="2B489D"/>
                    </a:solidFill>
                  </a:tcPr>
                </a:tc>
                <a:tc gridSpan="2">
                  <a:txBody>
                    <a:bodyPr/>
                    <a:lstStyle/>
                    <a:p>
                      <a:pPr algn="ctr"/>
                      <a:r>
                        <a:rPr lang="en-US" sz="1200" dirty="0"/>
                        <a:t>Avesis Buy</a:t>
                      </a:r>
                      <a:r>
                        <a:rPr lang="en-US" sz="1200" baseline="0" dirty="0"/>
                        <a:t> Up Vision Plan</a:t>
                      </a:r>
                      <a:endParaRPr lang="en-US" sz="120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hMerge="1">
                  <a:txBody>
                    <a:bodyPr/>
                    <a:lstStyle/>
                    <a:p>
                      <a:pPr algn="ctr"/>
                      <a:endParaRPr lang="en-US" sz="900" dirty="0">
                        <a:solidFill>
                          <a:schemeClr val="bg1"/>
                        </a:solidFill>
                      </a:endParaRPr>
                    </a:p>
                  </a:txBody>
                  <a:tcPr>
                    <a:lnL w="12700" cap="flat" cmpd="sng" algn="ctr">
                      <a:solidFill>
                        <a:srgbClr val="2B489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solidFill>
                      <a:srgbClr val="2B489D"/>
                    </a:solidFill>
                  </a:tcPr>
                </a:tc>
                <a:extLst>
                  <a:ext uri="{0D108BD9-81ED-4DB2-BD59-A6C34878D82A}">
                    <a16:rowId xmlns:a16="http://schemas.microsoft.com/office/drawing/2014/main" val="10000"/>
                  </a:ext>
                </a:extLst>
              </a:tr>
              <a:tr h="308908">
                <a:tc>
                  <a:txBody>
                    <a:bodyPr/>
                    <a:lstStyle/>
                    <a:p>
                      <a:r>
                        <a:rPr lang="en-US" sz="1100" b="1" dirty="0">
                          <a:solidFill>
                            <a:schemeClr val="bg1"/>
                          </a:solidFill>
                        </a:rPr>
                        <a:t>Benefit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b="1" dirty="0">
                          <a:solidFill>
                            <a:schemeClr val="bg1"/>
                          </a:solidFill>
                        </a:rPr>
                        <a:t>In-Network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b="1" dirty="0">
                          <a:solidFill>
                            <a:schemeClr val="bg1"/>
                          </a:solidFill>
                        </a:rPr>
                        <a:t>Out-of-Network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b="1" dirty="0">
                          <a:solidFill>
                            <a:schemeClr val="bg1"/>
                          </a:solidFill>
                        </a:rPr>
                        <a:t>In-Network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b="1" dirty="0">
                          <a:solidFill>
                            <a:schemeClr val="bg1"/>
                          </a:solidFill>
                        </a:rPr>
                        <a:t>Out-of-Network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406349">
                <a:tc>
                  <a:txBody>
                    <a:bodyPr/>
                    <a:lstStyle/>
                    <a:p>
                      <a:r>
                        <a:rPr lang="en-US" sz="1100" b="1" dirty="0"/>
                        <a:t>Vision Exam</a:t>
                      </a:r>
                      <a:endParaRPr lang="en-US" sz="1100" b="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$10 copay</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$35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$10 copay</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a $45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280842">
                <a:tc>
                  <a:txBody>
                    <a:bodyPr/>
                    <a:lstStyle/>
                    <a:p>
                      <a:r>
                        <a:rPr lang="en-US" sz="1100" b="1" baseline="0" dirty="0"/>
                        <a:t>Contact Lenses </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bg1"/>
                          </a:solidFill>
                        </a:rPr>
                        <a:t>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701873">
                <a:tc>
                  <a:txBody>
                    <a:bodyPr/>
                    <a:lstStyle/>
                    <a:p>
                      <a:r>
                        <a:rPr lang="en-US" sz="1100" b="1" baseline="0" dirty="0"/>
                        <a:t>    </a:t>
                      </a:r>
                      <a:r>
                        <a:rPr lang="en-US" sz="1100" b="0" baseline="0" dirty="0"/>
                        <a:t>Elective</a:t>
                      </a:r>
                    </a:p>
                    <a:p>
                      <a:r>
                        <a:rPr lang="en-US" sz="1100" b="1" baseline="0" dirty="0"/>
                        <a:t>   </a:t>
                      </a:r>
                      <a:r>
                        <a:rPr lang="en-US" sz="1100" b="0" baseline="0" dirty="0"/>
                        <a:t> Medically Necessary</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t>Up to $130 allowance</a:t>
                      </a:r>
                    </a:p>
                    <a:p>
                      <a:pPr algn="ctr"/>
                      <a:r>
                        <a:rPr lang="en-US" sz="1100" dirty="0"/>
                        <a:t>Covere</a:t>
                      </a:r>
                      <a:r>
                        <a:rPr lang="en-US" sz="1100" baseline="0" dirty="0"/>
                        <a:t>d in full</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t>Up to $110</a:t>
                      </a:r>
                      <a:r>
                        <a:rPr lang="en-US" sz="1100" baseline="0" dirty="0"/>
                        <a:t> </a:t>
                      </a:r>
                      <a:r>
                        <a:rPr lang="en-US" sz="1100" dirty="0"/>
                        <a:t>allowance</a:t>
                      </a:r>
                    </a:p>
                    <a:p>
                      <a:pPr algn="ctr"/>
                      <a:r>
                        <a:rPr lang="en-US" sz="1100" dirty="0"/>
                        <a:t>Up to $250</a:t>
                      </a:r>
                      <a:r>
                        <a:rPr lang="en-US" sz="1100" baseline="0" dirty="0"/>
                        <a:t> </a:t>
                      </a:r>
                      <a:r>
                        <a:rPr lang="en-US" sz="1100" dirty="0"/>
                        <a:t>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t>Up to $150</a:t>
                      </a:r>
                      <a:r>
                        <a:rPr lang="en-US" sz="1100" baseline="0" dirty="0"/>
                        <a:t> allowance</a:t>
                      </a:r>
                      <a:br>
                        <a:rPr lang="en-US" sz="1100" baseline="0" dirty="0"/>
                      </a:br>
                      <a:r>
                        <a:rPr lang="en-US" sz="1100" baseline="0" dirty="0"/>
                        <a:t>Covered in full</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r>
                        <a:rPr lang="en-US" sz="1100" dirty="0"/>
                        <a:t>Up to</a:t>
                      </a:r>
                      <a:r>
                        <a:rPr lang="en-US" sz="1100" baseline="0" dirty="0"/>
                        <a:t> $130 allowance</a:t>
                      </a:r>
                      <a:br>
                        <a:rPr lang="en-US" sz="1100" baseline="0" dirty="0"/>
                      </a:br>
                      <a:r>
                        <a:rPr lang="en-US" sz="1100" baseline="0" dirty="0"/>
                        <a:t>Up to $250 allowance</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06349">
                <a:tc>
                  <a:txBody>
                    <a:bodyPr/>
                    <a:lstStyle/>
                    <a:p>
                      <a:r>
                        <a:rPr lang="en-US" sz="1100" b="1" dirty="0"/>
                        <a:t>Enhanced </a:t>
                      </a:r>
                      <a:r>
                        <a:rPr lang="en-US" sz="1100" b="1" baseline="0" dirty="0"/>
                        <a:t>Lens Options*</a:t>
                      </a:r>
                      <a:endParaRPr lang="en-US" sz="1100" b="1"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solidFill>
                            <a:schemeClr val="bg1"/>
                          </a:solidFill>
                        </a:rPr>
                        <a:t>Copayment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Copayment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554111">
                <a:tc>
                  <a:txBody>
                    <a:bodyPr/>
                    <a:lstStyle/>
                    <a:p>
                      <a:r>
                        <a:rPr lang="en-US" sz="1100" b="0" baseline="0" dirty="0"/>
                        <a:t>    </a:t>
                      </a:r>
                      <a:r>
                        <a:rPr lang="en-US" sz="1100" b="0" dirty="0"/>
                        <a:t>Single Vision</a:t>
                      </a:r>
                    </a:p>
                    <a:p>
                      <a:r>
                        <a:rPr lang="en-US" sz="1100" b="0" dirty="0"/>
                        <a:t>    Bifocal</a:t>
                      </a:r>
                    </a:p>
                    <a:p>
                      <a:r>
                        <a:rPr lang="en-US" sz="1100" b="0" dirty="0"/>
                        <a:t>    Trifocal</a:t>
                      </a:r>
                      <a:endParaRPr lang="en-US" sz="1100" b="1"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t>Covered in full after a $25</a:t>
                      </a:r>
                      <a:r>
                        <a:rPr lang="en-US" sz="1100" baseline="0" dirty="0"/>
                        <a:t> copay</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t>Up to $25 allowance</a:t>
                      </a:r>
                      <a:br>
                        <a:rPr lang="en-US" sz="1100" dirty="0"/>
                      </a:br>
                      <a:r>
                        <a:rPr lang="en-US" sz="1100" dirty="0"/>
                        <a:t>Up to $40 allowance</a:t>
                      </a:r>
                      <a:br>
                        <a:rPr lang="en-US" sz="1100" dirty="0"/>
                      </a:br>
                      <a:r>
                        <a:rPr lang="en-US" sz="1100" dirty="0"/>
                        <a:t>Up to $50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t>Covered</a:t>
                      </a:r>
                      <a:r>
                        <a:rPr lang="en-US" sz="1100" baseline="0" dirty="0"/>
                        <a:t> in full after a $15 copay</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kern="1200" dirty="0">
                          <a:solidFill>
                            <a:schemeClr val="dk1"/>
                          </a:solidFill>
                          <a:latin typeface="+mn-lt"/>
                          <a:ea typeface="+mn-ea"/>
                          <a:cs typeface="+mn-cs"/>
                        </a:rPr>
                        <a:t>Up to $40 allowance</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Up</a:t>
                      </a:r>
                      <a:r>
                        <a:rPr lang="en-US" sz="1100" kern="1200" baseline="0" dirty="0">
                          <a:solidFill>
                            <a:schemeClr val="dk1"/>
                          </a:solidFill>
                          <a:latin typeface="+mn-lt"/>
                          <a:ea typeface="+mn-ea"/>
                          <a:cs typeface="+mn-cs"/>
                        </a:rPr>
                        <a:t> to $60 allowance</a:t>
                      </a:r>
                      <a:br>
                        <a:rPr lang="en-US" sz="1100" kern="1200" baseline="0" dirty="0">
                          <a:solidFill>
                            <a:schemeClr val="dk1"/>
                          </a:solidFill>
                          <a:latin typeface="+mn-lt"/>
                          <a:ea typeface="+mn-ea"/>
                          <a:cs typeface="+mn-cs"/>
                        </a:rPr>
                      </a:br>
                      <a:r>
                        <a:rPr lang="en-US" sz="1100" kern="1200" baseline="0" dirty="0">
                          <a:solidFill>
                            <a:schemeClr val="dk1"/>
                          </a:solidFill>
                          <a:latin typeface="+mn-lt"/>
                          <a:ea typeface="+mn-ea"/>
                          <a:cs typeface="+mn-cs"/>
                        </a:rPr>
                        <a:t>Up to $80 allowance</a:t>
                      </a:r>
                      <a:endParaRPr lang="en-US" sz="1100" kern="1200" dirty="0">
                        <a:solidFill>
                          <a:schemeClr val="dk1"/>
                        </a:solidFill>
                        <a:latin typeface="+mn-lt"/>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4111">
                <a:tc>
                  <a:txBody>
                    <a:bodyPr/>
                    <a:lstStyle/>
                    <a:p>
                      <a:r>
                        <a:rPr lang="en-US" sz="1100" b="1" baseline="0" dirty="0"/>
                        <a:t>Frames</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$50</a:t>
                      </a:r>
                      <a:r>
                        <a:rPr lang="en-US" sz="1100" baseline="0" dirty="0"/>
                        <a:t> wholesale</a:t>
                      </a:r>
                      <a:r>
                        <a:rPr lang="en-US" sz="1100" dirty="0"/>
                        <a:t> allowance; 20% off additional</a:t>
                      </a:r>
                      <a:r>
                        <a:rPr lang="en-US" sz="1100" baseline="0" dirty="0"/>
                        <a:t> cost</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$45</a:t>
                      </a:r>
                      <a:r>
                        <a:rPr lang="en-US" sz="1100" baseline="0" dirty="0"/>
                        <a:t> allowance</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$80 wholesale allowance;</a:t>
                      </a:r>
                      <a:r>
                        <a:rPr lang="en-US" sz="1100" baseline="0" dirty="0"/>
                        <a:t> 20% off additional cost</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$75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7"/>
                  </a:ext>
                </a:extLst>
              </a:tr>
              <a:tr h="408271">
                <a:tc>
                  <a:txBody>
                    <a:bodyPr/>
                    <a:lstStyle/>
                    <a:p>
                      <a:r>
                        <a:rPr lang="en-US" sz="1100" b="1" baseline="0" dirty="0"/>
                        <a:t>Laser Vision Correction</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gridSpan="2">
                  <a:txBody>
                    <a:bodyPr/>
                    <a:lstStyle/>
                    <a:p>
                      <a:pPr algn="ctr"/>
                      <a:r>
                        <a:rPr lang="en-US" sz="1100" dirty="0"/>
                        <a:t>$150 one time</a:t>
                      </a:r>
                      <a:r>
                        <a:rPr lang="en-US" sz="1100" baseline="0" dirty="0"/>
                        <a:t>/lifetime allowance</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800" dirty="0"/>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dash"/>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tc gridSpan="2">
                  <a:txBody>
                    <a:bodyPr/>
                    <a:lstStyle/>
                    <a:p>
                      <a:pPr algn="ctr"/>
                      <a:r>
                        <a:rPr lang="en-US" sz="1100" dirty="0"/>
                        <a:t>$300 one time/lifetime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800" dirty="0"/>
                    </a:p>
                  </a:txBody>
                  <a:tcPr anchor="ctr">
                    <a:lnL w="12700" cap="flat" cmpd="sng" algn="ctr">
                      <a:solidFill>
                        <a:srgbClr val="4F81B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extLst>
                  <a:ext uri="{0D108BD9-81ED-4DB2-BD59-A6C34878D82A}">
                    <a16:rowId xmlns:a16="http://schemas.microsoft.com/office/drawing/2014/main" val="10008"/>
                  </a:ext>
                </a:extLst>
              </a:tr>
              <a:tr h="849637">
                <a:tc>
                  <a:txBody>
                    <a:bodyPr/>
                    <a:lstStyle/>
                    <a:p>
                      <a:r>
                        <a:rPr lang="en-US" sz="1100" b="1" baseline="0" dirty="0"/>
                        <a:t>Frequency</a:t>
                      </a:r>
                    </a:p>
                    <a:p>
                      <a:r>
                        <a:rPr lang="en-US" sz="1100" b="1" baseline="0" dirty="0"/>
                        <a:t>   </a:t>
                      </a:r>
                      <a:r>
                        <a:rPr lang="en-US" sz="1100" b="0" baseline="0" dirty="0"/>
                        <a:t>Vision Exam</a:t>
                      </a:r>
                    </a:p>
                    <a:p>
                      <a:r>
                        <a:rPr lang="en-US" sz="1100" b="0" baseline="0" dirty="0"/>
                        <a:t>   Contact Lenses</a:t>
                      </a:r>
                      <a:br>
                        <a:rPr lang="en-US" sz="1100" b="0" baseline="0" dirty="0"/>
                      </a:br>
                      <a:r>
                        <a:rPr lang="en-US" sz="1100" b="0" baseline="0" dirty="0"/>
                        <a:t>   Standard Lenses</a:t>
                      </a:r>
                    </a:p>
                    <a:p>
                      <a:r>
                        <a:rPr lang="en-US" sz="1100" b="0" baseline="0" dirty="0"/>
                        <a:t>   Frames</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gridSpan="2">
                  <a:txBody>
                    <a:bodyPr/>
                    <a:lstStyle/>
                    <a:p>
                      <a:pPr algn="ctr"/>
                      <a:br>
                        <a:rPr lang="en-US" sz="1100" dirty="0"/>
                      </a:br>
                      <a:r>
                        <a:rPr lang="en-US" sz="1100" dirty="0"/>
                        <a:t>Once every 12 months</a:t>
                      </a:r>
                      <a:br>
                        <a:rPr lang="en-US" sz="1100" dirty="0"/>
                      </a:br>
                      <a:r>
                        <a:rPr lang="en-US" sz="1100" dirty="0"/>
                        <a:t>Once every</a:t>
                      </a:r>
                      <a:r>
                        <a:rPr lang="en-US" sz="1100" baseline="0" dirty="0"/>
                        <a:t> 12 months</a:t>
                      </a:r>
                    </a:p>
                    <a:p>
                      <a:pPr algn="ctr"/>
                      <a:r>
                        <a:rPr lang="en-US" sz="1100" baseline="0" dirty="0"/>
                        <a:t>Once every 12 months</a:t>
                      </a:r>
                      <a:br>
                        <a:rPr lang="en-US" sz="1100" baseline="0" dirty="0"/>
                      </a:br>
                      <a:r>
                        <a:rPr lang="en-US" sz="1100" baseline="0" dirty="0"/>
                        <a:t>Once every 24 months</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900" dirty="0"/>
                    </a:p>
                  </a:txBody>
                  <a:tcPr anchor="ctr">
                    <a:lnL w="12700" cap="flat" cmpd="sng" algn="ctr">
                      <a:solidFill>
                        <a:srgbClr val="2B489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tc gridSpan="2">
                  <a:txBody>
                    <a:bodyPr/>
                    <a:lstStyle/>
                    <a:p>
                      <a:pPr algn="ctr"/>
                      <a:br>
                        <a:rPr lang="en-US" sz="1100" dirty="0"/>
                      </a:br>
                      <a:r>
                        <a:rPr lang="en-US" sz="1100" dirty="0"/>
                        <a:t>Once every 12 months</a:t>
                      </a:r>
                      <a:br>
                        <a:rPr lang="en-US" sz="1100" dirty="0"/>
                      </a:br>
                      <a:r>
                        <a:rPr lang="en-US" sz="1100" dirty="0"/>
                        <a:t>Once every</a:t>
                      </a:r>
                      <a:r>
                        <a:rPr lang="en-US" sz="1100" baseline="0" dirty="0"/>
                        <a:t> 12 months</a:t>
                      </a:r>
                    </a:p>
                    <a:p>
                      <a:pPr algn="ctr"/>
                      <a:r>
                        <a:rPr lang="en-US" sz="1100" baseline="0" dirty="0"/>
                        <a:t>Once every 12 months</a:t>
                      </a:r>
                      <a:br>
                        <a:rPr lang="en-US" sz="1100" baseline="0" dirty="0"/>
                      </a:br>
                      <a:r>
                        <a:rPr lang="en-US" sz="1100" baseline="0" dirty="0"/>
                        <a:t>Once every 12 months</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800" dirty="0"/>
                    </a:p>
                  </a:txBody>
                  <a:tcPr anchor="ctr">
                    <a:lnL w="12700" cap="flat" cmpd="sng" algn="ctr">
                      <a:solidFill>
                        <a:srgbClr val="4F81B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Vision Coverage</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18</a:t>
            </a:r>
            <a:endParaRPr sz="9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848" rIns="0" bIns="0" rtlCol="0">
            <a:noAutofit/>
          </a:bodyPr>
          <a:lstStyle/>
          <a:p>
            <a:pPr marL="18415">
              <a:lnSpc>
                <a:spcPct val="100000"/>
              </a:lnSpc>
              <a:tabLst>
                <a:tab pos="9168765" algn="l"/>
              </a:tabLst>
            </a:pPr>
            <a:r>
              <a:rPr lang="en-US" sz="3200" u="sng" dirty="0">
                <a:solidFill>
                  <a:srgbClr val="46702B"/>
                </a:solidFill>
                <a:latin typeface="Arial"/>
                <a:cs typeface="Arial"/>
              </a:rPr>
              <a:t>Basic Life &amp; AD&amp;D</a:t>
            </a:r>
            <a:r>
              <a:rPr sz="3200" u="sng" spc="0" dirty="0">
                <a:solidFill>
                  <a:srgbClr val="46702B"/>
                </a:solidFill>
                <a:latin typeface="Arial"/>
                <a:cs typeface="Arial"/>
              </a:rPr>
              <a:t>	</a:t>
            </a:r>
            <a:endParaRPr sz="3200" dirty="0">
              <a:latin typeface="Arial"/>
              <a:cs typeface="Arial"/>
            </a:endParaRPr>
          </a:p>
        </p:txBody>
      </p:sp>
      <p:sp>
        <p:nvSpPr>
          <p:cNvPr id="3" name="object 3"/>
          <p:cNvSpPr txBox="1">
            <a:spLocks noGrp="1"/>
          </p:cNvSpPr>
          <p:nvPr>
            <p:ph type="body" idx="1"/>
          </p:nvPr>
        </p:nvSpPr>
        <p:spPr>
          <a:xfrm>
            <a:off x="762000" y="1521734"/>
            <a:ext cx="8458200" cy="3141878"/>
          </a:xfrm>
          <a:prstGeom prst="rect">
            <a:avLst/>
          </a:prstGeom>
        </p:spPr>
        <p:txBody>
          <a:bodyPr vert="horz" wrap="square" lIns="0" tIns="0" rIns="0" bIns="0" rtlCol="0">
            <a:noAutofit/>
          </a:bodyPr>
          <a:lstStyle/>
          <a:p>
            <a:r>
              <a:rPr lang="en-US" sz="2400" dirty="0">
                <a:solidFill>
                  <a:srgbClr val="46702B"/>
                </a:solidFill>
                <a:latin typeface="Arial" panose="020B0604020202020204" pitchFamily="34" charset="0"/>
                <a:cs typeface="Arial" panose="020B0604020202020204" pitchFamily="34" charset="0"/>
              </a:rPr>
              <a:t>City of Marietta provides basic life and AD&amp;D benefit at no cost to you through MetLife</a:t>
            </a:r>
          </a:p>
          <a:p>
            <a:endParaRPr lang="en-US" sz="2400" dirty="0">
              <a:solidFill>
                <a:srgbClr val="46702B"/>
              </a:solidFill>
              <a:latin typeface="Arial" panose="020B0604020202020204" pitchFamily="34" charset="0"/>
              <a:cs typeface="Arial" panose="020B0604020202020204" pitchFamily="34" charset="0"/>
            </a:endParaRPr>
          </a:p>
          <a:p>
            <a:r>
              <a:rPr lang="en-US" sz="2400" dirty="0">
                <a:solidFill>
                  <a:srgbClr val="46702B"/>
                </a:solidFill>
                <a:latin typeface="Arial" panose="020B0604020202020204" pitchFamily="34" charset="0"/>
                <a:cs typeface="Arial" panose="020B0604020202020204" pitchFamily="34" charset="0"/>
              </a:rPr>
              <a:t>All eligible retirees covered under the Consolidated Retirement Plan receives $25,000</a:t>
            </a:r>
          </a:p>
          <a:p>
            <a:endParaRPr lang="en-US" sz="2400" dirty="0">
              <a:solidFill>
                <a:srgbClr val="46702B"/>
              </a:solidFill>
              <a:latin typeface="Arial" panose="020B0604020202020204" pitchFamily="34" charset="0"/>
              <a:cs typeface="Arial" panose="020B0604020202020204" pitchFamily="34" charset="0"/>
            </a:endParaRPr>
          </a:p>
          <a:p>
            <a:r>
              <a:rPr lang="en-US" sz="2400" dirty="0">
                <a:solidFill>
                  <a:srgbClr val="46702B"/>
                </a:solidFill>
                <a:latin typeface="Arial" panose="020B0604020202020204" pitchFamily="34" charset="0"/>
                <a:cs typeface="Arial" panose="020B0604020202020204" pitchFamily="34" charset="0"/>
              </a:rPr>
              <a:t>All eligible retirees covered under a retirement plan in effect prior to March 1, 1987 receives $20,000</a:t>
            </a:r>
            <a:endParaRPr lang="en-US" sz="2400" dirty="0">
              <a:latin typeface="Arial" panose="020B0604020202020204" pitchFamily="34" charset="0"/>
              <a:cs typeface="Arial" panose="020B0604020202020204" pitchFamily="34" charset="0"/>
            </a:endParaRPr>
          </a:p>
          <a:p>
            <a:endParaRPr sz="1000" dirty="0"/>
          </a:p>
          <a:p>
            <a:pPr marL="0" indent="0">
              <a:lnSpc>
                <a:spcPts val="1000"/>
              </a:lnSpc>
              <a:buNone/>
            </a:pPr>
            <a:endParaRPr sz="1000" dirty="0"/>
          </a:p>
          <a:p>
            <a:pPr>
              <a:lnSpc>
                <a:spcPts val="1000"/>
              </a:lnSpc>
            </a:pPr>
            <a:endParaRPr sz="1000" dirty="0"/>
          </a:p>
          <a:p>
            <a:pPr>
              <a:lnSpc>
                <a:spcPts val="1000"/>
              </a:lnSpc>
            </a:pPr>
            <a:endParaRPr sz="1000" dirty="0"/>
          </a:p>
          <a:p>
            <a:pPr>
              <a:lnSpc>
                <a:spcPts val="1100"/>
              </a:lnSpc>
              <a:spcBef>
                <a:spcPts val="62"/>
              </a:spcBef>
            </a:pPr>
            <a:endParaRPr sz="1100" dirty="0"/>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24</a:t>
            </a:r>
            <a:endParaRPr sz="9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NFP</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2</a:t>
            </a:r>
            <a:endParaRPr sz="900">
              <a:latin typeface="Arial"/>
              <a:cs typeface="Arial"/>
            </a:endParaRPr>
          </a:p>
        </p:txBody>
      </p:sp>
      <p:sp>
        <p:nvSpPr>
          <p:cNvPr id="3" name="object 3"/>
          <p:cNvSpPr txBox="1"/>
          <p:nvPr/>
        </p:nvSpPr>
        <p:spPr>
          <a:xfrm>
            <a:off x="438404" y="1219200"/>
            <a:ext cx="9181592" cy="5334000"/>
          </a:xfrm>
          <a:prstGeom prst="rect">
            <a:avLst/>
          </a:prstGeom>
        </p:spPr>
        <p:txBody>
          <a:bodyPr vert="horz" wrap="square" lIns="0" tIns="0" rIns="0" bIns="0" rtlCol="0">
            <a:noAutofit/>
          </a:bodyPr>
          <a:lstStyle/>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lang="en-US" sz="2800" spc="-15" dirty="0">
                <a:solidFill>
                  <a:srgbClr val="3A6C29"/>
                </a:solidFill>
                <a:latin typeface="Arial"/>
                <a:cs typeface="Arial"/>
              </a:rPr>
              <a:t>Service Center can answer questions on all benefits</a:t>
            </a:r>
          </a:p>
          <a:p>
            <a:pPr marL="12700">
              <a:lnSpc>
                <a:spcPct val="100000"/>
              </a:lnSpc>
            </a:pPr>
            <a:endParaRPr sz="2800" dirty="0">
              <a:latin typeface="Arial"/>
              <a:cs typeface="Arial"/>
            </a:endParaRPr>
          </a:p>
          <a:p>
            <a:pPr>
              <a:lnSpc>
                <a:spcPts val="1000"/>
              </a:lnSpc>
              <a:spcBef>
                <a:spcPts val="12"/>
              </a:spcBef>
            </a:pPr>
            <a:endParaRPr sz="1000" dirty="0"/>
          </a:p>
          <a:p>
            <a:pPr marL="184785" marR="897890"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lang="en-US" sz="2800" spc="-15" dirty="0">
                <a:solidFill>
                  <a:srgbClr val="3A6C29"/>
                </a:solidFill>
                <a:latin typeface="Arial"/>
                <a:cs typeface="Arial"/>
              </a:rPr>
              <a:t>Available 8:30am – 5:00pm during open enrollment</a:t>
            </a:r>
          </a:p>
          <a:p>
            <a:pPr marL="184785" marR="897890" indent="-172720">
              <a:lnSpc>
                <a:spcPts val="3360"/>
              </a:lnSpc>
            </a:pPr>
            <a:endParaRPr sz="2800" dirty="0">
              <a:latin typeface="Arial"/>
              <a:cs typeface="Arial"/>
            </a:endParaRPr>
          </a:p>
          <a:p>
            <a:pPr>
              <a:lnSpc>
                <a:spcPts val="900"/>
              </a:lnSpc>
              <a:spcBef>
                <a:spcPts val="1"/>
              </a:spcBef>
            </a:pPr>
            <a:endParaRPr sz="900" dirty="0"/>
          </a:p>
          <a:p>
            <a:pPr marL="184785" marR="12700"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lang="en-US" sz="2800" spc="-20" dirty="0">
                <a:solidFill>
                  <a:srgbClr val="3A6C29"/>
                </a:solidFill>
                <a:latin typeface="Arial"/>
                <a:cs typeface="Arial"/>
              </a:rPr>
              <a:t>NFP Service Center can be reached at 800-994-7429</a:t>
            </a:r>
          </a:p>
          <a:p>
            <a:pPr marL="184785">
              <a:lnSpc>
                <a:spcPts val="3315"/>
              </a:lnSpc>
            </a:pP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sz="2800" dirty="0">
              <a:latin typeface="Arial"/>
              <a:cs typeface="Arial"/>
            </a:endParaRPr>
          </a:p>
        </p:txBody>
      </p:sp>
    </p:spTree>
    <p:extLst>
      <p:ext uri="{BB962C8B-B14F-4D97-AF65-F5344CB8AC3E}">
        <p14:creationId xmlns:p14="http://schemas.microsoft.com/office/powerpoint/2010/main" val="198907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Benefit Resource Center</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30</a:t>
            </a:r>
            <a:endParaRPr sz="900">
              <a:latin typeface="Arial"/>
              <a:cs typeface="Arial"/>
            </a:endParaRPr>
          </a:p>
        </p:txBody>
      </p:sp>
      <p:sp>
        <p:nvSpPr>
          <p:cNvPr id="5" name="object 3">
            <a:extLst>
              <a:ext uri="{FF2B5EF4-FFF2-40B4-BE49-F238E27FC236}">
                <a16:creationId xmlns:a16="http://schemas.microsoft.com/office/drawing/2014/main" id="{696F8A15-DC5F-4914-88FE-C101196762FA}"/>
              </a:ext>
            </a:extLst>
          </p:cNvPr>
          <p:cNvSpPr txBox="1"/>
          <p:nvPr/>
        </p:nvSpPr>
        <p:spPr>
          <a:xfrm>
            <a:off x="990600" y="1143000"/>
            <a:ext cx="7112000" cy="1494640"/>
          </a:xfrm>
          <a:prstGeom prst="rect">
            <a:avLst/>
          </a:prstGeom>
        </p:spPr>
        <p:txBody>
          <a:bodyPr vert="horz" wrap="square" lIns="0" tIns="159385" rIns="0" bIns="0" rtlCol="0">
            <a:spAutoFit/>
          </a:bodyPr>
          <a:lstStyle/>
          <a:p>
            <a:pPr marL="355600" indent="-342900">
              <a:lnSpc>
                <a:spcPct val="100000"/>
              </a:lnSpc>
              <a:spcBef>
                <a:spcPts val="1255"/>
              </a:spcBef>
              <a:buClr>
                <a:srgbClr val="7EB900"/>
              </a:buClr>
              <a:buFont typeface="Arial"/>
              <a:buChar char="•"/>
              <a:tabLst>
                <a:tab pos="354965" algn="l"/>
                <a:tab pos="355600" algn="l"/>
              </a:tabLst>
            </a:pPr>
            <a:r>
              <a:rPr sz="2000" b="1" u="heavy" spc="-10" dirty="0">
                <a:solidFill>
                  <a:srgbClr val="0070C0"/>
                </a:solidFill>
                <a:uFill>
                  <a:solidFill>
                    <a:srgbClr val="00BBE1"/>
                  </a:solidFill>
                </a:uFill>
                <a:latin typeface="Arial" panose="020B0604020202020204" pitchFamily="34" charset="0"/>
                <a:cs typeface="Arial" panose="020B0604020202020204" pitchFamily="34" charset="0"/>
              </a:rPr>
              <a:t>www.</a:t>
            </a:r>
            <a:r>
              <a:rPr lang="en-US" sz="2000" b="1" u="heavy" spc="-10" dirty="0">
                <a:solidFill>
                  <a:srgbClr val="0070C0"/>
                </a:solidFill>
                <a:uFill>
                  <a:solidFill>
                    <a:srgbClr val="00BBE1"/>
                  </a:solidFill>
                </a:uFill>
                <a:latin typeface="Arial" panose="020B0604020202020204" pitchFamily="34" charset="0"/>
                <a:cs typeface="Arial" panose="020B0604020202020204" pitchFamily="34" charset="0"/>
              </a:rPr>
              <a:t>ShawHankins</a:t>
            </a:r>
            <a:r>
              <a:rPr sz="2000" b="1" u="heavy" spc="-10" dirty="0">
                <a:solidFill>
                  <a:srgbClr val="0070C0"/>
                </a:solidFill>
                <a:uFill>
                  <a:solidFill>
                    <a:srgbClr val="00BBE1"/>
                  </a:solidFill>
                </a:uFill>
                <a:latin typeface="Arial" panose="020B0604020202020204" pitchFamily="34" charset="0"/>
                <a:cs typeface="Arial" panose="020B0604020202020204" pitchFamily="34" charset="0"/>
              </a:rPr>
              <a:t>benefits.net/</a:t>
            </a:r>
            <a:r>
              <a:rPr lang="en-US" sz="2000" b="1" u="heavy" spc="-10" dirty="0">
                <a:solidFill>
                  <a:srgbClr val="0070C0"/>
                </a:solidFill>
                <a:uFill>
                  <a:solidFill>
                    <a:srgbClr val="00BBE1"/>
                  </a:solidFill>
                </a:uFill>
                <a:latin typeface="Arial" panose="020B0604020202020204" pitchFamily="34" charset="0"/>
                <a:cs typeface="Arial" panose="020B0604020202020204" pitchFamily="34" charset="0"/>
              </a:rPr>
              <a:t>cityofmarietta</a:t>
            </a:r>
            <a:endParaRPr sz="2000" dirty="0">
              <a:solidFill>
                <a:srgbClr val="0070C0"/>
              </a:solidFill>
              <a:latin typeface="Arial" panose="020B0604020202020204" pitchFamily="34" charset="0"/>
              <a:cs typeface="Arial" panose="020B0604020202020204" pitchFamily="34" charset="0"/>
            </a:endParaRPr>
          </a:p>
          <a:p>
            <a:pPr marL="355600" marR="5080" indent="-342900">
              <a:lnSpc>
                <a:spcPts val="2160"/>
              </a:lnSpc>
              <a:spcBef>
                <a:spcPts val="1430"/>
              </a:spcBef>
              <a:buClr>
                <a:srgbClr val="7EB900"/>
              </a:buClr>
              <a:buFont typeface="Arial"/>
              <a:buChar char="•"/>
              <a:tabLst>
                <a:tab pos="354965" algn="l"/>
                <a:tab pos="355600" algn="l"/>
              </a:tabLst>
            </a:pPr>
            <a:r>
              <a:rPr sz="2000" spc="-5" dirty="0">
                <a:solidFill>
                  <a:srgbClr val="46702B"/>
                </a:solidFill>
                <a:latin typeface="Arial" panose="020B0604020202020204" pitchFamily="34" charset="0"/>
                <a:cs typeface="Arial" panose="020B0604020202020204" pitchFamily="34" charset="0"/>
              </a:rPr>
              <a:t>This </a:t>
            </a:r>
            <a:r>
              <a:rPr sz="2000" spc="-15" dirty="0">
                <a:solidFill>
                  <a:srgbClr val="46702B"/>
                </a:solidFill>
                <a:latin typeface="Arial" panose="020B0604020202020204" pitchFamily="34" charset="0"/>
                <a:cs typeface="Arial" panose="020B0604020202020204" pitchFamily="34" charset="0"/>
              </a:rPr>
              <a:t>site contains </a:t>
            </a:r>
            <a:r>
              <a:rPr sz="2000" spc="-10" dirty="0">
                <a:solidFill>
                  <a:srgbClr val="46702B"/>
                </a:solidFill>
                <a:latin typeface="Arial" panose="020B0604020202020204" pitchFamily="34" charset="0"/>
                <a:cs typeface="Arial" panose="020B0604020202020204" pitchFamily="34" charset="0"/>
              </a:rPr>
              <a:t>benefit information, </a:t>
            </a:r>
            <a:r>
              <a:rPr sz="2000" spc="-15" dirty="0">
                <a:solidFill>
                  <a:srgbClr val="46702B"/>
                </a:solidFill>
                <a:latin typeface="Arial" panose="020B0604020202020204" pitchFamily="34" charset="0"/>
                <a:cs typeface="Arial" panose="020B0604020202020204" pitchFamily="34" charset="0"/>
              </a:rPr>
              <a:t>informative </a:t>
            </a:r>
            <a:r>
              <a:rPr sz="2000" spc="-10" dirty="0">
                <a:solidFill>
                  <a:srgbClr val="46702B"/>
                </a:solidFill>
                <a:latin typeface="Arial" panose="020B0604020202020204" pitchFamily="34" charset="0"/>
                <a:cs typeface="Arial" panose="020B0604020202020204" pitchFamily="34" charset="0"/>
              </a:rPr>
              <a:t>videos </a:t>
            </a:r>
            <a:r>
              <a:rPr sz="2000" spc="-5" dirty="0">
                <a:solidFill>
                  <a:srgbClr val="46702B"/>
                </a:solidFill>
                <a:latin typeface="Arial" panose="020B0604020202020204" pitchFamily="34" charset="0"/>
                <a:cs typeface="Arial" panose="020B0604020202020204" pitchFamily="34" charset="0"/>
              </a:rPr>
              <a:t>on each  </a:t>
            </a:r>
            <a:r>
              <a:rPr sz="2000" spc="-10" dirty="0">
                <a:solidFill>
                  <a:srgbClr val="46702B"/>
                </a:solidFill>
                <a:latin typeface="Arial" panose="020B0604020202020204" pitchFamily="34" charset="0"/>
                <a:cs typeface="Arial" panose="020B0604020202020204" pitchFamily="34" charset="0"/>
              </a:rPr>
              <a:t>benefit offering, links </a:t>
            </a:r>
            <a:r>
              <a:rPr sz="2000" spc="-15" dirty="0">
                <a:solidFill>
                  <a:srgbClr val="46702B"/>
                </a:solidFill>
                <a:latin typeface="Arial" panose="020B0604020202020204" pitchFamily="34" charset="0"/>
                <a:cs typeface="Arial" panose="020B0604020202020204" pitchFamily="34" charset="0"/>
              </a:rPr>
              <a:t>to </a:t>
            </a:r>
            <a:r>
              <a:rPr sz="2000" spc="-10" dirty="0">
                <a:solidFill>
                  <a:srgbClr val="46702B"/>
                </a:solidFill>
                <a:latin typeface="Arial" panose="020B0604020202020204" pitchFamily="34" charset="0"/>
                <a:cs typeface="Arial" panose="020B0604020202020204" pitchFamily="34" charset="0"/>
              </a:rPr>
              <a:t>important </a:t>
            </a:r>
            <a:r>
              <a:rPr sz="2000" spc="-5" dirty="0">
                <a:solidFill>
                  <a:srgbClr val="46702B"/>
                </a:solidFill>
                <a:latin typeface="Arial" panose="020B0604020202020204" pitchFamily="34" charset="0"/>
                <a:cs typeface="Arial" panose="020B0604020202020204" pitchFamily="34" charset="0"/>
              </a:rPr>
              <a:t>documents and </a:t>
            </a:r>
            <a:r>
              <a:rPr sz="2000" spc="-15" dirty="0">
                <a:solidFill>
                  <a:srgbClr val="46702B"/>
                </a:solidFill>
                <a:latin typeface="Arial" panose="020B0604020202020204" pitchFamily="34" charset="0"/>
                <a:cs typeface="Arial" panose="020B0604020202020204" pitchFamily="34" charset="0"/>
              </a:rPr>
              <a:t>forms, </a:t>
            </a:r>
            <a:r>
              <a:rPr sz="2000" spc="-10" dirty="0">
                <a:solidFill>
                  <a:srgbClr val="46702B"/>
                </a:solidFill>
                <a:latin typeface="Arial" panose="020B0604020202020204" pitchFamily="34" charset="0"/>
                <a:cs typeface="Arial" panose="020B0604020202020204" pitchFamily="34" charset="0"/>
              </a:rPr>
              <a:t>and  </a:t>
            </a:r>
            <a:r>
              <a:rPr sz="2000" spc="-15" dirty="0">
                <a:solidFill>
                  <a:srgbClr val="46702B"/>
                </a:solidFill>
                <a:latin typeface="Arial" panose="020B0604020202020204" pitchFamily="34" charset="0"/>
                <a:cs typeface="Arial" panose="020B0604020202020204" pitchFamily="34" charset="0"/>
              </a:rPr>
              <a:t>contact</a:t>
            </a:r>
            <a:r>
              <a:rPr sz="2000" spc="0" dirty="0">
                <a:solidFill>
                  <a:srgbClr val="46702B"/>
                </a:solidFill>
                <a:latin typeface="Arial" panose="020B0604020202020204" pitchFamily="34" charset="0"/>
                <a:cs typeface="Arial" panose="020B0604020202020204" pitchFamily="34" charset="0"/>
              </a:rPr>
              <a:t> </a:t>
            </a:r>
            <a:r>
              <a:rPr sz="2000" spc="-10" dirty="0">
                <a:solidFill>
                  <a:srgbClr val="46702B"/>
                </a:solidFill>
                <a:latin typeface="Arial" panose="020B0604020202020204" pitchFamily="34" charset="0"/>
                <a:cs typeface="Arial" panose="020B0604020202020204" pitchFamily="34" charset="0"/>
              </a:rPr>
              <a:t>information.</a:t>
            </a:r>
            <a:endParaRPr sz="2000" dirty="0">
              <a:solidFill>
                <a:srgbClr val="46702B"/>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38835F4-C5CF-419D-9224-70C2E3987BFF}"/>
              </a:ext>
            </a:extLst>
          </p:cNvPr>
          <p:cNvPicPr/>
          <p:nvPr/>
        </p:nvPicPr>
        <p:blipFill rotWithShape="1">
          <a:blip r:embed="rId2"/>
          <a:srcRect l="24084" t="13300" r="25855" b="20877"/>
          <a:stretch/>
        </p:blipFill>
        <p:spPr bwMode="auto">
          <a:xfrm>
            <a:off x="4260365" y="3214254"/>
            <a:ext cx="5077691" cy="341514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B691628A-B7C0-8F29-57AD-EA4213AFB75A}"/>
              </a:ext>
            </a:extLst>
          </p:cNvPr>
          <p:cNvPicPr>
            <a:picLocks noChangeAspect="1"/>
          </p:cNvPicPr>
          <p:nvPr/>
        </p:nvPicPr>
        <p:blipFill>
          <a:blip r:embed="rId3"/>
          <a:stretch>
            <a:fillRect/>
          </a:stretch>
        </p:blipFill>
        <p:spPr>
          <a:xfrm>
            <a:off x="1752600" y="37338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dirty="0">
                <a:solidFill>
                  <a:srgbClr val="46702B"/>
                </a:solidFill>
                <a:latin typeface="Arial"/>
                <a:cs typeface="Arial"/>
              </a:rPr>
              <a:t>Ques</a:t>
            </a:r>
            <a:r>
              <a:rPr lang="en-US" sz="3600" spc="-15" dirty="0">
                <a:solidFill>
                  <a:srgbClr val="46702B"/>
                </a:solidFill>
                <a:latin typeface="Arial"/>
                <a:cs typeface="Arial"/>
              </a:rPr>
              <a:t>t</a:t>
            </a:r>
            <a:r>
              <a:rPr lang="en-US" sz="3600" spc="0" dirty="0">
                <a:solidFill>
                  <a:srgbClr val="46702B"/>
                </a:solidFill>
                <a:latin typeface="Arial"/>
                <a:cs typeface="Arial"/>
              </a:rPr>
              <a:t>ions?</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31</a:t>
            </a:r>
            <a:endParaRPr sz="9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0297" y="6976567"/>
            <a:ext cx="641985" cy="194310"/>
          </a:xfrm>
          <a:prstGeom prst="rect">
            <a:avLst/>
          </a:prstGeom>
        </p:spPr>
        <p:txBody>
          <a:bodyPr vert="horz" wrap="square" lIns="0" tIns="0" rIns="0" bIns="0" rtlCol="0">
            <a:noAutofit/>
          </a:bodyPr>
          <a:lstStyle/>
          <a:p>
            <a:pPr marL="12700">
              <a:lnSpc>
                <a:spcPct val="100000"/>
              </a:lnSpc>
            </a:pPr>
            <a:r>
              <a:rPr sz="1200" dirty="0">
                <a:solidFill>
                  <a:srgbClr val="FFFFFF"/>
                </a:solidFill>
                <a:latin typeface="Arial"/>
                <a:cs typeface="Arial"/>
              </a:rPr>
              <a:t>N</a:t>
            </a:r>
            <a:r>
              <a:rPr sz="1200" spc="-5" dirty="0">
                <a:solidFill>
                  <a:srgbClr val="FFFFFF"/>
                </a:solidFill>
                <a:latin typeface="Arial"/>
                <a:cs typeface="Arial"/>
              </a:rPr>
              <a:t>F</a:t>
            </a:r>
            <a:r>
              <a:rPr sz="1200" spc="-155" dirty="0">
                <a:solidFill>
                  <a:srgbClr val="FFFFFF"/>
                </a:solidFill>
                <a:latin typeface="Arial"/>
                <a:cs typeface="Arial"/>
              </a:rPr>
              <a:t>P</a:t>
            </a:r>
            <a:r>
              <a:rPr sz="1200" spc="0" dirty="0">
                <a:solidFill>
                  <a:srgbClr val="FFFFFF"/>
                </a:solidFill>
                <a:latin typeface="Arial"/>
                <a:cs typeface="Arial"/>
              </a:rPr>
              <a:t>.c</a:t>
            </a:r>
            <a:r>
              <a:rPr sz="1200" spc="5" dirty="0">
                <a:solidFill>
                  <a:srgbClr val="FFFFFF"/>
                </a:solidFill>
                <a:latin typeface="Arial"/>
                <a:cs typeface="Arial"/>
              </a:rPr>
              <a:t>o</a:t>
            </a:r>
            <a:r>
              <a:rPr sz="1200" spc="0" dirty="0">
                <a:solidFill>
                  <a:srgbClr val="FFFFFF"/>
                </a:solidFill>
                <a:latin typeface="Arial"/>
                <a:cs typeface="Arial"/>
              </a:rPr>
              <a:t>m</a:t>
            </a:r>
            <a:endParaRPr sz="1200">
              <a:latin typeface="Arial"/>
              <a:cs typeface="Arial"/>
            </a:endParaRPr>
          </a:p>
        </p:txBody>
      </p:sp>
      <p:sp>
        <p:nvSpPr>
          <p:cNvPr id="3" name="object 3"/>
          <p:cNvSpPr/>
          <p:nvPr/>
        </p:nvSpPr>
        <p:spPr>
          <a:xfrm>
            <a:off x="4191000" y="3413759"/>
            <a:ext cx="1600200" cy="393191"/>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Changes</a:t>
            </a:r>
            <a:r>
              <a:rPr sz="3600" u="sng" spc="-25" dirty="0">
                <a:solidFill>
                  <a:srgbClr val="46702B"/>
                </a:solidFill>
                <a:latin typeface="Arial"/>
                <a:cs typeface="Arial"/>
              </a:rPr>
              <a:t> </a:t>
            </a:r>
            <a:r>
              <a:rPr sz="3600" u="sng" spc="0" dirty="0">
                <a:solidFill>
                  <a:srgbClr val="46702B"/>
                </a:solidFill>
                <a:latin typeface="Arial"/>
                <a:cs typeface="Arial"/>
              </a:rPr>
              <a:t>for 202</a:t>
            </a:r>
            <a:r>
              <a:rPr lang="en-US" sz="3600" u="sng" dirty="0">
                <a:solidFill>
                  <a:srgbClr val="46702B"/>
                </a:solidFill>
                <a:latin typeface="Arial"/>
                <a:cs typeface="Arial"/>
              </a:rPr>
              <a:t>5</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2</a:t>
            </a:r>
            <a:endParaRPr sz="900">
              <a:latin typeface="Arial"/>
              <a:cs typeface="Arial"/>
            </a:endParaRPr>
          </a:p>
        </p:txBody>
      </p:sp>
      <p:sp>
        <p:nvSpPr>
          <p:cNvPr id="3" name="object 3"/>
          <p:cNvSpPr txBox="1"/>
          <p:nvPr/>
        </p:nvSpPr>
        <p:spPr>
          <a:xfrm>
            <a:off x="685800" y="1295400"/>
            <a:ext cx="8934195" cy="5257800"/>
          </a:xfrm>
          <a:prstGeom prst="rect">
            <a:avLst/>
          </a:prstGeom>
        </p:spPr>
        <p:txBody>
          <a:bodyPr vert="horz" wrap="square" lIns="0" tIns="0" rIns="0" bIns="0" rtlCol="0">
            <a:noAutofit/>
          </a:bodyPr>
          <a:lstStyle/>
          <a:p>
            <a:pPr marL="457200" indent="-457200">
              <a:buFont typeface="Arial" panose="020B0604020202020204" pitchFamily="34" charset="0"/>
              <a:buChar char="•"/>
            </a:pPr>
            <a:r>
              <a:rPr lang="en-US" sz="2400" spc="-15" dirty="0">
                <a:solidFill>
                  <a:srgbClr val="3A6C29"/>
                </a:solidFill>
                <a:latin typeface="Arial"/>
                <a:cs typeface="Arial"/>
              </a:rPr>
              <a:t>There will be no changes to your medical and pharmacy plan design, but there will be some increases to cost</a:t>
            </a:r>
          </a:p>
          <a:p>
            <a:pPr marL="457200" indent="-457200">
              <a:buFont typeface="Arial" panose="020B0604020202020204" pitchFamily="34" charset="0"/>
              <a:buChar char="•"/>
            </a:pPr>
            <a:r>
              <a:rPr lang="en-US" sz="2400" spc="-15">
                <a:solidFill>
                  <a:srgbClr val="3A6C29"/>
                </a:solidFill>
                <a:latin typeface="Arial"/>
                <a:cs typeface="Arial"/>
              </a:rPr>
              <a:t>There </a:t>
            </a:r>
            <a:r>
              <a:rPr lang="en-US" sz="2400" spc="-15" dirty="0">
                <a:solidFill>
                  <a:srgbClr val="3A6C29"/>
                </a:solidFill>
                <a:latin typeface="Arial"/>
                <a:cs typeface="Arial"/>
              </a:rPr>
              <a:t>will be no changes to your dental plan design or costs</a:t>
            </a:r>
          </a:p>
          <a:p>
            <a:pPr marL="457200" indent="-457200">
              <a:buFont typeface="Arial" panose="020B0604020202020204" pitchFamily="34" charset="0"/>
              <a:buChar char="•"/>
            </a:pPr>
            <a:r>
              <a:rPr lang="en-US" sz="2400" spc="-15" dirty="0">
                <a:solidFill>
                  <a:srgbClr val="3A6C29"/>
                </a:solidFill>
                <a:latin typeface="Arial"/>
                <a:cs typeface="Arial"/>
              </a:rPr>
              <a:t>There will be no changes to your vision plan design or costs</a:t>
            </a:r>
          </a:p>
          <a:p>
            <a:pPr marL="457200" indent="-457200">
              <a:buFont typeface="Arial" panose="020B0604020202020204" pitchFamily="34" charset="0"/>
              <a:buChar char="•"/>
            </a:pPr>
            <a:r>
              <a:rPr lang="en-US" sz="2400" spc="-15" dirty="0">
                <a:solidFill>
                  <a:srgbClr val="3A6C29"/>
                </a:solidFill>
                <a:latin typeface="Arial"/>
                <a:cs typeface="Arial"/>
              </a:rPr>
              <a:t>Basic Life will continue to be administered by MetLife</a:t>
            </a:r>
          </a:p>
          <a:p>
            <a:pPr>
              <a:lnSpc>
                <a:spcPts val="500"/>
              </a:lnSpc>
              <a:spcBef>
                <a:spcPts val="38"/>
              </a:spcBef>
            </a:pPr>
            <a:endParaRPr sz="500" dirty="0"/>
          </a:p>
          <a:p>
            <a:pPr marL="184785">
              <a:lnSpc>
                <a:spcPts val="3315"/>
              </a:lnSpc>
            </a:pP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sz="2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Member </a:t>
            </a:r>
            <a:r>
              <a:rPr sz="3600" u="sng" spc="0" dirty="0">
                <a:solidFill>
                  <a:srgbClr val="46702B"/>
                </a:solidFill>
                <a:latin typeface="Arial"/>
                <a:cs typeface="Arial"/>
              </a:rPr>
              <a:t>Responsib</a:t>
            </a:r>
            <a:r>
              <a:rPr sz="3600" u="sng" spc="10" dirty="0">
                <a:solidFill>
                  <a:srgbClr val="46702B"/>
                </a:solidFill>
                <a:latin typeface="Arial"/>
                <a:cs typeface="Arial"/>
              </a:rPr>
              <a:t>i</a:t>
            </a:r>
            <a:r>
              <a:rPr sz="3600" u="sng" spc="0" dirty="0">
                <a:solidFill>
                  <a:srgbClr val="46702B"/>
                </a:solidFill>
                <a:latin typeface="Arial"/>
                <a:cs typeface="Arial"/>
              </a:rPr>
              <a:t>lity</a:t>
            </a:r>
            <a:r>
              <a:rPr sz="3600" u="sng" spc="110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3</a:t>
            </a:r>
            <a:endParaRPr sz="900">
              <a:latin typeface="Arial"/>
              <a:cs typeface="Arial"/>
            </a:endParaRPr>
          </a:p>
        </p:txBody>
      </p:sp>
      <p:sp>
        <p:nvSpPr>
          <p:cNvPr id="3" name="object 3"/>
          <p:cNvSpPr txBox="1"/>
          <p:nvPr/>
        </p:nvSpPr>
        <p:spPr>
          <a:xfrm>
            <a:off x="838200" y="1447800"/>
            <a:ext cx="7679182" cy="4267325"/>
          </a:xfrm>
          <a:prstGeom prst="rect">
            <a:avLst/>
          </a:prstGeom>
        </p:spPr>
        <p:txBody>
          <a:bodyPr vert="horz" wrap="square" lIns="0" tIns="0" rIns="0" bIns="0" rtlCol="0">
            <a:noAutofit/>
          </a:bodyPr>
          <a:lstStyle/>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Read</a:t>
            </a:r>
            <a:r>
              <a:rPr sz="2800" spc="15" dirty="0">
                <a:solidFill>
                  <a:srgbClr val="3A6C29"/>
                </a:solidFill>
                <a:latin typeface="Arial"/>
                <a:cs typeface="Arial"/>
              </a:rPr>
              <a:t> </a:t>
            </a:r>
            <a:r>
              <a:rPr sz="2800" spc="-20" dirty="0">
                <a:solidFill>
                  <a:srgbClr val="3A6C29"/>
                </a:solidFill>
                <a:latin typeface="Arial"/>
                <a:cs typeface="Arial"/>
              </a:rPr>
              <a:t>Open</a:t>
            </a:r>
            <a:r>
              <a:rPr sz="2800" spc="5" dirty="0">
                <a:solidFill>
                  <a:srgbClr val="3A6C29"/>
                </a:solidFill>
                <a:latin typeface="Arial"/>
                <a:cs typeface="Arial"/>
              </a:rPr>
              <a:t> </a:t>
            </a:r>
            <a:r>
              <a:rPr sz="2800" spc="-15" dirty="0">
                <a:solidFill>
                  <a:srgbClr val="3A6C29"/>
                </a:solidFill>
                <a:latin typeface="Arial"/>
                <a:cs typeface="Arial"/>
              </a:rPr>
              <a:t>Enro</a:t>
            </a:r>
            <a:r>
              <a:rPr sz="2800" spc="-5" dirty="0">
                <a:solidFill>
                  <a:srgbClr val="3A6C29"/>
                </a:solidFill>
                <a:latin typeface="Arial"/>
                <a:cs typeface="Arial"/>
              </a:rPr>
              <a:t>l</a:t>
            </a:r>
            <a:r>
              <a:rPr sz="2800" spc="-15" dirty="0">
                <a:solidFill>
                  <a:srgbClr val="3A6C29"/>
                </a:solidFill>
                <a:latin typeface="Arial"/>
                <a:cs typeface="Arial"/>
              </a:rPr>
              <a:t>lment</a:t>
            </a:r>
            <a:r>
              <a:rPr sz="2800" spc="30" dirty="0">
                <a:solidFill>
                  <a:srgbClr val="3A6C29"/>
                </a:solidFill>
                <a:latin typeface="Arial"/>
                <a:cs typeface="Arial"/>
              </a:rPr>
              <a:t> </a:t>
            </a:r>
            <a:r>
              <a:rPr sz="2800" spc="-20" dirty="0">
                <a:solidFill>
                  <a:srgbClr val="3A6C29"/>
                </a:solidFill>
                <a:latin typeface="Arial"/>
                <a:cs typeface="Arial"/>
              </a:rPr>
              <a:t>Mate</a:t>
            </a:r>
            <a:r>
              <a:rPr sz="2800" spc="-5" dirty="0">
                <a:solidFill>
                  <a:srgbClr val="3A6C29"/>
                </a:solidFill>
                <a:latin typeface="Arial"/>
                <a:cs typeface="Arial"/>
              </a:rPr>
              <a:t>r</a:t>
            </a:r>
            <a:r>
              <a:rPr sz="2800" spc="-15" dirty="0">
                <a:solidFill>
                  <a:srgbClr val="3A6C29"/>
                </a:solidFill>
                <a:latin typeface="Arial"/>
                <a:cs typeface="Arial"/>
              </a:rPr>
              <a:t>ia</a:t>
            </a:r>
            <a:r>
              <a:rPr sz="2800" spc="-5" dirty="0">
                <a:solidFill>
                  <a:srgbClr val="3A6C29"/>
                </a:solidFill>
                <a:latin typeface="Arial"/>
                <a:cs typeface="Arial"/>
              </a:rPr>
              <a:t>l</a:t>
            </a:r>
            <a:r>
              <a:rPr sz="2800" spc="-15" dirty="0">
                <a:solidFill>
                  <a:srgbClr val="3A6C29"/>
                </a:solidFill>
                <a:latin typeface="Arial"/>
                <a:cs typeface="Arial"/>
              </a:rPr>
              <a:t>s</a:t>
            </a:r>
            <a:endParaRPr sz="2800" dirty="0">
              <a:latin typeface="Arial"/>
              <a:cs typeface="Arial"/>
            </a:endParaRPr>
          </a:p>
          <a:p>
            <a:pPr>
              <a:lnSpc>
                <a:spcPts val="950"/>
              </a:lnSpc>
              <a:spcBef>
                <a:spcPts val="15"/>
              </a:spcBef>
            </a:pPr>
            <a:endParaRPr sz="950" dirty="0"/>
          </a:p>
          <a:p>
            <a:pPr marL="184785" marR="249554"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Upd</a:t>
            </a:r>
            <a:r>
              <a:rPr sz="2800" spc="-10" dirty="0">
                <a:solidFill>
                  <a:srgbClr val="3A6C29"/>
                </a:solidFill>
                <a:latin typeface="Arial"/>
                <a:cs typeface="Arial"/>
              </a:rPr>
              <a:t>a</a:t>
            </a:r>
            <a:r>
              <a:rPr sz="2800" spc="-15" dirty="0">
                <a:solidFill>
                  <a:srgbClr val="3A6C29"/>
                </a:solidFill>
                <a:latin typeface="Arial"/>
                <a:cs typeface="Arial"/>
              </a:rPr>
              <a:t>te</a:t>
            </a:r>
            <a:r>
              <a:rPr sz="2800" spc="25" dirty="0">
                <a:solidFill>
                  <a:srgbClr val="3A6C29"/>
                </a:solidFill>
                <a:latin typeface="Arial"/>
                <a:cs typeface="Arial"/>
              </a:rPr>
              <a:t> </a:t>
            </a:r>
            <a:r>
              <a:rPr sz="2800" spc="-10" dirty="0">
                <a:solidFill>
                  <a:srgbClr val="3A6C29"/>
                </a:solidFill>
                <a:latin typeface="Arial"/>
                <a:cs typeface="Arial"/>
              </a:rPr>
              <a:t>your</a:t>
            </a:r>
            <a:r>
              <a:rPr sz="2800" spc="5" dirty="0">
                <a:solidFill>
                  <a:srgbClr val="3A6C29"/>
                </a:solidFill>
                <a:latin typeface="Arial"/>
                <a:cs typeface="Arial"/>
              </a:rPr>
              <a:t> </a:t>
            </a:r>
            <a:r>
              <a:rPr sz="2800" spc="-10" dirty="0">
                <a:solidFill>
                  <a:srgbClr val="3A6C29"/>
                </a:solidFill>
                <a:latin typeface="Arial"/>
                <a:cs typeface="Arial"/>
              </a:rPr>
              <a:t>personal</a:t>
            </a:r>
            <a:r>
              <a:rPr sz="2800" spc="5" dirty="0">
                <a:solidFill>
                  <a:srgbClr val="3A6C29"/>
                </a:solidFill>
                <a:latin typeface="Arial"/>
                <a:cs typeface="Arial"/>
              </a:rPr>
              <a:t> </a:t>
            </a:r>
            <a:r>
              <a:rPr sz="2800" spc="-10" dirty="0">
                <a:solidFill>
                  <a:srgbClr val="3A6C29"/>
                </a:solidFill>
                <a:latin typeface="Arial"/>
                <a:cs typeface="Arial"/>
              </a:rPr>
              <a:t>in</a:t>
            </a:r>
            <a:r>
              <a:rPr sz="2800" spc="-15" dirty="0">
                <a:solidFill>
                  <a:srgbClr val="3A6C29"/>
                </a:solidFill>
                <a:latin typeface="Arial"/>
                <a:cs typeface="Arial"/>
              </a:rPr>
              <a:t>format</a:t>
            </a:r>
            <a:r>
              <a:rPr sz="2800" spc="-10" dirty="0">
                <a:solidFill>
                  <a:srgbClr val="3A6C29"/>
                </a:solidFill>
                <a:latin typeface="Arial"/>
                <a:cs typeface="Arial"/>
              </a:rPr>
              <a:t>io</a:t>
            </a:r>
            <a:r>
              <a:rPr sz="2800" spc="-20" dirty="0">
                <a:solidFill>
                  <a:srgbClr val="3A6C29"/>
                </a:solidFill>
                <a:latin typeface="Arial"/>
                <a:cs typeface="Arial"/>
              </a:rPr>
              <a:t>n</a:t>
            </a:r>
            <a:r>
              <a:rPr sz="2800" spc="5" dirty="0">
                <a:solidFill>
                  <a:srgbClr val="3A6C29"/>
                </a:solidFill>
                <a:latin typeface="Arial"/>
                <a:cs typeface="Arial"/>
              </a:rPr>
              <a:t> </a:t>
            </a:r>
            <a:r>
              <a:rPr sz="2800" spc="-15" dirty="0">
                <a:solidFill>
                  <a:srgbClr val="3A6C29"/>
                </a:solidFill>
                <a:latin typeface="Arial"/>
                <a:cs typeface="Arial"/>
              </a:rPr>
              <a:t>an</a:t>
            </a:r>
            <a:r>
              <a:rPr sz="2800" spc="-20" dirty="0">
                <a:solidFill>
                  <a:srgbClr val="3A6C29"/>
                </a:solidFill>
                <a:latin typeface="Arial"/>
                <a:cs typeface="Arial"/>
              </a:rPr>
              <a:t>d</a:t>
            </a:r>
            <a:r>
              <a:rPr sz="2800" spc="5" dirty="0">
                <a:solidFill>
                  <a:srgbClr val="3A6C29"/>
                </a:solidFill>
                <a:latin typeface="Arial"/>
                <a:cs typeface="Arial"/>
              </a:rPr>
              <a:t> </a:t>
            </a:r>
            <a:r>
              <a:rPr sz="2800" spc="-10" dirty="0">
                <a:solidFill>
                  <a:srgbClr val="3A6C29"/>
                </a:solidFill>
                <a:latin typeface="Arial"/>
                <a:cs typeface="Arial"/>
              </a:rPr>
              <a:t>check</a:t>
            </a:r>
            <a:r>
              <a:rPr sz="2800" spc="-5" dirty="0">
                <a:solidFill>
                  <a:srgbClr val="3A6C29"/>
                </a:solidFill>
                <a:latin typeface="Arial"/>
                <a:cs typeface="Arial"/>
              </a:rPr>
              <a:t> </a:t>
            </a:r>
            <a:r>
              <a:rPr sz="2800" spc="-20" dirty="0">
                <a:solidFill>
                  <a:srgbClr val="3A6C29"/>
                </a:solidFill>
                <a:latin typeface="Arial"/>
                <a:cs typeface="Arial"/>
              </a:rPr>
              <a:t>b</a:t>
            </a:r>
            <a:r>
              <a:rPr sz="2800" spc="-15" dirty="0">
                <a:solidFill>
                  <a:srgbClr val="3A6C29"/>
                </a:solidFill>
                <a:latin typeface="Arial"/>
                <a:cs typeface="Arial"/>
              </a:rPr>
              <a:t>e</a:t>
            </a:r>
            <a:r>
              <a:rPr sz="2800" spc="-20" dirty="0">
                <a:solidFill>
                  <a:srgbClr val="3A6C29"/>
                </a:solidFill>
                <a:latin typeface="Arial"/>
                <a:cs typeface="Arial"/>
              </a:rPr>
              <a:t>n</a:t>
            </a:r>
            <a:r>
              <a:rPr sz="2800" spc="-15" dirty="0">
                <a:solidFill>
                  <a:srgbClr val="3A6C29"/>
                </a:solidFill>
                <a:latin typeface="Arial"/>
                <a:cs typeface="Arial"/>
              </a:rPr>
              <a:t>e</a:t>
            </a:r>
            <a:r>
              <a:rPr sz="2800" spc="-10" dirty="0">
                <a:solidFill>
                  <a:srgbClr val="3A6C29"/>
                </a:solidFill>
                <a:latin typeface="Arial"/>
                <a:cs typeface="Arial"/>
              </a:rPr>
              <a:t>fici</a:t>
            </a:r>
            <a:r>
              <a:rPr sz="2800" spc="-15" dirty="0">
                <a:solidFill>
                  <a:srgbClr val="3A6C29"/>
                </a:solidFill>
                <a:latin typeface="Arial"/>
                <a:cs typeface="Arial"/>
              </a:rPr>
              <a:t>a</a:t>
            </a:r>
            <a:r>
              <a:rPr sz="2800" spc="-10" dirty="0">
                <a:solidFill>
                  <a:srgbClr val="3A6C29"/>
                </a:solidFill>
                <a:latin typeface="Arial"/>
                <a:cs typeface="Arial"/>
              </a:rPr>
              <a:t>rie</a:t>
            </a:r>
            <a:r>
              <a:rPr sz="2800" spc="-15" dirty="0">
                <a:solidFill>
                  <a:srgbClr val="3A6C29"/>
                </a:solidFill>
                <a:latin typeface="Arial"/>
                <a:cs typeface="Arial"/>
              </a:rPr>
              <a:t>s</a:t>
            </a:r>
            <a:endParaRPr sz="2800" dirty="0">
              <a:latin typeface="Arial"/>
              <a:cs typeface="Arial"/>
            </a:endParaRPr>
          </a:p>
          <a:p>
            <a:pPr>
              <a:lnSpc>
                <a:spcPts val="550"/>
              </a:lnSpc>
              <a:spcBef>
                <a:spcPts val="2"/>
              </a:spcBef>
            </a:pPr>
            <a:endParaRPr sz="550" dirty="0"/>
          </a:p>
          <a:p>
            <a:pPr marL="184785" marR="12700" indent="-172720">
              <a:lnSpc>
                <a:spcPct val="99600"/>
              </a:lnSpc>
              <a:tabLst>
                <a:tab pos="2703830" algn="l"/>
              </a:tabLst>
            </a:pPr>
            <a:r>
              <a:rPr sz="3050" spc="10" dirty="0">
                <a:solidFill>
                  <a:srgbClr val="4F9237"/>
                </a:solidFill>
                <a:latin typeface="Arial"/>
                <a:cs typeface="Arial"/>
              </a:rPr>
              <a:t>•</a:t>
            </a:r>
            <a:r>
              <a:rPr sz="3050" spc="-575" dirty="0">
                <a:solidFill>
                  <a:srgbClr val="4F9237"/>
                </a:solidFill>
                <a:latin typeface="Arial"/>
                <a:cs typeface="Arial"/>
              </a:rPr>
              <a:t> </a:t>
            </a:r>
            <a:r>
              <a:rPr lang="en-US" sz="2800" spc="-20" dirty="0">
                <a:solidFill>
                  <a:srgbClr val="3A6C29"/>
                </a:solidFill>
                <a:latin typeface="Arial"/>
                <a:cs typeface="Arial"/>
              </a:rPr>
              <a:t>If you wish to make changes</a:t>
            </a:r>
            <a:r>
              <a:rPr sz="2800" spc="-20" dirty="0">
                <a:solidFill>
                  <a:srgbClr val="3A6C29"/>
                </a:solidFill>
                <a:latin typeface="Arial"/>
                <a:cs typeface="Arial"/>
              </a:rPr>
              <a:t>,</a:t>
            </a:r>
            <a:r>
              <a:rPr sz="2800" spc="-5" dirty="0">
                <a:solidFill>
                  <a:srgbClr val="3A6C29"/>
                </a:solidFill>
                <a:latin typeface="Arial"/>
                <a:cs typeface="Arial"/>
              </a:rPr>
              <a:t> </a:t>
            </a:r>
            <a:r>
              <a:rPr lang="en-US" sz="2800" spc="-5" dirty="0">
                <a:solidFill>
                  <a:srgbClr val="3A6C29"/>
                </a:solidFill>
                <a:latin typeface="Arial"/>
                <a:cs typeface="Arial"/>
              </a:rPr>
              <a:t>you must either </a:t>
            </a:r>
            <a:r>
              <a:rPr lang="en-US" sz="2800" spc="-15" dirty="0">
                <a:solidFill>
                  <a:srgbClr val="3A6C29"/>
                </a:solidFill>
                <a:latin typeface="Arial"/>
                <a:cs typeface="Arial"/>
              </a:rPr>
              <a:t>meet with an </a:t>
            </a:r>
            <a:r>
              <a:rPr lang="en-US" sz="2800" spc="-20" dirty="0">
                <a:solidFill>
                  <a:srgbClr val="3A6C29"/>
                </a:solidFill>
                <a:latin typeface="Arial"/>
                <a:cs typeface="Arial"/>
              </a:rPr>
              <a:t>NFP Benefit Counselor, complete the enrollment form you received by mail and return to </a:t>
            </a:r>
            <a:r>
              <a:rPr lang="en-US" sz="2800" spc="-20" dirty="0">
                <a:solidFill>
                  <a:srgbClr val="3A6C29"/>
                </a:solidFill>
                <a:latin typeface="Arial"/>
                <a:cs typeface="Arial"/>
                <a:hlinkClick r:id="rId2"/>
              </a:rPr>
              <a:t>nfpSEcustomerservice@nfp.com</a:t>
            </a:r>
            <a:r>
              <a:rPr lang="en-US" sz="2800" spc="-20" dirty="0">
                <a:solidFill>
                  <a:srgbClr val="3A6C29"/>
                </a:solidFill>
                <a:latin typeface="Arial"/>
                <a:cs typeface="Arial"/>
              </a:rPr>
              <a:t> or to the Benefits Department, </a:t>
            </a:r>
            <a:r>
              <a:rPr sz="2800" spc="-15" dirty="0">
                <a:solidFill>
                  <a:srgbClr val="3A6C29"/>
                </a:solidFill>
                <a:latin typeface="Arial"/>
                <a:cs typeface="Arial"/>
              </a:rPr>
              <a:t>or </a:t>
            </a:r>
            <a:r>
              <a:rPr lang="en-US" sz="2800" spc="-15" dirty="0">
                <a:solidFill>
                  <a:srgbClr val="3A6C29"/>
                </a:solidFill>
                <a:latin typeface="Arial"/>
                <a:cs typeface="Arial"/>
              </a:rPr>
              <a:t>by contact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5" dirty="0">
                <a:solidFill>
                  <a:srgbClr val="3A6C29"/>
                </a:solidFill>
                <a:latin typeface="Arial"/>
                <a:cs typeface="Arial"/>
              </a:rPr>
              <a:t> </a:t>
            </a:r>
            <a:r>
              <a:rPr lang="en-US" sz="2800" spc="-5" dirty="0">
                <a:solidFill>
                  <a:srgbClr val="3A6C29"/>
                </a:solidFill>
                <a:latin typeface="Arial"/>
                <a:cs typeface="Arial"/>
              </a:rPr>
              <a:t>NFP S</a:t>
            </a:r>
            <a:r>
              <a:rPr sz="2800" spc="-20" dirty="0">
                <a:solidFill>
                  <a:srgbClr val="3A6C29"/>
                </a:solidFill>
                <a:latin typeface="Arial"/>
                <a:cs typeface="Arial"/>
              </a:rPr>
              <a:t>e</a:t>
            </a:r>
            <a:r>
              <a:rPr sz="2800" spc="-5" dirty="0">
                <a:solidFill>
                  <a:srgbClr val="3A6C29"/>
                </a:solidFill>
                <a:latin typeface="Arial"/>
                <a:cs typeface="Arial"/>
              </a:rPr>
              <a:t>r</a:t>
            </a:r>
            <a:r>
              <a:rPr sz="2800" spc="-15" dirty="0">
                <a:solidFill>
                  <a:srgbClr val="3A6C29"/>
                </a:solidFill>
                <a:latin typeface="Arial"/>
                <a:cs typeface="Arial"/>
              </a:rPr>
              <a:t>v</a:t>
            </a:r>
            <a:r>
              <a:rPr sz="2800" spc="-5" dirty="0">
                <a:solidFill>
                  <a:srgbClr val="3A6C29"/>
                </a:solidFill>
                <a:latin typeface="Arial"/>
                <a:cs typeface="Arial"/>
              </a:rPr>
              <a:t>i</a:t>
            </a:r>
            <a:r>
              <a:rPr sz="2800" spc="-15" dirty="0">
                <a:solidFill>
                  <a:srgbClr val="3A6C29"/>
                </a:solidFill>
                <a:latin typeface="Arial"/>
                <a:cs typeface="Arial"/>
              </a:rPr>
              <a:t>ce</a:t>
            </a:r>
            <a:r>
              <a:rPr sz="2800" spc="-5" dirty="0">
                <a:solidFill>
                  <a:srgbClr val="3A6C29"/>
                </a:solidFill>
                <a:latin typeface="Arial"/>
                <a:cs typeface="Arial"/>
              </a:rPr>
              <a:t> </a:t>
            </a:r>
            <a:r>
              <a:rPr lang="en-US" sz="2800" spc="-15" dirty="0">
                <a:solidFill>
                  <a:srgbClr val="3A6C29"/>
                </a:solidFill>
                <a:latin typeface="Arial"/>
                <a:cs typeface="Arial"/>
              </a:rPr>
              <a:t>C</a:t>
            </a:r>
            <a:r>
              <a:rPr sz="2800" spc="-15" dirty="0">
                <a:solidFill>
                  <a:srgbClr val="3A6C29"/>
                </a:solidFill>
                <a:latin typeface="Arial"/>
                <a:cs typeface="Arial"/>
              </a:rPr>
              <a:t>ent</a:t>
            </a:r>
            <a:r>
              <a:rPr sz="2800" spc="-10" dirty="0">
                <a:solidFill>
                  <a:srgbClr val="3A6C29"/>
                </a:solidFill>
                <a:latin typeface="Arial"/>
                <a:cs typeface="Arial"/>
              </a:rPr>
              <a:t>er</a:t>
            </a:r>
            <a:r>
              <a:rPr sz="2800" spc="-5" dirty="0">
                <a:solidFill>
                  <a:srgbClr val="3A6C29"/>
                </a:solidFill>
                <a:latin typeface="Arial"/>
                <a:cs typeface="Arial"/>
              </a:rPr>
              <a:t> </a:t>
            </a:r>
            <a:r>
              <a:rPr lang="en-US" sz="2800" spc="-10" dirty="0">
                <a:solidFill>
                  <a:srgbClr val="3A6C29"/>
                </a:solidFill>
                <a:latin typeface="Arial"/>
                <a:cs typeface="Arial"/>
              </a:rPr>
              <a:t>by </a:t>
            </a:r>
            <a:r>
              <a:rPr sz="2800" spc="-20" dirty="0">
                <a:solidFill>
                  <a:srgbClr val="3A6C29"/>
                </a:solidFill>
                <a:latin typeface="Arial"/>
                <a:cs typeface="Arial"/>
              </a:rPr>
              <a:t>11</a:t>
            </a:r>
            <a:r>
              <a:rPr sz="2800" spc="-5" dirty="0">
                <a:solidFill>
                  <a:srgbClr val="3A6C29"/>
                </a:solidFill>
                <a:latin typeface="Arial"/>
                <a:cs typeface="Arial"/>
              </a:rPr>
              <a:t>:</a:t>
            </a:r>
            <a:r>
              <a:rPr sz="2800" spc="-20" dirty="0">
                <a:solidFill>
                  <a:srgbClr val="3A6C29"/>
                </a:solidFill>
                <a:latin typeface="Arial"/>
                <a:cs typeface="Arial"/>
              </a:rPr>
              <a:t>5</a:t>
            </a:r>
            <a:r>
              <a:rPr sz="2800" spc="-15" dirty="0">
                <a:solidFill>
                  <a:srgbClr val="3A6C29"/>
                </a:solidFill>
                <a:latin typeface="Arial"/>
                <a:cs typeface="Arial"/>
              </a:rPr>
              <a:t>9</a:t>
            </a:r>
            <a:r>
              <a:rPr sz="2800" spc="-20" dirty="0">
                <a:solidFill>
                  <a:srgbClr val="3A6C29"/>
                </a:solidFill>
                <a:latin typeface="Arial"/>
                <a:cs typeface="Arial"/>
              </a:rPr>
              <a:t>pm</a:t>
            </a:r>
            <a:r>
              <a:rPr sz="2800" spc="15" dirty="0">
                <a:solidFill>
                  <a:srgbClr val="3A6C29"/>
                </a:solidFill>
                <a:latin typeface="Arial"/>
                <a:cs typeface="Arial"/>
              </a:rPr>
              <a:t> </a:t>
            </a:r>
            <a:r>
              <a:rPr sz="2800" spc="-20" dirty="0">
                <a:solidFill>
                  <a:srgbClr val="3A6C29"/>
                </a:solidFill>
                <a:latin typeface="Arial"/>
                <a:cs typeface="Arial"/>
              </a:rPr>
              <a:t>on</a:t>
            </a:r>
            <a:r>
              <a:rPr sz="2800" spc="-15" dirty="0">
                <a:solidFill>
                  <a:srgbClr val="3A6C29"/>
                </a:solidFill>
                <a:latin typeface="Arial"/>
                <a:cs typeface="Arial"/>
              </a:rPr>
              <a:t> </a:t>
            </a:r>
            <a:r>
              <a:rPr lang="en-US" sz="2800" spc="-15" dirty="0">
                <a:solidFill>
                  <a:srgbClr val="3A6C29"/>
                </a:solidFill>
                <a:latin typeface="Arial"/>
                <a:cs typeface="Arial"/>
              </a:rPr>
              <a:t>Sunday, </a:t>
            </a:r>
            <a:r>
              <a:rPr sz="2800" spc="-15" dirty="0">
                <a:solidFill>
                  <a:srgbClr val="3A6C29"/>
                </a:solidFill>
                <a:latin typeface="Arial"/>
                <a:cs typeface="Arial"/>
              </a:rPr>
              <a:t>No</a:t>
            </a:r>
            <a:r>
              <a:rPr sz="2800" spc="-10" dirty="0">
                <a:solidFill>
                  <a:srgbClr val="3A6C29"/>
                </a:solidFill>
                <a:latin typeface="Arial"/>
                <a:cs typeface="Arial"/>
              </a:rPr>
              <a:t>v</a:t>
            </a:r>
            <a:r>
              <a:rPr sz="2800" spc="-20" dirty="0">
                <a:solidFill>
                  <a:srgbClr val="3A6C29"/>
                </a:solidFill>
                <a:latin typeface="Arial"/>
                <a:cs typeface="Arial"/>
              </a:rPr>
              <a:t>em</a:t>
            </a:r>
            <a:r>
              <a:rPr sz="2800" spc="-15" dirty="0">
                <a:solidFill>
                  <a:srgbClr val="3A6C29"/>
                </a:solidFill>
                <a:latin typeface="Arial"/>
                <a:cs typeface="Arial"/>
              </a:rPr>
              <a:t>ber</a:t>
            </a:r>
            <a:r>
              <a:rPr sz="2800" spc="30" dirty="0">
                <a:solidFill>
                  <a:srgbClr val="3A6C29"/>
                </a:solidFill>
                <a:latin typeface="Arial"/>
                <a:cs typeface="Arial"/>
              </a:rPr>
              <a:t> </a:t>
            </a:r>
            <a:r>
              <a:rPr lang="en-US" sz="2800" spc="-5" dirty="0">
                <a:solidFill>
                  <a:srgbClr val="3A6C29"/>
                </a:solidFill>
                <a:latin typeface="Arial"/>
                <a:cs typeface="Arial"/>
              </a:rPr>
              <a:t>3</a:t>
            </a:r>
            <a:r>
              <a:rPr lang="en-US" sz="2800" spc="-5" baseline="30000" dirty="0">
                <a:solidFill>
                  <a:srgbClr val="3A6C29"/>
                </a:solidFill>
                <a:latin typeface="Arial"/>
                <a:cs typeface="Arial"/>
              </a:rPr>
              <a:t>rd</a:t>
            </a:r>
            <a:r>
              <a:rPr sz="2800" spc="-10" dirty="0">
                <a:solidFill>
                  <a:srgbClr val="3A6C29"/>
                </a:solidFill>
                <a:latin typeface="Arial"/>
                <a:cs typeface="Arial"/>
              </a:rPr>
              <a:t>.</a:t>
            </a:r>
            <a:r>
              <a:rPr lang="en-US" sz="2800" spc="-10" dirty="0">
                <a:solidFill>
                  <a:srgbClr val="3A6C29"/>
                </a:solidFill>
                <a:latin typeface="Arial"/>
                <a:cs typeface="Arial"/>
              </a:rPr>
              <a:t> </a:t>
            </a:r>
            <a:r>
              <a:rPr sz="2800" spc="-25" dirty="0">
                <a:solidFill>
                  <a:srgbClr val="3A6C29"/>
                </a:solidFill>
                <a:latin typeface="Arial"/>
                <a:cs typeface="Arial"/>
              </a:rPr>
              <a:t>NO </a:t>
            </a:r>
            <a:r>
              <a:rPr sz="2800" spc="-20" dirty="0">
                <a:solidFill>
                  <a:srgbClr val="3A6C29"/>
                </a:solidFill>
                <a:latin typeface="Arial"/>
                <a:cs typeface="Arial"/>
              </a:rPr>
              <a:t>E</a:t>
            </a:r>
            <a:r>
              <a:rPr sz="2800" spc="-35" dirty="0">
                <a:solidFill>
                  <a:srgbClr val="3A6C29"/>
                </a:solidFill>
                <a:latin typeface="Arial"/>
                <a:cs typeface="Arial"/>
              </a:rPr>
              <a:t>X</a:t>
            </a:r>
            <a:r>
              <a:rPr sz="2800" spc="-20" dirty="0">
                <a:solidFill>
                  <a:srgbClr val="3A6C29"/>
                </a:solidFill>
                <a:latin typeface="Arial"/>
                <a:cs typeface="Arial"/>
              </a:rPr>
              <a:t>CE</a:t>
            </a:r>
            <a:r>
              <a:rPr sz="2800" spc="-35" dirty="0">
                <a:solidFill>
                  <a:srgbClr val="3A6C29"/>
                </a:solidFill>
                <a:latin typeface="Arial"/>
                <a:cs typeface="Arial"/>
              </a:rPr>
              <a:t>P</a:t>
            </a:r>
            <a:r>
              <a:rPr sz="2800" spc="-20" dirty="0">
                <a:solidFill>
                  <a:srgbClr val="3A6C29"/>
                </a:solidFill>
                <a:latin typeface="Arial"/>
                <a:cs typeface="Arial"/>
              </a:rPr>
              <a:t>TION</a:t>
            </a:r>
            <a:r>
              <a:rPr sz="2800" spc="-35" dirty="0">
                <a:solidFill>
                  <a:srgbClr val="3A6C29"/>
                </a:solidFill>
                <a:latin typeface="Arial"/>
                <a:cs typeface="Arial"/>
              </a:rPr>
              <a:t>S</a:t>
            </a:r>
            <a:r>
              <a:rPr sz="2800" spc="-10" dirty="0">
                <a:solidFill>
                  <a:srgbClr val="3A6C29"/>
                </a:solidFill>
                <a:latin typeface="Arial"/>
                <a:cs typeface="Arial"/>
              </a:rPr>
              <a:t>!!</a:t>
            </a:r>
            <a:endParaRPr sz="2800" dirty="0">
              <a:latin typeface="Arial"/>
              <a:cs typeface="Arial"/>
            </a:endParaRPr>
          </a:p>
          <a:p>
            <a:pPr>
              <a:lnSpc>
                <a:spcPts val="650"/>
              </a:lnSpc>
              <a:spcBef>
                <a:spcPts val="0"/>
              </a:spcBef>
            </a:pPr>
            <a:endParaRPr sz="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Enrollment</a:t>
            </a:r>
            <a:r>
              <a:rPr sz="3600" u="sng" spc="-15" dirty="0">
                <a:solidFill>
                  <a:srgbClr val="46702B"/>
                </a:solidFill>
                <a:latin typeface="Arial"/>
                <a:cs typeface="Arial"/>
              </a:rPr>
              <a:t> </a:t>
            </a:r>
            <a:r>
              <a:rPr sz="3600" u="sng" spc="0" dirty="0">
                <a:solidFill>
                  <a:srgbClr val="46702B"/>
                </a:solidFill>
                <a:latin typeface="Arial"/>
                <a:cs typeface="Arial"/>
              </a:rPr>
              <a:t>Guidelin</a:t>
            </a:r>
            <a:r>
              <a:rPr sz="3600" u="sng" spc="5" dirty="0">
                <a:solidFill>
                  <a:srgbClr val="46702B"/>
                </a:solidFill>
                <a:latin typeface="Arial"/>
                <a:cs typeface="Arial"/>
              </a:rPr>
              <a:t>e</a:t>
            </a:r>
            <a:r>
              <a:rPr sz="3600" u="sng" spc="0" dirty="0">
                <a:solidFill>
                  <a:srgbClr val="46702B"/>
                </a:solidFill>
                <a:latin typeface="Arial"/>
                <a:cs typeface="Arial"/>
              </a:rPr>
              <a:t>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5</a:t>
            </a:r>
            <a:endParaRPr sz="900">
              <a:latin typeface="Arial"/>
              <a:cs typeface="Arial"/>
            </a:endParaRPr>
          </a:p>
        </p:txBody>
      </p:sp>
      <p:sp>
        <p:nvSpPr>
          <p:cNvPr id="3" name="object 3"/>
          <p:cNvSpPr txBox="1"/>
          <p:nvPr/>
        </p:nvSpPr>
        <p:spPr>
          <a:xfrm>
            <a:off x="838200" y="1371600"/>
            <a:ext cx="7478395" cy="3415030"/>
          </a:xfrm>
          <a:prstGeom prst="rect">
            <a:avLst/>
          </a:prstGeom>
        </p:spPr>
        <p:txBody>
          <a:bodyPr vert="horz" wrap="square" lIns="0" tIns="0" rIns="0" bIns="0" rtlCol="0">
            <a:noAutofit/>
          </a:bodyPr>
          <a:lstStyle/>
          <a:p>
            <a:pPr marL="469900" indent="-457200">
              <a:lnSpc>
                <a:spcPct val="100000"/>
              </a:lnSpc>
              <a:buFont typeface="Arial" panose="020B0604020202020204" pitchFamily="34" charset="0"/>
              <a:buChar char="•"/>
            </a:pPr>
            <a:r>
              <a:rPr lang="en-US" sz="2400" spc="-20" dirty="0">
                <a:solidFill>
                  <a:srgbClr val="3A6C29"/>
                </a:solidFill>
                <a:latin typeface="Arial" panose="020B0604020202020204" pitchFamily="34" charset="0"/>
                <a:cs typeface="Arial" panose="020B0604020202020204" pitchFamily="34" charset="0"/>
              </a:rPr>
              <a:t>Open Enrollment is your opportunity to make elections for 2025</a:t>
            </a:r>
          </a:p>
          <a:p>
            <a:pPr marL="469900" lvl="1">
              <a:buClr>
                <a:srgbClr val="4F9237"/>
              </a:buClr>
              <a:buSzPct val="108928"/>
              <a:tabLst>
                <a:tab pos="469265" algn="l"/>
              </a:tabLst>
            </a:pPr>
            <a:endParaRPr lang="en-US" sz="2400" spc="-15" dirty="0">
              <a:solidFill>
                <a:srgbClr val="3A6C29"/>
              </a:solidFill>
              <a:latin typeface="Arial" panose="020B0604020202020204" pitchFamily="34" charset="0"/>
              <a:cs typeface="Arial" panose="020B0604020202020204" pitchFamily="34" charset="0"/>
            </a:endParaRPr>
          </a:p>
          <a:p>
            <a:pPr marL="469900" indent="-457200">
              <a:buClr>
                <a:srgbClr val="4F9237"/>
              </a:buClr>
              <a:buSzPct val="108928"/>
              <a:buFont typeface="Arial" panose="020B0604020202020204" pitchFamily="34" charset="0"/>
              <a:buChar char="•"/>
              <a:tabLst>
                <a:tab pos="469265" algn="l"/>
              </a:tabLst>
            </a:pPr>
            <a:r>
              <a:rPr lang="en-US" sz="2400" spc="-20" dirty="0">
                <a:solidFill>
                  <a:srgbClr val="3A6C29"/>
                </a:solidFill>
                <a:latin typeface="Arial" panose="020B0604020202020204" pitchFamily="34" charset="0"/>
                <a:cs typeface="Arial" panose="020B0604020202020204" pitchFamily="34" charset="0"/>
              </a:rPr>
              <a:t>The only other time you can make a change to those elections is if you experience a </a:t>
            </a:r>
            <a:r>
              <a:rPr lang="en-US" sz="2400" b="1" spc="-20" dirty="0">
                <a:solidFill>
                  <a:srgbClr val="3A6C29"/>
                </a:solidFill>
                <a:latin typeface="Arial" panose="020B0604020202020204" pitchFamily="34" charset="0"/>
                <a:cs typeface="Arial" panose="020B0604020202020204" pitchFamily="34" charset="0"/>
              </a:rPr>
              <a:t>Qualifying Life Event</a:t>
            </a:r>
            <a:r>
              <a:rPr lang="en-US" sz="2400" spc="-20" dirty="0">
                <a:solidFill>
                  <a:srgbClr val="3A6C29"/>
                </a:solidFill>
                <a:latin typeface="Arial" panose="020B0604020202020204" pitchFamily="34" charset="0"/>
                <a:cs typeface="Arial" panose="020B0604020202020204" pitchFamily="34" charset="0"/>
              </a:rPr>
              <a:t>.</a:t>
            </a:r>
          </a:p>
          <a:p>
            <a:pPr marL="469900" lvl="1">
              <a:buClr>
                <a:srgbClr val="4F9237"/>
              </a:buClr>
              <a:buSzPct val="108928"/>
              <a:tabLst>
                <a:tab pos="469265" algn="l"/>
              </a:tabLst>
            </a:pPr>
            <a:endParaRPr lang="en-US" sz="2800" spc="-15" dirty="0">
              <a:solidFill>
                <a:srgbClr val="3A6C29"/>
              </a:solidFill>
              <a:latin typeface="Arial"/>
              <a:cs typeface="Arial"/>
            </a:endParaRPr>
          </a:p>
          <a:p>
            <a:pPr marL="469900" lvl="1">
              <a:buClr>
                <a:srgbClr val="4F9237"/>
              </a:buClr>
              <a:buSzPct val="108928"/>
              <a:tabLst>
                <a:tab pos="469265" algn="l"/>
              </a:tabLst>
            </a:pPr>
            <a:endParaRPr lang="en-US" sz="2800" spc="-15" dirty="0">
              <a:solidFill>
                <a:srgbClr val="3A6C29"/>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noAutofit/>
          </a:bodyPr>
          <a:lstStyle/>
          <a:p>
            <a:pPr marL="12700">
              <a:lnSpc>
                <a:spcPct val="100000"/>
              </a:lnSpc>
              <a:tabLst>
                <a:tab pos="9162415" algn="l"/>
              </a:tabLst>
            </a:pPr>
            <a:r>
              <a:rPr lang="en-US" sz="7200" dirty="0">
                <a:solidFill>
                  <a:srgbClr val="46702B"/>
                </a:solidFill>
                <a:latin typeface="Arial"/>
                <a:cs typeface="Arial"/>
              </a:rPr>
              <a:t>Medical and Prescription Coverage</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10</a:t>
            </a:r>
            <a:endParaRPr sz="9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Anthem BCBS POS Plan</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13</a:t>
            </a:r>
            <a:endParaRPr sz="900">
              <a:latin typeface="Arial"/>
              <a:cs typeface="Arial"/>
            </a:endParaRPr>
          </a:p>
        </p:txBody>
      </p:sp>
      <p:pic>
        <p:nvPicPr>
          <p:cNvPr id="5" name="Picture 4">
            <a:extLst>
              <a:ext uri="{FF2B5EF4-FFF2-40B4-BE49-F238E27FC236}">
                <a16:creationId xmlns:a16="http://schemas.microsoft.com/office/drawing/2014/main" id="{8196BD42-7B9C-429C-8941-39A5B99C6712}"/>
              </a:ext>
            </a:extLst>
          </p:cNvPr>
          <p:cNvPicPr>
            <a:picLocks noChangeAspect="1"/>
          </p:cNvPicPr>
          <p:nvPr/>
        </p:nvPicPr>
        <p:blipFill>
          <a:blip r:embed="rId2"/>
          <a:stretch>
            <a:fillRect/>
          </a:stretch>
        </p:blipFill>
        <p:spPr>
          <a:xfrm>
            <a:off x="2324100" y="1143000"/>
            <a:ext cx="5410200" cy="59041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Anthem BCBS PPO Plan (grandfathered) </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13</a:t>
            </a:r>
            <a:endParaRPr sz="900">
              <a:latin typeface="Arial"/>
              <a:cs typeface="Arial"/>
            </a:endParaRPr>
          </a:p>
        </p:txBody>
      </p:sp>
      <p:pic>
        <p:nvPicPr>
          <p:cNvPr id="5" name="Picture 4">
            <a:extLst>
              <a:ext uri="{FF2B5EF4-FFF2-40B4-BE49-F238E27FC236}">
                <a16:creationId xmlns:a16="http://schemas.microsoft.com/office/drawing/2014/main" id="{9897DBBD-BF73-4B2A-816A-E100D2213C52}"/>
              </a:ext>
            </a:extLst>
          </p:cNvPr>
          <p:cNvPicPr>
            <a:picLocks noChangeAspect="1"/>
          </p:cNvPicPr>
          <p:nvPr/>
        </p:nvPicPr>
        <p:blipFill>
          <a:blip r:embed="rId2"/>
          <a:stretch>
            <a:fillRect/>
          </a:stretch>
        </p:blipFill>
        <p:spPr>
          <a:xfrm>
            <a:off x="368072" y="1480562"/>
            <a:ext cx="9322254" cy="5216115"/>
          </a:xfrm>
          <a:prstGeom prst="rect">
            <a:avLst/>
          </a:prstGeom>
        </p:spPr>
      </p:pic>
    </p:spTree>
    <p:extLst>
      <p:ext uri="{BB962C8B-B14F-4D97-AF65-F5344CB8AC3E}">
        <p14:creationId xmlns:p14="http://schemas.microsoft.com/office/powerpoint/2010/main" val="82770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Prescription</a:t>
            </a:r>
            <a:r>
              <a:rPr sz="3600" u="sng" spc="-15" dirty="0">
                <a:solidFill>
                  <a:srgbClr val="46702B"/>
                </a:solidFill>
                <a:latin typeface="Arial"/>
                <a:cs typeface="Arial"/>
              </a:rPr>
              <a:t> </a:t>
            </a:r>
            <a:r>
              <a:rPr lang="en-US" sz="3600" u="sng" spc="0" dirty="0">
                <a:solidFill>
                  <a:srgbClr val="46702B"/>
                </a:solidFill>
                <a:latin typeface="Arial"/>
                <a:cs typeface="Arial"/>
              </a:rPr>
              <a:t>Drug Plan</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15</a:t>
            </a:r>
            <a:endParaRPr sz="900">
              <a:latin typeface="Arial"/>
              <a:cs typeface="Arial"/>
            </a:endParaRPr>
          </a:p>
        </p:txBody>
      </p:sp>
      <p:pic>
        <p:nvPicPr>
          <p:cNvPr id="6" name="Picture 5">
            <a:extLst>
              <a:ext uri="{FF2B5EF4-FFF2-40B4-BE49-F238E27FC236}">
                <a16:creationId xmlns:a16="http://schemas.microsoft.com/office/drawing/2014/main" id="{E81AB455-DDE1-4BA8-B29D-B10624ECF228}"/>
              </a:ext>
            </a:extLst>
          </p:cNvPr>
          <p:cNvPicPr>
            <a:picLocks noChangeAspect="1"/>
          </p:cNvPicPr>
          <p:nvPr/>
        </p:nvPicPr>
        <p:blipFill>
          <a:blip r:embed="rId2"/>
          <a:stretch>
            <a:fillRect/>
          </a:stretch>
        </p:blipFill>
        <p:spPr>
          <a:xfrm>
            <a:off x="714406" y="1524000"/>
            <a:ext cx="8623650" cy="4955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Prescription</a:t>
            </a:r>
            <a:r>
              <a:rPr sz="3600" u="sng" spc="-15" dirty="0">
                <a:solidFill>
                  <a:srgbClr val="46702B"/>
                </a:solidFill>
                <a:latin typeface="Arial"/>
                <a:cs typeface="Arial"/>
              </a:rPr>
              <a:t> </a:t>
            </a:r>
            <a:r>
              <a:rPr lang="en-US" sz="3600" u="sng" spc="0" dirty="0">
                <a:solidFill>
                  <a:srgbClr val="46702B"/>
                </a:solidFill>
                <a:latin typeface="Arial"/>
                <a:cs typeface="Arial"/>
              </a:rPr>
              <a:t>Drug Mail Order</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15</a:t>
            </a:r>
            <a:endParaRPr sz="900">
              <a:latin typeface="Arial"/>
              <a:cs typeface="Arial"/>
            </a:endParaRPr>
          </a:p>
        </p:txBody>
      </p:sp>
      <p:sp>
        <p:nvSpPr>
          <p:cNvPr id="6" name="object 3">
            <a:extLst>
              <a:ext uri="{FF2B5EF4-FFF2-40B4-BE49-F238E27FC236}">
                <a16:creationId xmlns:a16="http://schemas.microsoft.com/office/drawing/2014/main" id="{F8F13FFB-56FA-4324-ACDB-3B1906967728}"/>
              </a:ext>
            </a:extLst>
          </p:cNvPr>
          <p:cNvSpPr txBox="1"/>
          <p:nvPr/>
        </p:nvSpPr>
        <p:spPr>
          <a:xfrm>
            <a:off x="438404" y="990600"/>
            <a:ext cx="8899652" cy="3415030"/>
          </a:xfrm>
          <a:prstGeom prst="rect">
            <a:avLst/>
          </a:prstGeom>
        </p:spPr>
        <p:txBody>
          <a:bodyPr vert="horz" wrap="square" lIns="0" tIns="0" rIns="0" bIns="0" rtlCol="0">
            <a:noAutofit/>
          </a:bodyPr>
          <a:lstStyle/>
          <a:p>
            <a:endParaRPr lang="en-US" sz="1600" b="1" spc="-20" dirty="0">
              <a:solidFill>
                <a:srgbClr val="3A6C29"/>
              </a:solidFill>
              <a:latin typeface="Arial"/>
              <a:cs typeface="Arial"/>
            </a:endParaRPr>
          </a:p>
          <a:p>
            <a:r>
              <a:rPr lang="en-US" sz="1600" b="1" spc="-20" dirty="0">
                <a:solidFill>
                  <a:srgbClr val="3A6C29"/>
                </a:solidFill>
                <a:latin typeface="Arial"/>
                <a:cs typeface="Arial"/>
              </a:rPr>
              <a:t>Mail Order Program </a:t>
            </a:r>
            <a:r>
              <a:rPr lang="en-US" sz="1600" spc="-20" dirty="0">
                <a:solidFill>
                  <a:srgbClr val="3A6C29"/>
                </a:solidFill>
                <a:latin typeface="Arial"/>
                <a:cs typeface="Arial"/>
              </a:rPr>
              <a:t>–You may fill a 90-day supply, of certain medications, through Home Delivery from the Express Scripts Pharmacy.  </a:t>
            </a:r>
          </a:p>
          <a:p>
            <a:r>
              <a:rPr lang="en-US" sz="1600" spc="-20" dirty="0">
                <a:solidFill>
                  <a:srgbClr val="3A6C29"/>
                </a:solidFill>
                <a:latin typeface="Arial"/>
                <a:cs typeface="Arial"/>
              </a:rPr>
              <a:t> </a:t>
            </a:r>
          </a:p>
          <a:p>
            <a:r>
              <a:rPr lang="en-US" sz="1600" spc="-20" dirty="0">
                <a:solidFill>
                  <a:srgbClr val="3A6C29"/>
                </a:solidFill>
                <a:latin typeface="Arial"/>
                <a:cs typeface="Arial"/>
              </a:rPr>
              <a:t>To start using the Express Scripts Pharmacy Home Delivery program, you will need a new prescription from your doctor.</a:t>
            </a:r>
          </a:p>
          <a:p>
            <a:r>
              <a:rPr lang="en-US" sz="1600" spc="-20" dirty="0">
                <a:solidFill>
                  <a:srgbClr val="3A6C29"/>
                </a:solidFill>
                <a:latin typeface="Arial"/>
                <a:cs typeface="Arial"/>
              </a:rPr>
              <a:t> </a:t>
            </a:r>
          </a:p>
          <a:p>
            <a:r>
              <a:rPr lang="en-US" sz="1600" spc="-20" dirty="0">
                <a:solidFill>
                  <a:srgbClr val="3A6C29"/>
                </a:solidFill>
                <a:latin typeface="Arial"/>
                <a:cs typeface="Arial"/>
              </a:rPr>
              <a:t>You may want to ask your doctor to write you a prescription for a 30-day supply of medication to be filled at a retail pharmacy and one for a 90-day supply to be filled through the Express Scripts Pharmacy so that you have medication on hand while your mail order prescription is being filled. Choose one of these options for submitting the new prescription:</a:t>
            </a:r>
          </a:p>
          <a:p>
            <a:r>
              <a:rPr lang="en-US" sz="1600" spc="-20" dirty="0">
                <a:solidFill>
                  <a:srgbClr val="3A6C29"/>
                </a:solidFill>
                <a:latin typeface="Arial"/>
                <a:cs typeface="Arial"/>
              </a:rPr>
              <a:t> </a:t>
            </a:r>
          </a:p>
          <a:p>
            <a:pPr lvl="0"/>
            <a:r>
              <a:rPr lang="en-US" sz="1600" spc="-20" dirty="0">
                <a:solidFill>
                  <a:srgbClr val="3A6C29"/>
                </a:solidFill>
                <a:latin typeface="Arial"/>
                <a:cs typeface="Arial"/>
              </a:rPr>
              <a:t>Online: Register at </a:t>
            </a:r>
            <a:r>
              <a:rPr lang="en-US" sz="1600" spc="-20" dirty="0">
                <a:solidFill>
                  <a:srgbClr val="3A6C29"/>
                </a:solidFill>
                <a:latin typeface="Arial"/>
                <a:cs typeface="Arial"/>
                <a:hlinkClick r:id="rId2">
                  <a:extLst>
                    <a:ext uri="{A12FA001-AC4F-418D-AE19-62706E023703}">
                      <ahyp:hlinkClr xmlns:ahyp="http://schemas.microsoft.com/office/drawing/2018/hyperlinkcolor" val="tx"/>
                    </a:ext>
                  </a:extLst>
                </a:hlinkClick>
              </a:rPr>
              <a:t>www.express-scripts.com</a:t>
            </a:r>
            <a:r>
              <a:rPr lang="en-US" sz="1600" spc="-20" dirty="0">
                <a:solidFill>
                  <a:srgbClr val="3A6C29"/>
                </a:solidFill>
                <a:latin typeface="Arial"/>
                <a:cs typeface="Arial"/>
              </a:rPr>
              <a:t> and start Home Delivery via </a:t>
            </a:r>
            <a:r>
              <a:rPr lang="en-US" sz="1600" spc="-20" dirty="0" err="1">
                <a:solidFill>
                  <a:srgbClr val="3A6C29"/>
                </a:solidFill>
                <a:latin typeface="Arial"/>
                <a:cs typeface="Arial"/>
              </a:rPr>
              <a:t>ePrescribe</a:t>
            </a:r>
            <a:r>
              <a:rPr lang="en-US" sz="1600" spc="-20" dirty="0">
                <a:solidFill>
                  <a:srgbClr val="3A6C29"/>
                </a:solidFill>
                <a:latin typeface="Arial"/>
                <a:cs typeface="Arial"/>
              </a:rPr>
              <a:t>, where the doctor sends your prescription electronically to the Express Scripts Pharmacy.</a:t>
            </a:r>
          </a:p>
          <a:p>
            <a:r>
              <a:rPr lang="en-US" sz="1600" spc="-20" dirty="0">
                <a:solidFill>
                  <a:srgbClr val="3A6C29"/>
                </a:solidFill>
                <a:latin typeface="Arial"/>
                <a:cs typeface="Arial"/>
              </a:rPr>
              <a:t> </a:t>
            </a:r>
          </a:p>
          <a:p>
            <a:pPr lvl="0"/>
            <a:r>
              <a:rPr lang="en-US" sz="1600" spc="-20" dirty="0">
                <a:solidFill>
                  <a:srgbClr val="3A6C29"/>
                </a:solidFill>
                <a:latin typeface="Arial"/>
                <a:cs typeface="Arial"/>
              </a:rPr>
              <a:t>By fax: Ask your doctor to fax your prescription. Your doctor may obtain fax forms by calling 1-888-EASYRX1 (1-888-327-9791) (Only doctors can fax prescriptions).</a:t>
            </a:r>
          </a:p>
          <a:p>
            <a:r>
              <a:rPr lang="en-US" sz="1600" spc="-20" dirty="0">
                <a:solidFill>
                  <a:srgbClr val="3A6C29"/>
                </a:solidFill>
                <a:latin typeface="Arial"/>
                <a:cs typeface="Arial"/>
              </a:rPr>
              <a:t> </a:t>
            </a:r>
          </a:p>
          <a:p>
            <a:pPr lvl="0"/>
            <a:r>
              <a:rPr lang="en-US" sz="1600" spc="-20" dirty="0">
                <a:solidFill>
                  <a:srgbClr val="3A6C29"/>
                </a:solidFill>
                <a:latin typeface="Arial"/>
                <a:cs typeface="Arial"/>
              </a:rPr>
              <a:t>By mail: Complete an order form for Home Delivery from the Express Scripts Pharmacy. Forms are available at </a:t>
            </a:r>
            <a:r>
              <a:rPr lang="en-US" sz="1600" spc="-20" dirty="0">
                <a:solidFill>
                  <a:srgbClr val="3A6C29"/>
                </a:solidFill>
                <a:latin typeface="Arial"/>
                <a:cs typeface="Arial"/>
                <a:hlinkClick r:id="rId2">
                  <a:extLst>
                    <a:ext uri="{A12FA001-AC4F-418D-AE19-62706E023703}">
                      <ahyp:hlinkClr xmlns:ahyp="http://schemas.microsoft.com/office/drawing/2018/hyperlinkcolor" val="tx"/>
                    </a:ext>
                  </a:extLst>
                </a:hlinkClick>
              </a:rPr>
              <a:t>www.express-scripts.com</a:t>
            </a:r>
            <a:r>
              <a:rPr lang="en-US" sz="1600" spc="-20" dirty="0">
                <a:solidFill>
                  <a:srgbClr val="3A6C29"/>
                </a:solidFill>
                <a:latin typeface="Arial"/>
                <a:cs typeface="Arial"/>
              </a:rPr>
              <a:t>. Return the complete order form, along with your written prescription, to the address on the form.</a:t>
            </a:r>
          </a:p>
          <a:p>
            <a:endParaRPr lang="en-US" sz="2000" spc="-20" dirty="0">
              <a:solidFill>
                <a:srgbClr val="3A6C29"/>
              </a:solidFill>
              <a:latin typeface="Arial"/>
              <a:cs typeface="Arial"/>
            </a:endParaRPr>
          </a:p>
          <a:p>
            <a:pPr marL="469900" lvl="1">
              <a:buClr>
                <a:srgbClr val="4F9237"/>
              </a:buClr>
              <a:buSzPct val="108928"/>
              <a:tabLst>
                <a:tab pos="469265" algn="l"/>
              </a:tabLst>
            </a:pPr>
            <a:endParaRPr lang="en-US" sz="2800" spc="-15" dirty="0">
              <a:solidFill>
                <a:srgbClr val="3A6C29"/>
              </a:solidFill>
              <a:latin typeface="Arial"/>
              <a:cs typeface="Arial"/>
            </a:endParaRPr>
          </a:p>
        </p:txBody>
      </p:sp>
    </p:spTree>
    <p:extLst>
      <p:ext uri="{BB962C8B-B14F-4D97-AF65-F5344CB8AC3E}">
        <p14:creationId xmlns:p14="http://schemas.microsoft.com/office/powerpoint/2010/main" val="1251832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TotalTime>
  <Words>933</Words>
  <Application>Microsoft Office PowerPoint</Application>
  <PresentationFormat>Custom</PresentationFormat>
  <Paragraphs>151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City of Marietta</vt:lpstr>
      <vt:lpstr>Changes for 2025 </vt:lpstr>
      <vt:lpstr>Member Responsibility  </vt:lpstr>
      <vt:lpstr>Enrollment Guidelines  </vt:lpstr>
      <vt:lpstr>Medical and Prescription Coverage </vt:lpstr>
      <vt:lpstr>Anthem BCBS POS Plan </vt:lpstr>
      <vt:lpstr>Anthem BCBS PPO Plan (grandfathered)  </vt:lpstr>
      <vt:lpstr>Prescription Drug Plan  </vt:lpstr>
      <vt:lpstr>Prescription Drug Mail Order </vt:lpstr>
      <vt:lpstr>Dental Coverage </vt:lpstr>
      <vt:lpstr>Vision Coverage </vt:lpstr>
      <vt:lpstr>Basic Life &amp; AD&amp;D </vt:lpstr>
      <vt:lpstr>NFP </vt:lpstr>
      <vt:lpstr>Benefit Resource Center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Crump</dc:creator>
  <cp:lastModifiedBy>Jackson, Chris</cp:lastModifiedBy>
  <cp:revision>70</cp:revision>
  <dcterms:created xsi:type="dcterms:W3CDTF">2019-10-03T12:22:56Z</dcterms:created>
  <dcterms:modified xsi:type="dcterms:W3CDTF">2024-09-13T16:01:24Z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2019-10-03T00:00:00Z</vt:filetime>
  </property>
  <property fmtid="{D5CDD505-2E9C-101B-9397-08002B2CF9AE}" pid="3" name="LastSaved">
    <vt:filetime>2019-10-03T00:00:00Z</vt:filetime>
  </property>
</Properties>
</file>