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328" r:id="rId4"/>
    <p:sldId id="259" r:id="rId5"/>
    <p:sldId id="261" r:id="rId6"/>
    <p:sldId id="260" r:id="rId7"/>
    <p:sldId id="262" r:id="rId8"/>
    <p:sldId id="316" r:id="rId9"/>
    <p:sldId id="317" r:id="rId10"/>
    <p:sldId id="318" r:id="rId11"/>
    <p:sldId id="266" r:id="rId12"/>
    <p:sldId id="269" r:id="rId13"/>
    <p:sldId id="290" r:id="rId14"/>
    <p:sldId id="271" r:id="rId15"/>
    <p:sldId id="330" r:id="rId16"/>
    <p:sldId id="289" r:id="rId17"/>
    <p:sldId id="319" r:id="rId18"/>
    <p:sldId id="273" r:id="rId19"/>
    <p:sldId id="274" r:id="rId20"/>
    <p:sldId id="324" r:id="rId21"/>
    <p:sldId id="280" r:id="rId22"/>
    <p:sldId id="281" r:id="rId23"/>
    <p:sldId id="282" r:id="rId24"/>
    <p:sldId id="327" r:id="rId25"/>
    <p:sldId id="325" r:id="rId26"/>
    <p:sldId id="283" r:id="rId27"/>
    <p:sldId id="284" r:id="rId28"/>
    <p:sldId id="285" r:id="rId29"/>
    <p:sldId id="326" r:id="rId30"/>
    <p:sldId id="332" r:id="rId31"/>
    <p:sldId id="331" r:id="rId32"/>
    <p:sldId id="286" r:id="rId33"/>
    <p:sldId id="287" r:id="rId34"/>
    <p:sldId id="288" r:id="rId35"/>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3E7"/>
    <a:srgbClr val="4199AB"/>
    <a:srgbClr val="46702B"/>
    <a:srgbClr val="C3D69B"/>
    <a:srgbClr val="6C8D5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5" autoAdjust="0"/>
    <p:restoredTop sz="94660"/>
  </p:normalViewPr>
  <p:slideViewPr>
    <p:cSldViewPr>
      <p:cViewPr>
        <p:scale>
          <a:sx n="100" d="100"/>
          <a:sy n="100" d="100"/>
        </p:scale>
        <p:origin x="992" y="-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ctrTitle"/>
          </p:nvPr>
        </p:nvSpPr>
        <p:spPr>
          <a:xfrm>
            <a:off x="672185" y="1771650"/>
            <a:ext cx="8714028" cy="984345"/>
          </a:xfrm>
          <a:prstGeom prst="rect">
            <a:avLst/>
          </a:prstGeom>
        </p:spPr>
        <p:txBody>
          <a:bodyPr wrap="square" lIns="0" tIns="0" rIns="0" bIns="0">
            <a:noAutofit/>
          </a:bodyPr>
          <a:lstStyle/>
          <a:p>
            <a:endParaRPr/>
          </a:p>
        </p:txBody>
      </p:sp>
      <p:sp>
        <p:nvSpPr>
          <p:cNvPr id="3" name="Holder 3"/>
          <p:cNvSpPr>
            <a:spLocks noGrp="1"/>
          </p:cNvSpPr>
          <p:nvPr>
            <p:ph type="subTitle" idx="4"/>
          </p:nvPr>
        </p:nvSpPr>
        <p:spPr>
          <a:xfrm>
            <a:off x="1508760" y="4352544"/>
            <a:ext cx="7040879" cy="1943100"/>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body" idx="1"/>
          </p:nvPr>
        </p:nvSpPr>
        <p:spPr/>
        <p:txBody>
          <a:bodyPr lIns="0" tIns="0" rIns="0" bIns="0"/>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noAutofit/>
          </a:bodyPr>
          <a:lstStyle/>
          <a:p>
            <a:endParaRPr/>
          </a:p>
        </p:txBody>
      </p:sp>
      <p:sp>
        <p:nvSpPr>
          <p:cNvPr id="4" name="Holder 4"/>
          <p:cNvSpPr>
            <a:spLocks noGrp="1"/>
          </p:cNvSpPr>
          <p:nvPr>
            <p:ph sz="half" idx="3"/>
          </p:nvPr>
        </p:nvSpPr>
        <p:spPr>
          <a:xfrm>
            <a:off x="5180075" y="1787652"/>
            <a:ext cx="4375404" cy="5129784"/>
          </a:xfrm>
          <a:prstGeom prst="rect">
            <a:avLst/>
          </a:prstGeom>
        </p:spPr>
        <p:txBody>
          <a:bodyPr wrap="square" lIns="0" tIns="0" rIns="0" bIns="0">
            <a:noAutofit/>
          </a:body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7" name="Holder 7"/>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457200" y="7239000"/>
            <a:ext cx="9144000" cy="0"/>
          </a:xfrm>
          <a:custGeom>
            <a:avLst/>
            <a:gdLst/>
            <a:ahLst/>
            <a:cxnLst/>
            <a:rect l="l" t="t" r="r" b="b"/>
            <a:pathLst>
              <a:path w="9144000">
                <a:moveTo>
                  <a:pt x="0" y="0"/>
                </a:moveTo>
                <a:lnTo>
                  <a:pt x="9144000" y="0"/>
                </a:lnTo>
              </a:path>
            </a:pathLst>
          </a:custGeom>
          <a:ln w="3175">
            <a:solidFill>
              <a:srgbClr val="AAB4C1"/>
            </a:solidFill>
          </a:ln>
        </p:spPr>
        <p:txBody>
          <a:bodyPr wrap="square" lIns="0" tIns="0" rIns="0" bIns="0" rtlCol="0">
            <a:noAutofit/>
          </a:bodyPr>
          <a:lstStyle/>
          <a:p>
            <a:endParaRPr/>
          </a:p>
        </p:txBody>
      </p:sp>
      <p:sp>
        <p:nvSpPr>
          <p:cNvPr id="2" name="Holder 2"/>
          <p:cNvSpPr>
            <a:spLocks noGrp="1"/>
          </p:cNvSpPr>
          <p:nvPr>
            <p:ph type="title"/>
          </p:nvPr>
        </p:nvSpPr>
        <p:spPr/>
        <p:txBody>
          <a:bodyPr lIns="0" tIns="0" rIns="0" bIns="0"/>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5" name="Holder 5"/>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2"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3" cstate="print"/>
            <a:stretch>
              <a:fillRect/>
            </a:stretch>
          </a:blipFill>
        </p:spPr>
        <p:txBody>
          <a:bodyPr wrap="square" lIns="0" tIns="0" rIns="0" bIns="0" rtlCol="0">
            <a:noAutofit/>
          </a:bodyPr>
          <a:lstStyle/>
          <a:p>
            <a:endParaRPr/>
          </a:p>
        </p:txBody>
      </p:sp>
      <p:sp>
        <p:nvSpPr>
          <p:cNvPr id="19" name="bk object 19"/>
          <p:cNvSpPr/>
          <p:nvPr/>
        </p:nvSpPr>
        <p:spPr>
          <a:xfrm>
            <a:off x="0" y="0"/>
            <a:ext cx="10058400" cy="7772399"/>
          </a:xfrm>
          <a:custGeom>
            <a:avLst/>
            <a:gdLst/>
            <a:ahLst/>
            <a:cxnLst/>
            <a:rect l="l" t="t" r="r" b="b"/>
            <a:pathLst>
              <a:path w="10058400" h="7772399">
                <a:moveTo>
                  <a:pt x="0" y="7772400"/>
                </a:moveTo>
                <a:lnTo>
                  <a:pt x="10058400" y="7772400"/>
                </a:lnTo>
                <a:lnTo>
                  <a:pt x="10058400" y="0"/>
                </a:lnTo>
                <a:lnTo>
                  <a:pt x="0" y="0"/>
                </a:lnTo>
                <a:lnTo>
                  <a:pt x="0" y="7772400"/>
                </a:lnTo>
              </a:path>
            </a:pathLst>
          </a:custGeom>
          <a:solidFill>
            <a:srgbClr val="FFFFFF"/>
          </a:solidFill>
        </p:spPr>
        <p:txBody>
          <a:bodyPr wrap="square" lIns="0" tIns="0" rIns="0" bIns="0" rtlCol="0">
            <a:noAutofit/>
          </a:bodyPr>
          <a:lstStyle/>
          <a:p>
            <a:endParaRPr/>
          </a:p>
        </p:txBody>
      </p:sp>
      <p:sp>
        <p:nvSpPr>
          <p:cNvPr id="20" name="bk object 20"/>
          <p:cNvSpPr/>
          <p:nvPr/>
        </p:nvSpPr>
        <p:spPr>
          <a:xfrm>
            <a:off x="62484" y="42669"/>
            <a:ext cx="9939528" cy="7680959"/>
          </a:xfrm>
          <a:prstGeom prst="rect">
            <a:avLst/>
          </a:prstGeom>
          <a:blipFill>
            <a:blip r:embed="rId4" cstate="print"/>
            <a:stretch>
              <a:fillRect/>
            </a:stretch>
          </a:blipFill>
        </p:spPr>
        <p:txBody>
          <a:bodyPr wrap="square" lIns="0" tIns="0" rIns="0" bIns="0" rtlCol="0">
            <a:noAutofit/>
          </a:bodyPr>
          <a:lstStyle/>
          <a:p>
            <a:endParaRPr/>
          </a:p>
        </p:txBody>
      </p:sp>
      <p:sp>
        <p:nvSpPr>
          <p:cNvPr id="21" name="bk object 21"/>
          <p:cNvSpPr/>
          <p:nvPr/>
        </p:nvSpPr>
        <p:spPr>
          <a:xfrm>
            <a:off x="990600" y="4023359"/>
            <a:ext cx="8077200" cy="0"/>
          </a:xfrm>
          <a:custGeom>
            <a:avLst/>
            <a:gdLst/>
            <a:ahLst/>
            <a:cxnLst/>
            <a:rect l="l" t="t" r="r" b="b"/>
            <a:pathLst>
              <a:path w="8077200">
                <a:moveTo>
                  <a:pt x="0" y="0"/>
                </a:moveTo>
                <a:lnTo>
                  <a:pt x="8077200" y="0"/>
                </a:lnTo>
              </a:path>
            </a:pathLst>
          </a:custGeom>
          <a:ln w="3175">
            <a:solidFill>
              <a:srgbClr val="FFFFFF"/>
            </a:solidFill>
          </a:ln>
        </p:spPr>
        <p:txBody>
          <a:bodyPr wrap="square" lIns="0" tIns="0" rIns="0" bIns="0" rtlCol="0">
            <a:noAutofit/>
          </a:bodyPr>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4" name="Holder 4"/>
          <p:cNvSpPr>
            <a:spLocks noGrp="1"/>
          </p:cNvSpPr>
          <p:nvPr>
            <p:ph type="sldNum" sz="quarter" idx="7"/>
          </p:nvPr>
        </p:nvSpPr>
        <p:spPr/>
        <p:txBody>
          <a:bodyPr lIns="0" tIns="0" rIns="0" bIns="0"/>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79831" y="0"/>
            <a:ext cx="9749028" cy="990600"/>
          </a:xfrm>
          <a:prstGeom prst="rect">
            <a:avLst/>
          </a:prstGeom>
          <a:blipFill>
            <a:blip r:embed="rId7" cstate="print"/>
            <a:stretch>
              <a:fillRect/>
            </a:stretch>
          </a:blipFill>
        </p:spPr>
        <p:txBody>
          <a:bodyPr wrap="square" lIns="0" tIns="0" rIns="0" bIns="0" rtlCol="0">
            <a:noAutofit/>
          </a:bodyPr>
          <a:lstStyle/>
          <a:p>
            <a:endParaRPr/>
          </a:p>
        </p:txBody>
      </p:sp>
      <p:sp>
        <p:nvSpPr>
          <p:cNvPr id="17" name="bk object 17"/>
          <p:cNvSpPr/>
          <p:nvPr/>
        </p:nvSpPr>
        <p:spPr>
          <a:xfrm>
            <a:off x="205740" y="0"/>
            <a:ext cx="9646919" cy="914400"/>
          </a:xfrm>
          <a:custGeom>
            <a:avLst/>
            <a:gdLst/>
            <a:ahLst/>
            <a:cxnLst/>
            <a:rect l="l" t="t" r="r" b="b"/>
            <a:pathLst>
              <a:path w="9646919" h="914400">
                <a:moveTo>
                  <a:pt x="9646919" y="0"/>
                </a:moveTo>
                <a:lnTo>
                  <a:pt x="0" y="0"/>
                </a:lnTo>
                <a:lnTo>
                  <a:pt x="0" y="762000"/>
                </a:lnTo>
                <a:lnTo>
                  <a:pt x="6108" y="804865"/>
                </a:lnTo>
                <a:lnTo>
                  <a:pt x="23277" y="843001"/>
                </a:lnTo>
                <a:lnTo>
                  <a:pt x="49772" y="874675"/>
                </a:lnTo>
                <a:lnTo>
                  <a:pt x="83860" y="898159"/>
                </a:lnTo>
                <a:lnTo>
                  <a:pt x="123807" y="911723"/>
                </a:lnTo>
                <a:lnTo>
                  <a:pt x="152400" y="914400"/>
                </a:lnTo>
                <a:lnTo>
                  <a:pt x="9494519" y="914400"/>
                </a:lnTo>
                <a:lnTo>
                  <a:pt x="9537385" y="908294"/>
                </a:lnTo>
                <a:lnTo>
                  <a:pt x="9575521" y="891132"/>
                </a:lnTo>
                <a:lnTo>
                  <a:pt x="9607195" y="864642"/>
                </a:lnTo>
                <a:lnTo>
                  <a:pt x="9630679" y="830555"/>
                </a:lnTo>
                <a:lnTo>
                  <a:pt x="9644243" y="790602"/>
                </a:lnTo>
                <a:lnTo>
                  <a:pt x="9646919" y="0"/>
                </a:lnTo>
                <a:close/>
              </a:path>
            </a:pathLst>
          </a:custGeom>
          <a:solidFill>
            <a:srgbClr val="F8F8F8"/>
          </a:solidFill>
        </p:spPr>
        <p:txBody>
          <a:bodyPr wrap="square" lIns="0" tIns="0" rIns="0" bIns="0" rtlCol="0">
            <a:noAutofit/>
          </a:bodyPr>
          <a:lstStyle/>
          <a:p>
            <a:endParaRPr/>
          </a:p>
        </p:txBody>
      </p:sp>
      <p:sp>
        <p:nvSpPr>
          <p:cNvPr id="18" name="bk object 18"/>
          <p:cNvSpPr/>
          <p:nvPr/>
        </p:nvSpPr>
        <p:spPr>
          <a:xfrm>
            <a:off x="457200" y="7388352"/>
            <a:ext cx="685800" cy="169164"/>
          </a:xfrm>
          <a:prstGeom prst="rect">
            <a:avLst/>
          </a:prstGeom>
          <a:blipFill>
            <a:blip r:embed="rId8" cstate="print"/>
            <a:stretch>
              <a:fillRect/>
            </a:stretch>
          </a:blipFill>
        </p:spPr>
        <p:txBody>
          <a:bodyPr wrap="square" lIns="0" tIns="0" rIns="0" bIns="0" rtlCol="0">
            <a:noAutofit/>
          </a:bodyPr>
          <a:lstStyle/>
          <a:p>
            <a:endParaRPr/>
          </a:p>
        </p:txBody>
      </p:sp>
      <p:sp>
        <p:nvSpPr>
          <p:cNvPr id="2" name="Holder 2"/>
          <p:cNvSpPr>
            <a:spLocks noGrp="1"/>
          </p:cNvSpPr>
          <p:nvPr>
            <p:ph type="title"/>
          </p:nvPr>
        </p:nvSpPr>
        <p:spPr>
          <a:xfrm>
            <a:off x="438403" y="247142"/>
            <a:ext cx="9181592" cy="556681"/>
          </a:xfrm>
          <a:prstGeom prst="rect">
            <a:avLst/>
          </a:prstGeom>
        </p:spPr>
        <p:txBody>
          <a:bodyPr wrap="square" lIns="0" tIns="0" rIns="0" bIns="0">
            <a:noAutofit/>
          </a:bodyPr>
          <a:lstStyle/>
          <a:p>
            <a:endParaRPr/>
          </a:p>
        </p:txBody>
      </p:sp>
      <p:sp>
        <p:nvSpPr>
          <p:cNvPr id="3" name="Holder 3"/>
          <p:cNvSpPr>
            <a:spLocks noGrp="1"/>
          </p:cNvSpPr>
          <p:nvPr>
            <p:ph type="body" idx="1"/>
          </p:nvPr>
        </p:nvSpPr>
        <p:spPr>
          <a:xfrm>
            <a:off x="1477205" y="1521734"/>
            <a:ext cx="7103989" cy="3141878"/>
          </a:xfrm>
          <a:prstGeom prst="rect">
            <a:avLst/>
          </a:prstGeom>
        </p:spPr>
        <p:txBody>
          <a:bodyPr wrap="square" lIns="0" tIns="0" rIns="0" bIns="0">
            <a:noAutofit/>
          </a:bodyPr>
          <a:lstStyle/>
          <a:p>
            <a:endParaRPr/>
          </a:p>
        </p:txBody>
      </p:sp>
      <p:sp>
        <p:nvSpPr>
          <p:cNvPr id="4" name="Holder 4"/>
          <p:cNvSpPr>
            <a:spLocks noGrp="1"/>
          </p:cNvSpPr>
          <p:nvPr>
            <p:ph type="ftr" sz="quarter" idx="5"/>
          </p:nvPr>
        </p:nvSpPr>
        <p:spPr>
          <a:xfrm>
            <a:off x="3419856" y="7228332"/>
            <a:ext cx="3218687" cy="388620"/>
          </a:xfrm>
          <a:prstGeom prst="rect">
            <a:avLst/>
          </a:prstGeom>
        </p:spPr>
        <p:txBody>
          <a:bodyPr wrap="square" lIns="0" tIns="0" rIns="0" bIns="0">
            <a:no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02920" y="7228332"/>
            <a:ext cx="2313432" cy="388620"/>
          </a:xfrm>
          <a:prstGeom prst="rect">
            <a:avLst/>
          </a:prstGeom>
        </p:spPr>
        <p:txBody>
          <a:bodyPr wrap="square" lIns="0" tIns="0" rIns="0" bIns="0">
            <a:noAutofit/>
          </a:bodyPr>
          <a:lstStyle>
            <a:lvl1pPr algn="l">
              <a:defRPr>
                <a:solidFill>
                  <a:schemeClr val="tx1">
                    <a:tint val="75000"/>
                  </a:schemeClr>
                </a:solidFill>
              </a:defRPr>
            </a:lvl1pPr>
          </a:lstStyle>
          <a:p>
            <a:fld id="{1D8BD707-D9CF-40AE-B4C6-C98DA3205C09}" type="datetimeFigureOut">
              <a:rPr lang="en-US" smtClean="0"/>
              <a:t>9/13/2024</a:t>
            </a:fld>
            <a:endParaRPr lang="en-US"/>
          </a:p>
        </p:txBody>
      </p:sp>
      <p:sp>
        <p:nvSpPr>
          <p:cNvPr id="6" name="Holder 6"/>
          <p:cNvSpPr>
            <a:spLocks noGrp="1"/>
          </p:cNvSpPr>
          <p:nvPr>
            <p:ph type="sldNum" sz="quarter" idx="7"/>
          </p:nvPr>
        </p:nvSpPr>
        <p:spPr>
          <a:xfrm>
            <a:off x="9338056" y="7373416"/>
            <a:ext cx="178817" cy="148738"/>
          </a:xfrm>
          <a:prstGeom prst="rect">
            <a:avLst/>
          </a:prstGeom>
        </p:spPr>
        <p:txBody>
          <a:bodyPr wrap="square" lIns="0" tIns="0" rIns="0" bIns="0">
            <a:noAutofit/>
          </a:bodyPr>
          <a:lstStyle/>
          <a:p>
            <a:pPr marL="88900">
              <a:lnSpc>
                <a:spcPct val="100000"/>
              </a:lnSpc>
            </a:pPr>
            <a:fld id="{81D60167-4931-47E6-BA6A-407CBD079E47}" type="slidenum">
              <a:rPr sz="900" dirty="0" smtClean="0">
                <a:latin typeface="Arial"/>
                <a:cs typeface="Arial"/>
              </a:rPr>
              <a:t>‹#›</a:t>
            </a:fld>
            <a:endParaRPr sz="900">
              <a:latin typeface="Arial"/>
              <a:cs typeface="Aria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www.express-scripts.co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agagg9unuq.timetap.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cityofmarietta.bswift.co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solidFill>
            <a:srgbClr val="F1F1F1"/>
          </a:solidFill>
        </p:spPr>
        <p:txBody>
          <a:bodyPr wrap="square" lIns="0" tIns="0" rIns="0" bIns="0" rtlCol="0">
            <a:noAutofit/>
          </a:bodyPr>
          <a:lstStyle/>
          <a:p>
            <a:endParaRPr/>
          </a:p>
        </p:txBody>
      </p:sp>
      <p:sp>
        <p:nvSpPr>
          <p:cNvPr id="3" name="object 3"/>
          <p:cNvSpPr/>
          <p:nvPr/>
        </p:nvSpPr>
        <p:spPr>
          <a:xfrm>
            <a:off x="59435" y="45718"/>
            <a:ext cx="9939528" cy="7680959"/>
          </a:xfrm>
          <a:custGeom>
            <a:avLst/>
            <a:gdLst/>
            <a:ahLst/>
            <a:cxnLst/>
            <a:rect l="l" t="t" r="r" b="b"/>
            <a:pathLst>
              <a:path w="9939528" h="7680959">
                <a:moveTo>
                  <a:pt x="0" y="7680959"/>
                </a:moveTo>
                <a:lnTo>
                  <a:pt x="9939528" y="7680959"/>
                </a:lnTo>
                <a:lnTo>
                  <a:pt x="9939528" y="0"/>
                </a:lnTo>
                <a:lnTo>
                  <a:pt x="0" y="0"/>
                </a:lnTo>
                <a:lnTo>
                  <a:pt x="0" y="7680959"/>
                </a:lnTo>
                <a:close/>
              </a:path>
            </a:pathLst>
          </a:custGeom>
          <a:ln w="3175">
            <a:solidFill>
              <a:srgbClr val="D9D9D9"/>
            </a:solidFill>
          </a:ln>
        </p:spPr>
        <p:txBody>
          <a:bodyPr wrap="square" lIns="0" tIns="0" rIns="0" bIns="0" rtlCol="0">
            <a:noAutofit/>
          </a:bodyPr>
          <a:lstStyle/>
          <a:p>
            <a:endParaRPr/>
          </a:p>
        </p:txBody>
      </p:sp>
      <p:sp>
        <p:nvSpPr>
          <p:cNvPr id="4" name="object 4"/>
          <p:cNvSpPr/>
          <p:nvPr/>
        </p:nvSpPr>
        <p:spPr>
          <a:xfrm>
            <a:off x="3048000" y="115824"/>
            <a:ext cx="6115811" cy="7540752"/>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06519" y="18361"/>
            <a:ext cx="5276088" cy="5265420"/>
          </a:xfrm>
          <a:prstGeom prst="rect">
            <a:avLst/>
          </a:prstGeom>
          <a:blipFill>
            <a:blip r:embed="rId3" cstate="print"/>
            <a:stretch>
              <a:fillRect/>
            </a:stretch>
          </a:blipFill>
        </p:spPr>
        <p:txBody>
          <a:bodyPr wrap="square" lIns="0" tIns="0" rIns="0" bIns="0" rtlCol="0">
            <a:noAutofit/>
          </a:bodyPr>
          <a:lstStyle/>
          <a:p>
            <a:endParaRPr/>
          </a:p>
        </p:txBody>
      </p:sp>
      <p:sp>
        <p:nvSpPr>
          <p:cNvPr id="6" name="object 6"/>
          <p:cNvSpPr/>
          <p:nvPr/>
        </p:nvSpPr>
        <p:spPr>
          <a:xfrm>
            <a:off x="478536" y="5013959"/>
            <a:ext cx="4581144" cy="167639"/>
          </a:xfrm>
          <a:custGeom>
            <a:avLst/>
            <a:gdLst/>
            <a:ahLst/>
            <a:cxnLst/>
            <a:rect l="l" t="t" r="r" b="b"/>
            <a:pathLst>
              <a:path w="4581144" h="167639">
                <a:moveTo>
                  <a:pt x="4581144" y="0"/>
                </a:moveTo>
                <a:lnTo>
                  <a:pt x="0" y="0"/>
                </a:lnTo>
                <a:lnTo>
                  <a:pt x="142" y="88745"/>
                </a:lnTo>
                <a:lnTo>
                  <a:pt x="13052" y="128729"/>
                </a:lnTo>
                <a:lnTo>
                  <a:pt x="42854" y="156951"/>
                </a:lnTo>
                <a:lnTo>
                  <a:pt x="83820" y="167639"/>
                </a:lnTo>
                <a:lnTo>
                  <a:pt x="4497324" y="167639"/>
                </a:lnTo>
                <a:lnTo>
                  <a:pt x="4542233" y="154572"/>
                </a:lnTo>
                <a:lnTo>
                  <a:pt x="4570455" y="124756"/>
                </a:lnTo>
                <a:lnTo>
                  <a:pt x="4581144" y="83819"/>
                </a:lnTo>
                <a:lnTo>
                  <a:pt x="4581144" y="0"/>
                </a:lnTo>
                <a:close/>
              </a:path>
            </a:pathLst>
          </a:custGeom>
          <a:solidFill>
            <a:srgbClr val="46702B"/>
          </a:solidFill>
        </p:spPr>
        <p:txBody>
          <a:bodyPr wrap="square" lIns="0" tIns="0" rIns="0" bIns="0" rtlCol="0">
            <a:noAutofit/>
          </a:bodyPr>
          <a:lstStyle/>
          <a:p>
            <a:endParaRPr/>
          </a:p>
        </p:txBody>
      </p:sp>
      <p:sp>
        <p:nvSpPr>
          <p:cNvPr id="7" name="object 7"/>
          <p:cNvSpPr/>
          <p:nvPr/>
        </p:nvSpPr>
        <p:spPr>
          <a:xfrm>
            <a:off x="8001000" y="6934200"/>
            <a:ext cx="1600200" cy="394716"/>
          </a:xfrm>
          <a:prstGeom prst="rect">
            <a:avLst/>
          </a:prstGeom>
          <a:blipFill>
            <a:blip r:embed="rId4" cstate="print"/>
            <a:stretch>
              <a:fillRect/>
            </a:stretch>
          </a:blipFill>
        </p:spPr>
        <p:txBody>
          <a:bodyPr wrap="square" lIns="0" tIns="0" rIns="0" bIns="0" rtlCol="0">
            <a:noAutofit/>
          </a:bodyPr>
          <a:lstStyle/>
          <a:p>
            <a:endParaRPr/>
          </a:p>
        </p:txBody>
      </p:sp>
      <p:sp>
        <p:nvSpPr>
          <p:cNvPr id="8" name="object 8"/>
          <p:cNvSpPr txBox="1"/>
          <p:nvPr/>
        </p:nvSpPr>
        <p:spPr>
          <a:xfrm>
            <a:off x="9051797" y="226694"/>
            <a:ext cx="563245" cy="133985"/>
          </a:xfrm>
          <a:prstGeom prst="rect">
            <a:avLst/>
          </a:prstGeom>
        </p:spPr>
        <p:txBody>
          <a:bodyPr vert="horz" wrap="square" lIns="0" tIns="0" rIns="0" bIns="0" rtlCol="0">
            <a:noAutofit/>
          </a:bodyPr>
          <a:lstStyle/>
          <a:p>
            <a:pPr marL="12700">
              <a:lnSpc>
                <a:spcPct val="100000"/>
              </a:lnSpc>
            </a:pPr>
            <a:r>
              <a:rPr sz="800" spc="-5" dirty="0">
                <a:solidFill>
                  <a:srgbClr val="BEBEBE"/>
                </a:solidFill>
                <a:latin typeface="Arial"/>
                <a:cs typeface="Arial"/>
              </a:rPr>
              <a:t>Con</a:t>
            </a:r>
            <a:r>
              <a:rPr sz="800" spc="0" dirty="0">
                <a:solidFill>
                  <a:srgbClr val="BEBEBE"/>
                </a:solidFill>
                <a:latin typeface="Arial"/>
                <a:cs typeface="Arial"/>
              </a:rPr>
              <a:t>fid</a:t>
            </a:r>
            <a:r>
              <a:rPr sz="800" spc="-5" dirty="0">
                <a:solidFill>
                  <a:srgbClr val="BEBEBE"/>
                </a:solidFill>
                <a:latin typeface="Arial"/>
                <a:cs typeface="Arial"/>
              </a:rPr>
              <a:t>en</a:t>
            </a:r>
            <a:r>
              <a:rPr sz="800" spc="0" dirty="0">
                <a:solidFill>
                  <a:srgbClr val="BEBEBE"/>
                </a:solidFill>
                <a:latin typeface="Arial"/>
                <a:cs typeface="Arial"/>
              </a:rPr>
              <a:t>tial</a:t>
            </a:r>
            <a:endParaRPr sz="800">
              <a:latin typeface="Arial"/>
              <a:cs typeface="Arial"/>
            </a:endParaRPr>
          </a:p>
        </p:txBody>
      </p:sp>
      <p:sp>
        <p:nvSpPr>
          <p:cNvPr id="9" name="object 9"/>
          <p:cNvSpPr txBox="1">
            <a:spLocks noGrp="1"/>
          </p:cNvSpPr>
          <p:nvPr>
            <p:ph type="ctrTitle"/>
          </p:nvPr>
        </p:nvSpPr>
        <p:spPr>
          <a:prstGeom prst="rect">
            <a:avLst/>
          </a:prstGeom>
        </p:spPr>
        <p:txBody>
          <a:bodyPr vert="horz" wrap="square" lIns="0" tIns="0" rIns="0" bIns="0" rtlCol="0">
            <a:noAutofit/>
          </a:bodyPr>
          <a:lstStyle/>
          <a:p>
            <a:pPr marL="12700">
              <a:lnSpc>
                <a:spcPct val="100000"/>
              </a:lnSpc>
            </a:pPr>
            <a:r>
              <a:rPr lang="en-US" sz="3200" b="1" dirty="0">
                <a:solidFill>
                  <a:srgbClr val="46702B"/>
                </a:solidFill>
                <a:latin typeface="Arial"/>
                <a:cs typeface="Arial"/>
              </a:rPr>
              <a:t>City of Marietta</a:t>
            </a:r>
            <a:endParaRPr sz="3200" b="1" dirty="0">
              <a:latin typeface="Arial"/>
              <a:cs typeface="Arial"/>
            </a:endParaRPr>
          </a:p>
        </p:txBody>
      </p:sp>
      <p:sp>
        <p:nvSpPr>
          <p:cNvPr id="10" name="object 10"/>
          <p:cNvSpPr txBox="1"/>
          <p:nvPr/>
        </p:nvSpPr>
        <p:spPr>
          <a:xfrm>
            <a:off x="672185" y="3463671"/>
            <a:ext cx="4091304" cy="496570"/>
          </a:xfrm>
          <a:prstGeom prst="rect">
            <a:avLst/>
          </a:prstGeom>
        </p:spPr>
        <p:txBody>
          <a:bodyPr vert="horz" wrap="square" lIns="0" tIns="0" rIns="0" bIns="0" rtlCol="0">
            <a:noAutofit/>
          </a:bodyPr>
          <a:lstStyle/>
          <a:p>
            <a:pPr marL="12700">
              <a:lnSpc>
                <a:spcPct val="100000"/>
              </a:lnSpc>
            </a:pPr>
            <a:r>
              <a:rPr sz="3200" b="1" spc="-10" dirty="0">
                <a:solidFill>
                  <a:srgbClr val="46702B"/>
                </a:solidFill>
                <a:latin typeface="Arial"/>
                <a:cs typeface="Arial"/>
              </a:rPr>
              <a:t>202</a:t>
            </a:r>
            <a:r>
              <a:rPr lang="en-US" sz="3200" b="1" spc="-10" dirty="0">
                <a:solidFill>
                  <a:srgbClr val="46702B"/>
                </a:solidFill>
                <a:latin typeface="Arial"/>
                <a:cs typeface="Arial"/>
              </a:rPr>
              <a:t>5</a:t>
            </a:r>
            <a:r>
              <a:rPr sz="3200" b="1" spc="-10" dirty="0">
                <a:solidFill>
                  <a:srgbClr val="46702B"/>
                </a:solidFill>
                <a:latin typeface="Arial"/>
                <a:cs typeface="Arial"/>
              </a:rPr>
              <a:t> </a:t>
            </a:r>
            <a:r>
              <a:rPr sz="3200" b="1" spc="0" dirty="0">
                <a:solidFill>
                  <a:srgbClr val="46702B"/>
                </a:solidFill>
                <a:latin typeface="Arial"/>
                <a:cs typeface="Arial"/>
              </a:rPr>
              <a:t>Open</a:t>
            </a:r>
            <a:r>
              <a:rPr sz="3200" b="1" spc="-25" dirty="0">
                <a:solidFill>
                  <a:srgbClr val="46702B"/>
                </a:solidFill>
                <a:latin typeface="Arial"/>
                <a:cs typeface="Arial"/>
              </a:rPr>
              <a:t> </a:t>
            </a:r>
            <a:r>
              <a:rPr sz="3200" b="1" spc="0" dirty="0">
                <a:solidFill>
                  <a:srgbClr val="46702B"/>
                </a:solidFill>
                <a:latin typeface="Arial"/>
                <a:cs typeface="Arial"/>
              </a:rPr>
              <a:t>Enroll</a:t>
            </a:r>
            <a:r>
              <a:rPr sz="3200" b="1" spc="-15" dirty="0">
                <a:solidFill>
                  <a:srgbClr val="46702B"/>
                </a:solidFill>
                <a:latin typeface="Arial"/>
                <a:cs typeface="Arial"/>
              </a:rPr>
              <a:t>m</a:t>
            </a:r>
            <a:r>
              <a:rPr sz="3200" b="1" spc="0" dirty="0">
                <a:solidFill>
                  <a:srgbClr val="46702B"/>
                </a:solidFill>
                <a:latin typeface="Arial"/>
                <a:cs typeface="Arial"/>
              </a:rPr>
              <a:t>ent</a:t>
            </a:r>
            <a:endParaRPr sz="32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C92C9-4A15-4C82-879E-00F53A7F5A04}"/>
              </a:ext>
            </a:extLst>
          </p:cNvPr>
          <p:cNvSpPr>
            <a:spLocks noGrp="1"/>
          </p:cNvSpPr>
          <p:nvPr>
            <p:ph type="title"/>
          </p:nvPr>
        </p:nvSpPr>
        <p:spPr/>
        <p:txBody>
          <a:bodyPr/>
          <a:lstStyle/>
          <a:p>
            <a:r>
              <a:rPr lang="en-US" dirty="0">
                <a:solidFill>
                  <a:srgbClr val="46702B"/>
                </a:solidFill>
              </a:rPr>
              <a:t>Enrollment Complete</a:t>
            </a:r>
          </a:p>
        </p:txBody>
      </p:sp>
      <p:pic>
        <p:nvPicPr>
          <p:cNvPr id="5" name="Picture 4">
            <a:extLst>
              <a:ext uri="{FF2B5EF4-FFF2-40B4-BE49-F238E27FC236}">
                <a16:creationId xmlns:a16="http://schemas.microsoft.com/office/drawing/2014/main" id="{7AC211AD-829C-456A-8F1C-A7B9E970E650}"/>
              </a:ext>
            </a:extLst>
          </p:cNvPr>
          <p:cNvPicPr>
            <a:picLocks noChangeAspect="1"/>
          </p:cNvPicPr>
          <p:nvPr/>
        </p:nvPicPr>
        <p:blipFill>
          <a:blip r:embed="rId2"/>
          <a:stretch>
            <a:fillRect/>
          </a:stretch>
        </p:blipFill>
        <p:spPr>
          <a:xfrm>
            <a:off x="438403" y="1348509"/>
            <a:ext cx="8839200" cy="2398232"/>
          </a:xfrm>
          <a:prstGeom prst="rect">
            <a:avLst/>
          </a:prstGeom>
        </p:spPr>
      </p:pic>
      <p:pic>
        <p:nvPicPr>
          <p:cNvPr id="6" name="Picture 5">
            <a:extLst>
              <a:ext uri="{FF2B5EF4-FFF2-40B4-BE49-F238E27FC236}">
                <a16:creationId xmlns:a16="http://schemas.microsoft.com/office/drawing/2014/main" id="{134B9090-1E09-4E0F-BD68-C477864512C1}"/>
              </a:ext>
            </a:extLst>
          </p:cNvPr>
          <p:cNvPicPr>
            <a:picLocks noChangeAspect="1"/>
          </p:cNvPicPr>
          <p:nvPr/>
        </p:nvPicPr>
        <p:blipFill>
          <a:blip r:embed="rId3"/>
          <a:stretch>
            <a:fillRect/>
          </a:stretch>
        </p:blipFill>
        <p:spPr>
          <a:xfrm>
            <a:off x="609600" y="4426910"/>
            <a:ext cx="8668003" cy="2271886"/>
          </a:xfrm>
          <a:prstGeom prst="rect">
            <a:avLst/>
          </a:prstGeom>
        </p:spPr>
      </p:pic>
      <p:sp>
        <p:nvSpPr>
          <p:cNvPr id="7" name="Left Arrow 6">
            <a:extLst>
              <a:ext uri="{FF2B5EF4-FFF2-40B4-BE49-F238E27FC236}">
                <a16:creationId xmlns:a16="http://schemas.microsoft.com/office/drawing/2014/main" id="{FA92ED58-7506-4FE3-969E-F17397E5679F}"/>
              </a:ext>
            </a:extLst>
          </p:cNvPr>
          <p:cNvSpPr/>
          <p:nvPr/>
        </p:nvSpPr>
        <p:spPr>
          <a:xfrm>
            <a:off x="3505200" y="3352800"/>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8" name="Left Arrow 6">
            <a:extLst>
              <a:ext uri="{FF2B5EF4-FFF2-40B4-BE49-F238E27FC236}">
                <a16:creationId xmlns:a16="http://schemas.microsoft.com/office/drawing/2014/main" id="{5BD3CDB4-8AAC-417A-9CF1-E72726B8C433}"/>
              </a:ext>
            </a:extLst>
          </p:cNvPr>
          <p:cNvSpPr/>
          <p:nvPr/>
        </p:nvSpPr>
        <p:spPr>
          <a:xfrm>
            <a:off x="8997737" y="2281517"/>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9" name="Left Arrow 6">
            <a:extLst>
              <a:ext uri="{FF2B5EF4-FFF2-40B4-BE49-F238E27FC236}">
                <a16:creationId xmlns:a16="http://schemas.microsoft.com/office/drawing/2014/main" id="{EAAC9B48-F69A-4782-9105-7424058727E5}"/>
              </a:ext>
            </a:extLst>
          </p:cNvPr>
          <p:cNvSpPr/>
          <p:nvPr/>
        </p:nvSpPr>
        <p:spPr>
          <a:xfrm>
            <a:off x="3453874" y="4876800"/>
            <a:ext cx="959530" cy="164193"/>
          </a:xfrm>
          <a:prstGeom prst="left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Tree>
    <p:extLst>
      <p:ext uri="{BB962C8B-B14F-4D97-AF65-F5344CB8AC3E}">
        <p14:creationId xmlns:p14="http://schemas.microsoft.com/office/powerpoint/2010/main" val="171457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noAutofit/>
          </a:bodyPr>
          <a:lstStyle/>
          <a:p>
            <a:pPr marL="12700">
              <a:lnSpc>
                <a:spcPct val="100000"/>
              </a:lnSpc>
              <a:tabLst>
                <a:tab pos="9162415" algn="l"/>
              </a:tabLst>
            </a:pPr>
            <a:r>
              <a:rPr lang="en-US" sz="7200" dirty="0">
                <a:solidFill>
                  <a:srgbClr val="46702B"/>
                </a:solidFill>
                <a:latin typeface="Arial"/>
                <a:cs typeface="Arial"/>
              </a:rPr>
              <a:t>Medical and Prescription Coverage</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10</a:t>
            </a:r>
            <a:endParaRPr sz="9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Anthem BCBS POS Plan</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pic>
        <p:nvPicPr>
          <p:cNvPr id="5" name="Picture 4">
            <a:extLst>
              <a:ext uri="{FF2B5EF4-FFF2-40B4-BE49-F238E27FC236}">
                <a16:creationId xmlns:a16="http://schemas.microsoft.com/office/drawing/2014/main" id="{8196BD42-7B9C-429C-8941-39A5B99C6712}"/>
              </a:ext>
            </a:extLst>
          </p:cNvPr>
          <p:cNvPicPr>
            <a:picLocks noChangeAspect="1"/>
          </p:cNvPicPr>
          <p:nvPr/>
        </p:nvPicPr>
        <p:blipFill>
          <a:blip r:embed="rId2"/>
          <a:stretch>
            <a:fillRect/>
          </a:stretch>
        </p:blipFill>
        <p:spPr>
          <a:xfrm>
            <a:off x="2524617" y="1355359"/>
            <a:ext cx="5009163" cy="5466521"/>
          </a:xfrm>
          <a:prstGeom prst="rect">
            <a:avLst/>
          </a:prstGeom>
          <a:ln>
            <a:solidFill>
              <a:srgbClr val="46702B"/>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Anthem BCBS PPO Plan (grandfathered) </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13</a:t>
            </a:r>
            <a:endParaRPr sz="900">
              <a:latin typeface="Arial"/>
              <a:cs typeface="Arial"/>
            </a:endParaRPr>
          </a:p>
        </p:txBody>
      </p:sp>
      <p:pic>
        <p:nvPicPr>
          <p:cNvPr id="5" name="Picture 4">
            <a:extLst>
              <a:ext uri="{FF2B5EF4-FFF2-40B4-BE49-F238E27FC236}">
                <a16:creationId xmlns:a16="http://schemas.microsoft.com/office/drawing/2014/main" id="{9897DBBD-BF73-4B2A-816A-E100D2213C52}"/>
              </a:ext>
            </a:extLst>
          </p:cNvPr>
          <p:cNvPicPr>
            <a:picLocks noChangeAspect="1"/>
          </p:cNvPicPr>
          <p:nvPr/>
        </p:nvPicPr>
        <p:blipFill>
          <a:blip r:embed="rId2"/>
          <a:stretch>
            <a:fillRect/>
          </a:stretch>
        </p:blipFill>
        <p:spPr>
          <a:xfrm>
            <a:off x="368072" y="1451452"/>
            <a:ext cx="9322254" cy="5216115"/>
          </a:xfrm>
          <a:prstGeom prst="rect">
            <a:avLst/>
          </a:prstGeom>
        </p:spPr>
      </p:pic>
      <p:sp>
        <p:nvSpPr>
          <p:cNvPr id="3" name="TextBox 2">
            <a:extLst>
              <a:ext uri="{FF2B5EF4-FFF2-40B4-BE49-F238E27FC236}">
                <a16:creationId xmlns:a16="http://schemas.microsoft.com/office/drawing/2014/main" id="{38173461-CD63-69AA-6338-16D6D46353A4}"/>
              </a:ext>
            </a:extLst>
          </p:cNvPr>
          <p:cNvSpPr txBox="1"/>
          <p:nvPr/>
        </p:nvSpPr>
        <p:spPr>
          <a:xfrm>
            <a:off x="7086600" y="5334000"/>
            <a:ext cx="495300" cy="276999"/>
          </a:xfrm>
          <a:prstGeom prst="rect">
            <a:avLst/>
          </a:prstGeom>
          <a:solidFill>
            <a:schemeClr val="bg1"/>
          </a:solidFill>
        </p:spPr>
        <p:txBody>
          <a:bodyPr wrap="square" rtlCol="0">
            <a:spAutoFit/>
          </a:bodyPr>
          <a:lstStyle/>
          <a:p>
            <a:r>
              <a:rPr lang="en-US" sz="1200" dirty="0"/>
              <a:t>$300</a:t>
            </a:r>
          </a:p>
        </p:txBody>
      </p:sp>
    </p:spTree>
    <p:extLst>
      <p:ext uri="{BB962C8B-B14F-4D97-AF65-F5344CB8AC3E}">
        <p14:creationId xmlns:p14="http://schemas.microsoft.com/office/powerpoint/2010/main" val="8277094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Prescription</a:t>
            </a:r>
            <a:r>
              <a:rPr sz="3600" u="sng" spc="-15" dirty="0">
                <a:solidFill>
                  <a:srgbClr val="46702B"/>
                </a:solidFill>
                <a:latin typeface="Arial"/>
                <a:cs typeface="Arial"/>
              </a:rPr>
              <a:t> </a:t>
            </a:r>
            <a:r>
              <a:rPr lang="en-US" sz="3600" u="sng" spc="0" dirty="0">
                <a:solidFill>
                  <a:srgbClr val="46702B"/>
                </a:solidFill>
                <a:latin typeface="Arial"/>
                <a:cs typeface="Arial"/>
              </a:rPr>
              <a:t>Drug Plan</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15</a:t>
            </a:r>
            <a:endParaRPr sz="900">
              <a:latin typeface="Arial"/>
              <a:cs typeface="Arial"/>
            </a:endParaRPr>
          </a:p>
        </p:txBody>
      </p:sp>
      <p:pic>
        <p:nvPicPr>
          <p:cNvPr id="6" name="Picture 5">
            <a:extLst>
              <a:ext uri="{FF2B5EF4-FFF2-40B4-BE49-F238E27FC236}">
                <a16:creationId xmlns:a16="http://schemas.microsoft.com/office/drawing/2014/main" id="{E81AB455-DDE1-4BA8-B29D-B10624ECF228}"/>
              </a:ext>
            </a:extLst>
          </p:cNvPr>
          <p:cNvPicPr>
            <a:picLocks noChangeAspect="1"/>
          </p:cNvPicPr>
          <p:nvPr/>
        </p:nvPicPr>
        <p:blipFill>
          <a:blip r:embed="rId2"/>
          <a:stretch>
            <a:fillRect/>
          </a:stretch>
        </p:blipFill>
        <p:spPr>
          <a:xfrm>
            <a:off x="609600" y="1295400"/>
            <a:ext cx="8623650" cy="495517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Prescription</a:t>
            </a:r>
            <a:r>
              <a:rPr sz="3600" u="sng" spc="-15" dirty="0">
                <a:solidFill>
                  <a:srgbClr val="46702B"/>
                </a:solidFill>
                <a:latin typeface="Arial"/>
                <a:cs typeface="Arial"/>
              </a:rPr>
              <a:t> </a:t>
            </a:r>
            <a:r>
              <a:rPr lang="en-US" sz="3600" u="sng" spc="0" dirty="0">
                <a:solidFill>
                  <a:srgbClr val="46702B"/>
                </a:solidFill>
                <a:latin typeface="Arial"/>
                <a:cs typeface="Arial"/>
              </a:rPr>
              <a:t>Drug Mail Order</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15</a:t>
            </a:r>
            <a:endParaRPr sz="900">
              <a:latin typeface="Arial"/>
              <a:cs typeface="Arial"/>
            </a:endParaRPr>
          </a:p>
        </p:txBody>
      </p:sp>
      <p:sp>
        <p:nvSpPr>
          <p:cNvPr id="6" name="object 3">
            <a:extLst>
              <a:ext uri="{FF2B5EF4-FFF2-40B4-BE49-F238E27FC236}">
                <a16:creationId xmlns:a16="http://schemas.microsoft.com/office/drawing/2014/main" id="{F8F13FFB-56FA-4324-ACDB-3B1906967728}"/>
              </a:ext>
            </a:extLst>
          </p:cNvPr>
          <p:cNvSpPr txBox="1"/>
          <p:nvPr/>
        </p:nvSpPr>
        <p:spPr>
          <a:xfrm>
            <a:off x="438404" y="990600"/>
            <a:ext cx="8899652" cy="3415030"/>
          </a:xfrm>
          <a:prstGeom prst="rect">
            <a:avLst/>
          </a:prstGeom>
        </p:spPr>
        <p:txBody>
          <a:bodyPr vert="horz" wrap="square" lIns="0" tIns="0" rIns="0" bIns="0" rtlCol="0">
            <a:noAutofit/>
          </a:bodyPr>
          <a:lstStyle/>
          <a:p>
            <a:endParaRPr lang="en-US" sz="1600" b="1" spc="-20" dirty="0">
              <a:solidFill>
                <a:srgbClr val="3A6C29"/>
              </a:solidFill>
              <a:latin typeface="Arial"/>
              <a:cs typeface="Arial"/>
            </a:endParaRPr>
          </a:p>
          <a:p>
            <a:r>
              <a:rPr lang="en-US" sz="1600" b="1" spc="-20" dirty="0">
                <a:solidFill>
                  <a:srgbClr val="3A6C29"/>
                </a:solidFill>
                <a:latin typeface="Arial"/>
                <a:cs typeface="Arial"/>
              </a:rPr>
              <a:t>Mail Order Program </a:t>
            </a:r>
            <a:r>
              <a:rPr lang="en-US" sz="1600" spc="-20" dirty="0">
                <a:solidFill>
                  <a:srgbClr val="3A6C29"/>
                </a:solidFill>
                <a:latin typeface="Arial"/>
                <a:cs typeface="Arial"/>
              </a:rPr>
              <a:t>–You may fill a 90-day supply, of certain medications, through Home Delivery from the Express Scripts Pharmacy.  </a:t>
            </a:r>
          </a:p>
          <a:p>
            <a:r>
              <a:rPr lang="en-US" sz="1600" spc="-20" dirty="0">
                <a:solidFill>
                  <a:srgbClr val="3A6C29"/>
                </a:solidFill>
                <a:latin typeface="Arial"/>
                <a:cs typeface="Arial"/>
              </a:rPr>
              <a:t> </a:t>
            </a:r>
          </a:p>
          <a:p>
            <a:r>
              <a:rPr lang="en-US" sz="1600" spc="-20" dirty="0">
                <a:solidFill>
                  <a:srgbClr val="3A6C29"/>
                </a:solidFill>
                <a:latin typeface="Arial"/>
                <a:cs typeface="Arial"/>
              </a:rPr>
              <a:t>To start using the Express Scripts Pharmacy Home Delivery program, you will need a new prescription from your doctor.</a:t>
            </a:r>
          </a:p>
          <a:p>
            <a:r>
              <a:rPr lang="en-US" sz="1600" spc="-20" dirty="0">
                <a:solidFill>
                  <a:srgbClr val="3A6C29"/>
                </a:solidFill>
                <a:latin typeface="Arial"/>
                <a:cs typeface="Arial"/>
              </a:rPr>
              <a:t> </a:t>
            </a:r>
          </a:p>
          <a:p>
            <a:r>
              <a:rPr lang="en-US" sz="1600" spc="-20" dirty="0">
                <a:solidFill>
                  <a:srgbClr val="3A6C29"/>
                </a:solidFill>
                <a:latin typeface="Arial"/>
                <a:cs typeface="Arial"/>
              </a:rPr>
              <a:t>You may want to ask your doctor to write you a prescription for a 30-day supply of medication to be filled at a retail pharmacy and one for a 90-day supply to be filled through the Express Scripts Pharmacy so that you have medication on hand while your mail order prescription is being filled. Choose one of these options for submitting the new prescription:</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Online: Register at </a:t>
            </a:r>
            <a:r>
              <a:rPr lang="en-US" sz="1600" spc="-20" dirty="0">
                <a:solidFill>
                  <a:srgbClr val="3A6C29"/>
                </a:solidFill>
                <a:latin typeface="Arial"/>
                <a:cs typeface="Arial"/>
                <a:hlinkClick r:id="rId2">
                  <a:extLst>
                    <a:ext uri="{A12FA001-AC4F-418D-AE19-62706E023703}">
                      <ahyp:hlinkClr xmlns:ahyp="http://schemas.microsoft.com/office/drawing/2018/hyperlinkcolor" val="tx"/>
                    </a:ext>
                  </a:extLst>
                </a:hlinkClick>
              </a:rPr>
              <a:t>www.express-scripts.com</a:t>
            </a:r>
            <a:r>
              <a:rPr lang="en-US" sz="1600" spc="-20" dirty="0">
                <a:solidFill>
                  <a:srgbClr val="3A6C29"/>
                </a:solidFill>
                <a:latin typeface="Arial"/>
                <a:cs typeface="Arial"/>
              </a:rPr>
              <a:t> and start Home Delivery via </a:t>
            </a:r>
            <a:r>
              <a:rPr lang="en-US" sz="1600" spc="-20" dirty="0" err="1">
                <a:solidFill>
                  <a:srgbClr val="3A6C29"/>
                </a:solidFill>
                <a:latin typeface="Arial"/>
                <a:cs typeface="Arial"/>
              </a:rPr>
              <a:t>ePrescribe</a:t>
            </a:r>
            <a:r>
              <a:rPr lang="en-US" sz="1600" spc="-20" dirty="0">
                <a:solidFill>
                  <a:srgbClr val="3A6C29"/>
                </a:solidFill>
                <a:latin typeface="Arial"/>
                <a:cs typeface="Arial"/>
              </a:rPr>
              <a:t>, where the doctor sends your prescription electronically to the Express Scripts Pharmacy.</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By fax: Ask your doctor to fax your prescription.  Your doctor may obtain fax forms by calling 1-888-EASYRX1 (1-888-327-9791) (Only doctors can fax prescriptions).</a:t>
            </a:r>
          </a:p>
          <a:p>
            <a:r>
              <a:rPr lang="en-US" sz="1600" spc="-20" dirty="0">
                <a:solidFill>
                  <a:srgbClr val="3A6C29"/>
                </a:solidFill>
                <a:latin typeface="Arial"/>
                <a:cs typeface="Arial"/>
              </a:rPr>
              <a:t> </a:t>
            </a:r>
          </a:p>
          <a:p>
            <a:pPr lvl="0"/>
            <a:r>
              <a:rPr lang="en-US" sz="1600" spc="-20" dirty="0">
                <a:solidFill>
                  <a:srgbClr val="3A6C29"/>
                </a:solidFill>
                <a:latin typeface="Arial"/>
                <a:cs typeface="Arial"/>
              </a:rPr>
              <a:t>By mail: Complete an order form for Home Delivery from the Express Scripts Pharmacy.  Forms are available at </a:t>
            </a:r>
            <a:r>
              <a:rPr lang="en-US" sz="1600" spc="-20" dirty="0">
                <a:solidFill>
                  <a:srgbClr val="3A6C29"/>
                </a:solidFill>
                <a:latin typeface="Arial"/>
                <a:cs typeface="Arial"/>
                <a:hlinkClick r:id="rId2">
                  <a:extLst>
                    <a:ext uri="{A12FA001-AC4F-418D-AE19-62706E023703}">
                      <ahyp:hlinkClr xmlns:ahyp="http://schemas.microsoft.com/office/drawing/2018/hyperlinkcolor" val="tx"/>
                    </a:ext>
                  </a:extLst>
                </a:hlinkClick>
              </a:rPr>
              <a:t>www.express-scripts.com</a:t>
            </a:r>
            <a:r>
              <a:rPr lang="en-US" sz="1600" spc="-20" dirty="0">
                <a:solidFill>
                  <a:srgbClr val="3A6C29"/>
                </a:solidFill>
                <a:latin typeface="Arial"/>
                <a:cs typeface="Arial"/>
              </a:rPr>
              <a:t>. Return the complete order form, along with your written prescription, to the address on the form.</a:t>
            </a:r>
          </a:p>
          <a:p>
            <a:endParaRPr lang="en-US" sz="2000" spc="-20" dirty="0">
              <a:solidFill>
                <a:srgbClr val="3A6C29"/>
              </a:solidFill>
              <a:latin typeface="Arial"/>
              <a:cs typeface="Arial"/>
            </a:endParaRPr>
          </a:p>
          <a:p>
            <a:pPr marL="469900" lvl="1">
              <a:buClr>
                <a:srgbClr val="4F9237"/>
              </a:buClr>
              <a:buSzPct val="108928"/>
              <a:tabLst>
                <a:tab pos="469265" algn="l"/>
              </a:tabLst>
            </a:pPr>
            <a:endParaRPr lang="en-US" sz="2800" spc="-15" dirty="0">
              <a:solidFill>
                <a:srgbClr val="3A6C29"/>
              </a:solidFill>
              <a:latin typeface="Arial"/>
              <a:cs typeface="Arial"/>
            </a:endParaRPr>
          </a:p>
        </p:txBody>
      </p:sp>
    </p:spTree>
    <p:extLst>
      <p:ext uri="{BB962C8B-B14F-4D97-AF65-F5344CB8AC3E}">
        <p14:creationId xmlns:p14="http://schemas.microsoft.com/office/powerpoint/2010/main" val="125183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a:ln>
            <a:noFill/>
          </a:ln>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Medical Deductions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14</a:t>
            </a:r>
            <a:endParaRPr sz="900">
              <a:latin typeface="Arial"/>
              <a:cs typeface="Arial"/>
            </a:endParaRPr>
          </a:p>
        </p:txBody>
      </p:sp>
      <p:sp>
        <p:nvSpPr>
          <p:cNvPr id="6" name="TextBox 5">
            <a:extLst>
              <a:ext uri="{FF2B5EF4-FFF2-40B4-BE49-F238E27FC236}">
                <a16:creationId xmlns:a16="http://schemas.microsoft.com/office/drawing/2014/main" id="{99AF6107-299A-4622-874B-7D6C66961A4F}"/>
              </a:ext>
            </a:extLst>
          </p:cNvPr>
          <p:cNvSpPr txBox="1"/>
          <p:nvPr/>
        </p:nvSpPr>
        <p:spPr>
          <a:xfrm>
            <a:off x="776904" y="2092886"/>
            <a:ext cx="2285897"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POS Plan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Active Employees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Hired Prior to </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November 1, 2006</a:t>
            </a:r>
          </a:p>
        </p:txBody>
      </p:sp>
      <p:sp>
        <p:nvSpPr>
          <p:cNvPr id="7" name="TextBox 6">
            <a:extLst>
              <a:ext uri="{FF2B5EF4-FFF2-40B4-BE49-F238E27FC236}">
                <a16:creationId xmlns:a16="http://schemas.microsoft.com/office/drawing/2014/main" id="{EBCF2BB2-C1CA-413E-9AE1-B1A3BCF4BFBE}"/>
              </a:ext>
            </a:extLst>
          </p:cNvPr>
          <p:cNvSpPr txBox="1"/>
          <p:nvPr/>
        </p:nvSpPr>
        <p:spPr>
          <a:xfrm>
            <a:off x="6807329" y="2097627"/>
            <a:ext cx="2263140"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POS Plan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Active Employees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Hired November 1, 2006 or Later</a:t>
            </a:r>
          </a:p>
        </p:txBody>
      </p:sp>
      <p:sp>
        <p:nvSpPr>
          <p:cNvPr id="8" name="TextBox 7">
            <a:extLst>
              <a:ext uri="{FF2B5EF4-FFF2-40B4-BE49-F238E27FC236}">
                <a16:creationId xmlns:a16="http://schemas.microsoft.com/office/drawing/2014/main" id="{3561F454-65D5-4FED-9320-F945A242F945}"/>
              </a:ext>
            </a:extLst>
          </p:cNvPr>
          <p:cNvSpPr txBox="1"/>
          <p:nvPr/>
        </p:nvSpPr>
        <p:spPr>
          <a:xfrm>
            <a:off x="3900649" y="2092885"/>
            <a:ext cx="2263140" cy="83099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PPO Plan</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Active Employees</a:t>
            </a:r>
          </a:p>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46702B"/>
                </a:solidFill>
                <a:effectLst/>
                <a:uLnTx/>
                <a:uFillTx/>
                <a:latin typeface="Arial" panose="020B0604020202020204" pitchFamily="34" charset="0"/>
                <a:cs typeface="Arial" panose="020B0604020202020204" pitchFamily="34" charset="0"/>
              </a:rPr>
              <a:t>Hired Prior to November 14, 1996</a:t>
            </a:r>
          </a:p>
        </p:txBody>
      </p:sp>
      <p:pic>
        <p:nvPicPr>
          <p:cNvPr id="9" name="Picture 8">
            <a:extLst>
              <a:ext uri="{FF2B5EF4-FFF2-40B4-BE49-F238E27FC236}">
                <a16:creationId xmlns:a16="http://schemas.microsoft.com/office/drawing/2014/main" id="{C40FAB1A-8C35-4D52-B61C-4EC35BAF7282}"/>
              </a:ext>
            </a:extLst>
          </p:cNvPr>
          <p:cNvPicPr>
            <a:picLocks noChangeAspect="1"/>
          </p:cNvPicPr>
          <p:nvPr/>
        </p:nvPicPr>
        <p:blipFill>
          <a:blip r:embed="rId2"/>
          <a:stretch>
            <a:fillRect/>
          </a:stretch>
        </p:blipFill>
        <p:spPr>
          <a:xfrm>
            <a:off x="727636" y="3200400"/>
            <a:ext cx="2690905" cy="1831388"/>
          </a:xfrm>
          <a:prstGeom prst="rect">
            <a:avLst/>
          </a:prstGeom>
        </p:spPr>
      </p:pic>
      <p:pic>
        <p:nvPicPr>
          <p:cNvPr id="10" name="Picture 9">
            <a:extLst>
              <a:ext uri="{FF2B5EF4-FFF2-40B4-BE49-F238E27FC236}">
                <a16:creationId xmlns:a16="http://schemas.microsoft.com/office/drawing/2014/main" id="{B10BAE20-DFC7-4DEE-B22F-B824079172C6}"/>
              </a:ext>
            </a:extLst>
          </p:cNvPr>
          <p:cNvPicPr>
            <a:picLocks noChangeAspect="1"/>
          </p:cNvPicPr>
          <p:nvPr/>
        </p:nvPicPr>
        <p:blipFill>
          <a:blip r:embed="rId3"/>
          <a:stretch>
            <a:fillRect/>
          </a:stretch>
        </p:blipFill>
        <p:spPr>
          <a:xfrm>
            <a:off x="3748249" y="3200400"/>
            <a:ext cx="2768327" cy="1866743"/>
          </a:xfrm>
          <a:prstGeom prst="rect">
            <a:avLst/>
          </a:prstGeom>
        </p:spPr>
      </p:pic>
      <p:pic>
        <p:nvPicPr>
          <p:cNvPr id="11" name="Picture 10">
            <a:extLst>
              <a:ext uri="{FF2B5EF4-FFF2-40B4-BE49-F238E27FC236}">
                <a16:creationId xmlns:a16="http://schemas.microsoft.com/office/drawing/2014/main" id="{005FBF58-F6FF-446C-A2DF-A66B54B8BB7C}"/>
              </a:ext>
            </a:extLst>
          </p:cNvPr>
          <p:cNvPicPr>
            <a:picLocks noChangeAspect="1"/>
          </p:cNvPicPr>
          <p:nvPr/>
        </p:nvPicPr>
        <p:blipFill>
          <a:blip r:embed="rId4"/>
          <a:stretch>
            <a:fillRect/>
          </a:stretch>
        </p:blipFill>
        <p:spPr>
          <a:xfrm>
            <a:off x="6716011" y="3200400"/>
            <a:ext cx="2768327" cy="1872692"/>
          </a:xfrm>
          <a:prstGeom prst="rect">
            <a:avLst/>
          </a:prstGeom>
        </p:spPr>
      </p:pic>
    </p:spTree>
    <p:extLst>
      <p:ext uri="{BB962C8B-B14F-4D97-AF65-F5344CB8AC3E}">
        <p14:creationId xmlns:p14="http://schemas.microsoft.com/office/powerpoint/2010/main" val="295084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D61F5-A0EC-4703-BF6D-AC19639DD95D}"/>
              </a:ext>
            </a:extLst>
          </p:cNvPr>
          <p:cNvSpPr>
            <a:spLocks noGrp="1"/>
          </p:cNvSpPr>
          <p:nvPr>
            <p:ph type="title"/>
          </p:nvPr>
        </p:nvSpPr>
        <p:spPr/>
        <p:txBody>
          <a:bodyPr/>
          <a:lstStyle/>
          <a:p>
            <a:r>
              <a:rPr lang="en-US" dirty="0">
                <a:solidFill>
                  <a:srgbClr val="46702B"/>
                </a:solidFill>
              </a:rPr>
              <a:t>Health Benefit Waiver Option</a:t>
            </a:r>
          </a:p>
        </p:txBody>
      </p:sp>
      <p:sp>
        <p:nvSpPr>
          <p:cNvPr id="3" name="Text Placeholder 2">
            <a:extLst>
              <a:ext uri="{FF2B5EF4-FFF2-40B4-BE49-F238E27FC236}">
                <a16:creationId xmlns:a16="http://schemas.microsoft.com/office/drawing/2014/main" id="{EC7F3ABB-4D61-4890-92C4-0C2CF668BE57}"/>
              </a:ext>
            </a:extLst>
          </p:cNvPr>
          <p:cNvSpPr>
            <a:spLocks noGrp="1"/>
          </p:cNvSpPr>
          <p:nvPr>
            <p:ph type="body" idx="1"/>
          </p:nvPr>
        </p:nvSpPr>
        <p:spPr>
          <a:xfrm>
            <a:off x="304800" y="1295400"/>
            <a:ext cx="9181592" cy="5410200"/>
          </a:xfrm>
        </p:spPr>
        <p:txBody>
          <a:bodyPr/>
          <a:lstStyle/>
          <a:p>
            <a:pPr algn="just"/>
            <a:r>
              <a:rPr lang="en-US" sz="2000" dirty="0">
                <a:solidFill>
                  <a:srgbClr val="46702B"/>
                </a:solidFill>
                <a:latin typeface="Arial" panose="020B0604020202020204" pitchFamily="34" charset="0"/>
                <a:cs typeface="Arial" panose="020B0604020202020204" pitchFamily="34" charset="0"/>
              </a:rPr>
              <a:t>Employees may choose to waive health and dental insurance coverage under the City’s health and dental insurance plan, and instead receive up to $500 per year from the City. This amount will be deposited into the Flexible Benefits Reimbursement account in the employee’s name to help pay for qualified out of pocket medical expenses incurred by the employee or family members.</a:t>
            </a:r>
          </a:p>
          <a:p>
            <a:pPr marL="0" indent="0" algn="just">
              <a:buNone/>
            </a:pPr>
            <a:endParaRPr lang="en-US" sz="2000" dirty="0">
              <a:solidFill>
                <a:srgbClr val="46702B"/>
              </a:solidFill>
              <a:latin typeface="Arial" panose="020B0604020202020204" pitchFamily="34" charset="0"/>
              <a:cs typeface="Arial" panose="020B0604020202020204" pitchFamily="34" charset="0"/>
            </a:endParaRPr>
          </a:p>
          <a:p>
            <a:pPr algn="just"/>
            <a:r>
              <a:rPr lang="en-US" sz="2000" dirty="0">
                <a:solidFill>
                  <a:srgbClr val="46702B"/>
                </a:solidFill>
                <a:latin typeface="Arial" panose="020B0604020202020204" pitchFamily="34" charset="0"/>
                <a:cs typeface="Arial" panose="020B0604020202020204" pitchFamily="34" charset="0"/>
              </a:rPr>
              <a:t>In order to qualify to participate in this plan, the employee must have health insurance coverage from a provider other than the City and complete an affidavit. The City will match your personal contribution into the Flexible Benefits Reimbursement account up to $500. If you do not choose to contribute to the Flexible Benefits Reimbursement account, there will be no match from the City.</a:t>
            </a:r>
          </a:p>
        </p:txBody>
      </p:sp>
    </p:spTree>
    <p:extLst>
      <p:ext uri="{BB962C8B-B14F-4D97-AF65-F5344CB8AC3E}">
        <p14:creationId xmlns:p14="http://schemas.microsoft.com/office/powerpoint/2010/main" val="1498489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Dental Coverage</a:t>
            </a:r>
            <a:r>
              <a:rPr sz="3600" u="sng"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17</a:t>
            </a:r>
            <a:endParaRPr sz="900">
              <a:latin typeface="Arial"/>
              <a:cs typeface="Arial"/>
            </a:endParaRPr>
          </a:p>
        </p:txBody>
      </p:sp>
      <p:pic>
        <p:nvPicPr>
          <p:cNvPr id="9" name="Picture 8">
            <a:extLst>
              <a:ext uri="{FF2B5EF4-FFF2-40B4-BE49-F238E27FC236}">
                <a16:creationId xmlns:a16="http://schemas.microsoft.com/office/drawing/2014/main" id="{83994B7C-8B51-43F3-BD64-99C3CBECF05B}"/>
              </a:ext>
            </a:extLst>
          </p:cNvPr>
          <p:cNvPicPr>
            <a:picLocks noChangeAspect="1"/>
          </p:cNvPicPr>
          <p:nvPr/>
        </p:nvPicPr>
        <p:blipFill>
          <a:blip r:embed="rId2"/>
          <a:stretch>
            <a:fillRect/>
          </a:stretch>
        </p:blipFill>
        <p:spPr>
          <a:xfrm>
            <a:off x="897276" y="1605386"/>
            <a:ext cx="4038280" cy="5013171"/>
          </a:xfrm>
          <a:prstGeom prst="rect">
            <a:avLst/>
          </a:prstGeom>
        </p:spPr>
      </p:pic>
      <p:graphicFrame>
        <p:nvGraphicFramePr>
          <p:cNvPr id="10" name="Table 9">
            <a:extLst>
              <a:ext uri="{FF2B5EF4-FFF2-40B4-BE49-F238E27FC236}">
                <a16:creationId xmlns:a16="http://schemas.microsoft.com/office/drawing/2014/main" id="{04FE08FE-A3DB-45ED-8940-FAD3134D6B70}"/>
              </a:ext>
            </a:extLst>
          </p:cNvPr>
          <p:cNvGraphicFramePr>
            <a:graphicFrameLocks noGrp="1"/>
          </p:cNvGraphicFramePr>
          <p:nvPr>
            <p:extLst>
              <p:ext uri="{D42A27DB-BD31-4B8C-83A1-F6EECF244321}">
                <p14:modId xmlns:p14="http://schemas.microsoft.com/office/powerpoint/2010/main" val="1034391936"/>
              </p:ext>
            </p:extLst>
          </p:nvPr>
        </p:nvGraphicFramePr>
        <p:xfrm>
          <a:off x="5189308" y="1633807"/>
          <a:ext cx="3962398" cy="4953003"/>
        </p:xfrm>
        <a:graphic>
          <a:graphicData uri="http://schemas.openxmlformats.org/drawingml/2006/table">
            <a:tbl>
              <a:tblPr firstRow="1" bandRow="1"/>
              <a:tblGrid>
                <a:gridCol w="2325229">
                  <a:extLst>
                    <a:ext uri="{9D8B030D-6E8A-4147-A177-3AD203B41FA5}">
                      <a16:colId xmlns:a16="http://schemas.microsoft.com/office/drawing/2014/main" val="20000"/>
                    </a:ext>
                  </a:extLst>
                </a:gridCol>
                <a:gridCol w="1637169">
                  <a:extLst>
                    <a:ext uri="{9D8B030D-6E8A-4147-A177-3AD203B41FA5}">
                      <a16:colId xmlns:a16="http://schemas.microsoft.com/office/drawing/2014/main" val="20001"/>
                    </a:ext>
                  </a:extLst>
                </a:gridCol>
              </a:tblGrid>
              <a:tr h="34880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200" dirty="0">
                          <a:latin typeface="+mn-lt"/>
                          <a:cs typeface="Arial" panose="020B0604020202020204" pitchFamily="34" charset="0"/>
                        </a:rPr>
                        <a:t>Plan Provisions</a:t>
                      </a:r>
                      <a:endParaRPr lang="en-US" sz="1200" dirty="0">
                        <a:solidFill>
                          <a:schemeClr val="bg1"/>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a:latin typeface="+mn-lt"/>
                          <a:cs typeface="Arial" panose="020B0604020202020204" pitchFamily="34" charset="0"/>
                        </a:rPr>
                        <a:t>Buy-Up</a:t>
                      </a:r>
                      <a:r>
                        <a:rPr lang="en-US" sz="1200" baseline="0" dirty="0">
                          <a:latin typeface="+mn-lt"/>
                          <a:cs typeface="Arial" panose="020B0604020202020204" pitchFamily="34" charset="0"/>
                        </a:rPr>
                        <a:t> Plan</a:t>
                      </a:r>
                      <a:endParaRPr lang="en-US" sz="1200" dirty="0">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solidFill>
                  </a:tcPr>
                </a:tc>
                <a:extLst>
                  <a:ext uri="{0D108BD9-81ED-4DB2-BD59-A6C34878D82A}">
                    <a16:rowId xmlns:a16="http://schemas.microsoft.com/office/drawing/2014/main" val="10000"/>
                  </a:ext>
                </a:extLst>
              </a:tr>
              <a:tr h="7673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Calendar Year</a:t>
                      </a:r>
                      <a:r>
                        <a:rPr lang="en-US" sz="1200" b="0" baseline="0" dirty="0">
                          <a:solidFill>
                            <a:schemeClr val="tx1">
                              <a:lumMod val="75000"/>
                              <a:lumOff val="25000"/>
                            </a:schemeClr>
                          </a:solidFill>
                          <a:latin typeface="+mn-lt"/>
                          <a:cs typeface="Arial" panose="020B0604020202020204" pitchFamily="34" charset="0"/>
                        </a:rPr>
                        <a:t> Deductible</a:t>
                      </a:r>
                    </a:p>
                    <a:p>
                      <a:r>
                        <a:rPr lang="en-US" sz="1200" b="0" baseline="0" dirty="0">
                          <a:solidFill>
                            <a:schemeClr val="tx1">
                              <a:lumMod val="75000"/>
                              <a:lumOff val="25000"/>
                            </a:schemeClr>
                          </a:solidFill>
                          <a:latin typeface="+mn-lt"/>
                          <a:cs typeface="Arial" panose="020B0604020202020204" pitchFamily="34" charset="0"/>
                        </a:rPr>
                        <a:t>    Single</a:t>
                      </a:r>
                    </a:p>
                    <a:p>
                      <a:r>
                        <a:rPr lang="en-US" sz="1200" b="0" baseline="0" dirty="0">
                          <a:solidFill>
                            <a:schemeClr val="tx1">
                              <a:lumMod val="75000"/>
                              <a:lumOff val="25000"/>
                            </a:schemeClr>
                          </a:solidFill>
                          <a:latin typeface="+mn-lt"/>
                          <a:cs typeface="Arial" panose="020B0604020202020204" pitchFamily="34" charset="0"/>
                        </a:rPr>
                        <a:t>    Family Max</a:t>
                      </a:r>
                      <a:endParaRPr lang="en-US" sz="1200" b="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endParaRPr lang="en-US" sz="1200" b="0" dirty="0">
                        <a:solidFill>
                          <a:schemeClr val="tx1">
                            <a:lumMod val="75000"/>
                            <a:lumOff val="25000"/>
                          </a:schemeClr>
                        </a:solidFill>
                        <a:latin typeface="+mn-lt"/>
                        <a:cs typeface="Arial" panose="020B0604020202020204" pitchFamily="34" charset="0"/>
                      </a:endParaRPr>
                    </a:p>
                    <a:p>
                      <a:pPr algn="ctr"/>
                      <a:r>
                        <a:rPr lang="en-US" sz="1200" b="0" dirty="0">
                          <a:solidFill>
                            <a:schemeClr val="tx1">
                              <a:lumMod val="75000"/>
                              <a:lumOff val="25000"/>
                            </a:schemeClr>
                          </a:solidFill>
                          <a:latin typeface="+mn-lt"/>
                          <a:cs typeface="Arial" panose="020B0604020202020204" pitchFamily="34" charset="0"/>
                        </a:rPr>
                        <a:t>$25</a:t>
                      </a:r>
                      <a:br>
                        <a:rPr lang="en-US" sz="1200" b="0" dirty="0">
                          <a:solidFill>
                            <a:schemeClr val="tx1">
                              <a:lumMod val="75000"/>
                              <a:lumOff val="25000"/>
                            </a:schemeClr>
                          </a:solidFill>
                          <a:latin typeface="+mn-lt"/>
                          <a:cs typeface="Arial" panose="020B0604020202020204" pitchFamily="34" charset="0"/>
                        </a:rPr>
                      </a:br>
                      <a:r>
                        <a:rPr lang="en-US" sz="1200" b="0" dirty="0">
                          <a:solidFill>
                            <a:schemeClr val="tx1">
                              <a:lumMod val="75000"/>
                              <a:lumOff val="25000"/>
                            </a:schemeClr>
                          </a:solidFill>
                          <a:latin typeface="+mn-lt"/>
                          <a:cs typeface="Arial" panose="020B0604020202020204" pitchFamily="34" charset="0"/>
                        </a:rPr>
                        <a:t>$75</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1"/>
                  </a:ext>
                </a:extLst>
              </a:tr>
              <a:tr h="34880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Annual Benefit Max</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a:solidFill>
                            <a:schemeClr val="tx1">
                              <a:lumMod val="75000"/>
                              <a:lumOff val="25000"/>
                            </a:schemeClr>
                          </a:solidFill>
                          <a:latin typeface="+mn-lt"/>
                          <a:cs typeface="Arial" panose="020B0604020202020204" pitchFamily="34" charset="0"/>
                        </a:rPr>
                        <a:t>$1,500</a:t>
                      </a:r>
                      <a:r>
                        <a:rPr lang="en-US" sz="1200" b="0" baseline="0" dirty="0">
                          <a:solidFill>
                            <a:schemeClr val="tx1">
                              <a:lumMod val="75000"/>
                              <a:lumOff val="25000"/>
                            </a:schemeClr>
                          </a:solidFill>
                          <a:latin typeface="+mn-lt"/>
                          <a:cs typeface="Arial" panose="020B0604020202020204" pitchFamily="34" charset="0"/>
                        </a:rPr>
                        <a:t> calendar year</a:t>
                      </a:r>
                      <a:endParaRPr lang="en-US" sz="1200" b="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9766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Diagnostic/Preventive</a:t>
                      </a:r>
                      <a:r>
                        <a:rPr lang="en-US" sz="1200" b="0" baseline="0" dirty="0">
                          <a:solidFill>
                            <a:schemeClr val="tx1">
                              <a:lumMod val="75000"/>
                              <a:lumOff val="25000"/>
                            </a:schemeClr>
                          </a:solidFill>
                          <a:latin typeface="+mn-lt"/>
                          <a:cs typeface="Arial" panose="020B0604020202020204" pitchFamily="34" charset="0"/>
                        </a:rPr>
                        <a:t> Services</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b="0" u="none" strike="noStrike" cap="none" normalizeH="0" baseline="0" dirty="0">
                          <a:ln>
                            <a:noFill/>
                          </a:ln>
                          <a:solidFill>
                            <a:schemeClr val="tx1">
                              <a:lumMod val="75000"/>
                              <a:lumOff val="25000"/>
                            </a:schemeClr>
                          </a:solidFill>
                          <a:effectLst/>
                          <a:latin typeface="+mn-lt"/>
                          <a:cs typeface="Arial" panose="020B0604020202020204" pitchFamily="34" charset="0"/>
                        </a:rPr>
                        <a:t>Periodic oral evaluation, Prophylaxis (cleanings), Bitewing X-rays</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a:solidFill>
                            <a:schemeClr val="tx1">
                              <a:lumMod val="75000"/>
                              <a:lumOff val="25000"/>
                            </a:schemeClr>
                          </a:solidFill>
                          <a:latin typeface="+mn-lt"/>
                          <a:cs typeface="Arial" panose="020B0604020202020204" pitchFamily="34" charset="0"/>
                        </a:rPr>
                        <a:t>100%</a:t>
                      </a:r>
                      <a:r>
                        <a:rPr lang="en-US" sz="1200" b="0" baseline="0" dirty="0">
                          <a:solidFill>
                            <a:schemeClr val="tx1">
                              <a:lumMod val="75000"/>
                              <a:lumOff val="25000"/>
                            </a:schemeClr>
                          </a:solidFill>
                          <a:latin typeface="+mn-lt"/>
                          <a:cs typeface="Arial" panose="020B0604020202020204" pitchFamily="34" charset="0"/>
                        </a:rPr>
                        <a:t> coverage</a:t>
                      </a:r>
                      <a:br>
                        <a:rPr lang="en-US" sz="1200" b="0" baseline="0" dirty="0">
                          <a:solidFill>
                            <a:schemeClr val="tx1">
                              <a:lumMod val="75000"/>
                              <a:lumOff val="25000"/>
                            </a:schemeClr>
                          </a:solidFill>
                          <a:latin typeface="+mn-lt"/>
                          <a:cs typeface="Arial" panose="020B0604020202020204" pitchFamily="34" charset="0"/>
                        </a:rPr>
                      </a:br>
                      <a:r>
                        <a:rPr lang="en-US" sz="1200" b="0" baseline="0" dirty="0">
                          <a:solidFill>
                            <a:schemeClr val="tx1">
                              <a:lumMod val="75000"/>
                              <a:lumOff val="25000"/>
                            </a:schemeClr>
                          </a:solidFill>
                          <a:latin typeface="+mn-lt"/>
                          <a:cs typeface="Arial" panose="020B0604020202020204" pitchFamily="34" charset="0"/>
                        </a:rPr>
                        <a:t>No Deductible</a:t>
                      </a:r>
                      <a:endParaRPr lang="en-US" sz="1200" b="0" dirty="0">
                        <a:solidFill>
                          <a:schemeClr val="tx1">
                            <a:lumMod val="75000"/>
                            <a:lumOff val="25000"/>
                          </a:schemeClr>
                        </a:solidFill>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3"/>
                  </a:ext>
                </a:extLst>
              </a:tr>
              <a:tr h="976648">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Basic Treatment (Type B)</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b="0" u="none" strike="noStrike" cap="none" normalizeH="0" baseline="0" dirty="0">
                          <a:ln>
                            <a:noFill/>
                          </a:ln>
                          <a:solidFill>
                            <a:schemeClr val="tx1">
                              <a:lumMod val="75000"/>
                              <a:lumOff val="25000"/>
                            </a:schemeClr>
                          </a:solidFill>
                          <a:effectLst/>
                          <a:latin typeface="+mn-lt"/>
                          <a:cs typeface="Arial" panose="020B0604020202020204" pitchFamily="34" charset="0"/>
                        </a:rPr>
                        <a:t>Fillings, periodontics, endodontics, oral surgery, simple extractions</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a:solidFill>
                            <a:schemeClr val="tx1">
                              <a:lumMod val="75000"/>
                              <a:lumOff val="25000"/>
                            </a:schemeClr>
                          </a:solidFill>
                          <a:latin typeface="+mn-lt"/>
                          <a:cs typeface="Arial" panose="020B0604020202020204" pitchFamily="34" charset="0"/>
                        </a:rPr>
                        <a:t>80% coverage (subject to deductible)</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7673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Major</a:t>
                      </a:r>
                      <a:r>
                        <a:rPr lang="en-US" sz="1200" b="0" baseline="0" dirty="0">
                          <a:solidFill>
                            <a:schemeClr val="tx1">
                              <a:lumMod val="75000"/>
                              <a:lumOff val="25000"/>
                            </a:schemeClr>
                          </a:solidFill>
                          <a:latin typeface="+mn-lt"/>
                          <a:cs typeface="Arial" panose="020B0604020202020204" pitchFamily="34" charset="0"/>
                        </a:rPr>
                        <a:t> Treatment</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b="0" u="none" strike="noStrike" cap="none" normalizeH="0" baseline="0" dirty="0">
                          <a:ln>
                            <a:noFill/>
                          </a:ln>
                          <a:solidFill>
                            <a:schemeClr val="tx1">
                              <a:lumMod val="75000"/>
                              <a:lumOff val="25000"/>
                            </a:schemeClr>
                          </a:solidFill>
                          <a:effectLst/>
                          <a:latin typeface="+mn-lt"/>
                          <a:cs typeface="Arial" panose="020B0604020202020204" pitchFamily="34" charset="0"/>
                        </a:rPr>
                        <a:t>Dentures, bridges, crowns, Implants*</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a:solidFill>
                            <a:schemeClr val="tx1">
                              <a:lumMod val="75000"/>
                              <a:lumOff val="25000"/>
                            </a:schemeClr>
                          </a:solidFill>
                          <a:latin typeface="+mn-lt"/>
                          <a:cs typeface="Arial" panose="020B0604020202020204" pitchFamily="34" charset="0"/>
                        </a:rPr>
                        <a:t>50% coverage (subject to deductible)</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rgbClr val="7FBA00">
                        <a:tint val="20000"/>
                      </a:srgbClr>
                    </a:solidFill>
                  </a:tcPr>
                </a:tc>
                <a:extLst>
                  <a:ext uri="{0D108BD9-81ED-4DB2-BD59-A6C34878D82A}">
                    <a16:rowId xmlns:a16="http://schemas.microsoft.com/office/drawing/2014/main" val="10005"/>
                  </a:ext>
                </a:extLst>
              </a:tr>
              <a:tr h="76736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a:solidFill>
                            <a:schemeClr val="tx1">
                              <a:lumMod val="75000"/>
                              <a:lumOff val="25000"/>
                            </a:schemeClr>
                          </a:solidFill>
                          <a:latin typeface="+mn-lt"/>
                          <a:cs typeface="Arial" panose="020B0604020202020204" pitchFamily="34" charset="0"/>
                        </a:rPr>
                        <a:t>Orthodontia</a:t>
                      </a:r>
                      <a:r>
                        <a:rPr lang="en-US" sz="1200" b="0" baseline="0" dirty="0">
                          <a:solidFill>
                            <a:schemeClr val="tx1">
                              <a:lumMod val="75000"/>
                              <a:lumOff val="25000"/>
                            </a:schemeClr>
                          </a:solidFill>
                          <a:latin typeface="+mn-lt"/>
                          <a:cs typeface="Arial" panose="020B0604020202020204" pitchFamily="34" charset="0"/>
                        </a:rPr>
                        <a:t> (Child Only)</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b="0" u="none" strike="noStrike" cap="none" normalizeH="0" baseline="0" dirty="0">
                          <a:ln>
                            <a:noFill/>
                          </a:ln>
                          <a:solidFill>
                            <a:schemeClr val="tx1">
                              <a:lumMod val="75000"/>
                              <a:lumOff val="25000"/>
                            </a:schemeClr>
                          </a:solidFill>
                          <a:effectLst/>
                          <a:latin typeface="+mn-lt"/>
                          <a:cs typeface="Arial" panose="020B0604020202020204" pitchFamily="34" charset="0"/>
                        </a:rPr>
                        <a:t>Child(ren) only up to </a:t>
                      </a:r>
                    </a:p>
                    <a:p>
                      <a:pPr marL="0" marR="0" lvl="0" indent="0" algn="l" defTabSz="1018824" rtl="0" eaLnBrk="1" fontAlgn="auto" latinLnBrk="0" hangingPunct="1">
                        <a:lnSpc>
                          <a:spcPct val="100000"/>
                        </a:lnSpc>
                        <a:spcBef>
                          <a:spcPts val="0"/>
                        </a:spcBef>
                        <a:spcAft>
                          <a:spcPts val="0"/>
                        </a:spcAft>
                        <a:buClrTx/>
                        <a:buSzTx/>
                        <a:buFontTx/>
                        <a:buNone/>
                        <a:tabLst/>
                        <a:defRPr/>
                      </a:pPr>
                      <a:r>
                        <a:rPr kumimoji="0" lang="en-US" sz="1200" b="0" u="none" strike="noStrike" cap="none" normalizeH="0" baseline="0" dirty="0">
                          <a:ln>
                            <a:noFill/>
                          </a:ln>
                          <a:solidFill>
                            <a:schemeClr val="tx1">
                              <a:lumMod val="75000"/>
                              <a:lumOff val="25000"/>
                            </a:schemeClr>
                          </a:solidFill>
                          <a:effectLst/>
                          <a:latin typeface="+mn-lt"/>
                          <a:cs typeface="Arial" panose="020B0604020202020204" pitchFamily="34" charset="0"/>
                        </a:rPr>
                        <a:t>age 19</a:t>
                      </a:r>
                      <a:endParaRPr kumimoji="0" lang="en-US" sz="1200" b="0" i="1" u="none" strike="noStrike" cap="none" normalizeH="0" baseline="0" dirty="0">
                        <a:ln>
                          <a:noFill/>
                        </a:ln>
                        <a:solidFill>
                          <a:schemeClr val="tx1">
                            <a:lumMod val="75000"/>
                            <a:lumOff val="25000"/>
                          </a:schemeClr>
                        </a:solidFill>
                        <a:effectLst/>
                        <a:latin typeface="+mn-lt"/>
                        <a:cs typeface="Arial" panose="020B0604020202020204" pitchFamily="34" charset="0"/>
                      </a:endParaRP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200" b="0" dirty="0">
                          <a:solidFill>
                            <a:schemeClr val="tx1">
                              <a:lumMod val="75000"/>
                              <a:lumOff val="25000"/>
                            </a:schemeClr>
                          </a:solidFill>
                          <a:latin typeface="+mn-lt"/>
                          <a:cs typeface="Arial" panose="020B0604020202020204" pitchFamily="34" charset="0"/>
                        </a:rPr>
                        <a:t>50% coverage;</a:t>
                      </a:r>
                      <a:r>
                        <a:rPr lang="en-US" sz="1200" b="0" baseline="0" dirty="0">
                          <a:solidFill>
                            <a:schemeClr val="tx1">
                              <a:lumMod val="75000"/>
                              <a:lumOff val="25000"/>
                            </a:schemeClr>
                          </a:solidFill>
                          <a:latin typeface="+mn-lt"/>
                          <a:cs typeface="Arial" panose="020B0604020202020204" pitchFamily="34" charset="0"/>
                        </a:rPr>
                        <a:t> </a:t>
                      </a:r>
                      <a:r>
                        <a:rPr lang="en-US" sz="1200" b="0" dirty="0">
                          <a:solidFill>
                            <a:schemeClr val="tx1">
                              <a:lumMod val="75000"/>
                              <a:lumOff val="25000"/>
                            </a:schemeClr>
                          </a:solidFill>
                          <a:latin typeface="+mn-lt"/>
                          <a:cs typeface="Arial" panose="020B0604020202020204" pitchFamily="34" charset="0"/>
                        </a:rPr>
                        <a:t>$1,000 lifetime maximum</a:t>
                      </a:r>
                    </a:p>
                  </a:txBody>
                  <a:tcPr anchor="ctr">
                    <a:lnL w="12700" cap="flat" cmpd="sng" algn="ctr">
                      <a:solidFill>
                        <a:srgbClr val="7FBA00"/>
                      </a:solidFill>
                      <a:prstDash val="solid"/>
                      <a:round/>
                      <a:headEnd type="none" w="med" len="med"/>
                      <a:tailEnd type="none" w="med" len="med"/>
                    </a:lnL>
                    <a:lnR w="12700" cap="flat" cmpd="sng" algn="ctr">
                      <a:solidFill>
                        <a:srgbClr val="7FBA00"/>
                      </a:solidFill>
                      <a:prstDash val="solid"/>
                      <a:round/>
                      <a:headEnd type="none" w="med" len="med"/>
                      <a:tailEnd type="none" w="med" len="med"/>
                    </a:lnR>
                    <a:lnT w="12700" cap="flat" cmpd="sng" algn="ctr">
                      <a:solidFill>
                        <a:srgbClr val="7FBA00"/>
                      </a:solidFill>
                      <a:prstDash val="solid"/>
                      <a:round/>
                      <a:headEnd type="none" w="med" len="med"/>
                      <a:tailEnd type="none" w="med" len="med"/>
                    </a:lnT>
                    <a:lnB w="12700" cap="flat" cmpd="sng" algn="ctr">
                      <a:solidFill>
                        <a:srgbClr val="7FBA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DA0CB283-5CC9-47A7-9C8A-B205031B5976}"/>
              </a:ext>
            </a:extLst>
          </p:cNvPr>
          <p:cNvGraphicFramePr>
            <a:graphicFrameLocks noGrp="1"/>
          </p:cNvGraphicFramePr>
          <p:nvPr>
            <p:extLst>
              <p:ext uri="{D42A27DB-BD31-4B8C-83A1-F6EECF244321}">
                <p14:modId xmlns:p14="http://schemas.microsoft.com/office/powerpoint/2010/main" val="452573027"/>
              </p:ext>
            </p:extLst>
          </p:nvPr>
        </p:nvGraphicFramePr>
        <p:xfrm>
          <a:off x="1524000" y="1524001"/>
          <a:ext cx="7239000" cy="4944092"/>
        </p:xfrm>
        <a:graphic>
          <a:graphicData uri="http://schemas.openxmlformats.org/drawingml/2006/table">
            <a:tbl>
              <a:tblPr firstRow="1" bandRow="1">
                <a:tableStyleId>{B301B821-A1FF-4177-AEE7-76D212191A09}</a:tableStyleId>
              </a:tblPr>
              <a:tblGrid>
                <a:gridCol w="1451581">
                  <a:extLst>
                    <a:ext uri="{9D8B030D-6E8A-4147-A177-3AD203B41FA5}">
                      <a16:colId xmlns:a16="http://schemas.microsoft.com/office/drawing/2014/main" val="20000"/>
                    </a:ext>
                  </a:extLst>
                </a:gridCol>
                <a:gridCol w="1391130">
                  <a:extLst>
                    <a:ext uri="{9D8B030D-6E8A-4147-A177-3AD203B41FA5}">
                      <a16:colId xmlns:a16="http://schemas.microsoft.com/office/drawing/2014/main" val="20001"/>
                    </a:ext>
                  </a:extLst>
                </a:gridCol>
                <a:gridCol w="1476135">
                  <a:extLst>
                    <a:ext uri="{9D8B030D-6E8A-4147-A177-3AD203B41FA5}">
                      <a16:colId xmlns:a16="http://schemas.microsoft.com/office/drawing/2014/main" val="20002"/>
                    </a:ext>
                  </a:extLst>
                </a:gridCol>
                <a:gridCol w="1383877">
                  <a:extLst>
                    <a:ext uri="{9D8B030D-6E8A-4147-A177-3AD203B41FA5}">
                      <a16:colId xmlns:a16="http://schemas.microsoft.com/office/drawing/2014/main" val="20003"/>
                    </a:ext>
                  </a:extLst>
                </a:gridCol>
                <a:gridCol w="1536277">
                  <a:extLst>
                    <a:ext uri="{9D8B030D-6E8A-4147-A177-3AD203B41FA5}">
                      <a16:colId xmlns:a16="http://schemas.microsoft.com/office/drawing/2014/main" val="20004"/>
                    </a:ext>
                  </a:extLst>
                </a:gridCol>
              </a:tblGrid>
              <a:tr h="0">
                <a:tc>
                  <a:txBody>
                    <a:bodyPr/>
                    <a:lstStyle/>
                    <a:p>
                      <a:pPr algn="ctr"/>
                      <a:endParaRPr lang="en-US" sz="1100" dirty="0">
                        <a:solidFill>
                          <a:schemeClr val="bg1"/>
                        </a:solidFill>
                      </a:endParaRP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gridSpan="2">
                  <a:txBody>
                    <a:bodyPr/>
                    <a:lstStyle/>
                    <a:p>
                      <a:pPr marL="0" marR="0" indent="0" algn="ctr" defTabSz="1018824" rtl="0" eaLnBrk="1" fontAlgn="auto" latinLnBrk="0" hangingPunct="1">
                        <a:lnSpc>
                          <a:spcPct val="100000"/>
                        </a:lnSpc>
                        <a:spcBef>
                          <a:spcPts val="0"/>
                        </a:spcBef>
                        <a:spcAft>
                          <a:spcPts val="0"/>
                        </a:spcAft>
                        <a:buClrTx/>
                        <a:buSzTx/>
                        <a:buFontTx/>
                        <a:buNone/>
                        <a:tabLst/>
                        <a:defRPr/>
                      </a:pPr>
                      <a:r>
                        <a:rPr lang="en-US" sz="1200" dirty="0" err="1">
                          <a:solidFill>
                            <a:schemeClr val="bg1"/>
                          </a:solidFill>
                        </a:rPr>
                        <a:t>Avesis</a:t>
                      </a:r>
                      <a:r>
                        <a:rPr lang="en-US" sz="1200" baseline="0" dirty="0">
                          <a:solidFill>
                            <a:schemeClr val="bg1"/>
                          </a:solidFill>
                        </a:rPr>
                        <a:t> Base Vision Plan</a:t>
                      </a:r>
                      <a:endParaRPr lang="en-US" sz="1200" dirty="0">
                        <a:solidFill>
                          <a:schemeClr val="bg1"/>
                        </a:solidFill>
                      </a:endParaRPr>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hMerge="1">
                  <a:txBody>
                    <a:bodyPr/>
                    <a:lstStyle/>
                    <a:p>
                      <a:pPr algn="ctr"/>
                      <a:endParaRPr lang="en-US" sz="900" dirty="0"/>
                    </a:p>
                  </a:txBody>
                  <a:tcP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solidFill>
                      <a:srgbClr val="2B489D"/>
                    </a:solidFill>
                  </a:tcPr>
                </a:tc>
                <a:tc gridSpan="2">
                  <a:txBody>
                    <a:bodyPr/>
                    <a:lstStyle/>
                    <a:p>
                      <a:pPr algn="ctr"/>
                      <a:r>
                        <a:rPr lang="en-US" sz="1200" dirty="0"/>
                        <a:t>Avesis Buy</a:t>
                      </a:r>
                      <a:r>
                        <a:rPr lang="en-US" sz="1200" baseline="0" dirty="0"/>
                        <a:t> Up Vision Plan</a:t>
                      </a:r>
                      <a:endParaRPr lang="en-US" sz="120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hMerge="1">
                  <a:txBody>
                    <a:bodyPr/>
                    <a:lstStyle/>
                    <a:p>
                      <a:pPr algn="ctr"/>
                      <a:endParaRPr lang="en-US" sz="900" dirty="0">
                        <a:solidFill>
                          <a:schemeClr val="bg1"/>
                        </a:solidFill>
                      </a:endParaRPr>
                    </a:p>
                  </a:txBody>
                  <a:tcPr>
                    <a:lnL w="12700" cap="flat" cmpd="sng" algn="ctr">
                      <a:solidFill>
                        <a:srgbClr val="2B489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solidFill>
                      <a:srgbClr val="2B489D"/>
                    </a:solidFill>
                  </a:tcPr>
                </a:tc>
                <a:extLst>
                  <a:ext uri="{0D108BD9-81ED-4DB2-BD59-A6C34878D82A}">
                    <a16:rowId xmlns:a16="http://schemas.microsoft.com/office/drawing/2014/main" val="10000"/>
                  </a:ext>
                </a:extLst>
              </a:tr>
              <a:tr h="308908">
                <a:tc>
                  <a:txBody>
                    <a:bodyPr/>
                    <a:lstStyle/>
                    <a:p>
                      <a:r>
                        <a:rPr lang="en-US" sz="1100" dirty="0">
                          <a:solidFill>
                            <a:schemeClr val="bg1"/>
                          </a:solidFill>
                        </a:rPr>
                        <a:t>Benefit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In-Network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Out-of-Network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In-Network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Out-of-Network</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1"/>
                  </a:ext>
                </a:extLst>
              </a:tr>
              <a:tr h="406349">
                <a:tc>
                  <a:txBody>
                    <a:bodyPr/>
                    <a:lstStyle/>
                    <a:p>
                      <a:r>
                        <a:rPr lang="en-US" sz="1100" b="1" dirty="0"/>
                        <a:t>Vision Exam</a:t>
                      </a:r>
                      <a:endParaRPr lang="en-US" sz="1100" b="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$10 copay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$35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$10 copay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a $45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2"/>
                  </a:ext>
                </a:extLst>
              </a:tr>
              <a:tr h="280842">
                <a:tc>
                  <a:txBody>
                    <a:bodyPr/>
                    <a:lstStyle/>
                    <a:p>
                      <a:r>
                        <a:rPr lang="en-US" sz="1100" b="1" baseline="0" dirty="0"/>
                        <a:t>Contact Lenses </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solidFill>
                            <a:schemeClr val="bg1"/>
                          </a:solidFill>
                        </a:rPr>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701873">
                <a:tc>
                  <a:txBody>
                    <a:bodyPr/>
                    <a:lstStyle/>
                    <a:p>
                      <a:r>
                        <a:rPr lang="en-US" sz="1100" b="1" baseline="0" dirty="0"/>
                        <a:t>    </a:t>
                      </a:r>
                      <a:r>
                        <a:rPr lang="en-US" sz="1100" b="0" baseline="0" dirty="0"/>
                        <a:t>Elective</a:t>
                      </a:r>
                    </a:p>
                    <a:p>
                      <a:r>
                        <a:rPr lang="en-US" sz="1100" b="1" baseline="0" dirty="0"/>
                        <a:t>   </a:t>
                      </a:r>
                      <a:r>
                        <a:rPr lang="en-US" sz="1100" b="0" baseline="0" dirty="0"/>
                        <a:t> Medically Necessary</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$130 allowance</a:t>
                      </a:r>
                    </a:p>
                    <a:p>
                      <a:pPr algn="ctr"/>
                      <a:r>
                        <a:rPr lang="en-US" sz="1100" dirty="0"/>
                        <a:t>Covere</a:t>
                      </a:r>
                      <a:r>
                        <a:rPr lang="en-US" sz="1100" baseline="0" dirty="0"/>
                        <a:t>d in full</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$110</a:t>
                      </a:r>
                      <a:r>
                        <a:rPr lang="en-US" sz="1100" baseline="0" dirty="0"/>
                        <a:t> </a:t>
                      </a:r>
                      <a:r>
                        <a:rPr lang="en-US" sz="1100" dirty="0"/>
                        <a:t>allowance</a:t>
                      </a:r>
                    </a:p>
                    <a:p>
                      <a:pPr algn="ctr"/>
                      <a:r>
                        <a:rPr lang="en-US" sz="1100" dirty="0"/>
                        <a:t>Up to $250</a:t>
                      </a:r>
                      <a:r>
                        <a:rPr lang="en-US" sz="1100" baseline="0" dirty="0"/>
                        <a:t> </a:t>
                      </a:r>
                      <a:r>
                        <a:rPr lang="en-US" sz="1100" dirty="0"/>
                        <a:t>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pPr algn="ctr"/>
                      <a:r>
                        <a:rPr lang="en-US" sz="1100" dirty="0"/>
                        <a:t>Up to $150</a:t>
                      </a:r>
                      <a:r>
                        <a:rPr lang="en-US" sz="1100" baseline="0" dirty="0"/>
                        <a:t> allowance</a:t>
                      </a:r>
                      <a:br>
                        <a:rPr lang="en-US" sz="1100" baseline="0" dirty="0"/>
                      </a:br>
                      <a:r>
                        <a:rPr lang="en-US" sz="1100" baseline="0" dirty="0"/>
                        <a:t>Covered in full</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tc>
                  <a:txBody>
                    <a:bodyPr/>
                    <a:lstStyle/>
                    <a:p>
                      <a:r>
                        <a:rPr lang="en-US" sz="1100" dirty="0"/>
                        <a:t>Up to</a:t>
                      </a:r>
                      <a:r>
                        <a:rPr lang="en-US" sz="1100" baseline="0" dirty="0"/>
                        <a:t> $130 allowance</a:t>
                      </a:r>
                      <a:br>
                        <a:rPr lang="en-US" sz="1100" baseline="0" dirty="0"/>
                      </a:br>
                      <a:r>
                        <a:rPr lang="en-US" sz="1100" baseline="0" dirty="0"/>
                        <a:t>Up to $250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06349">
                <a:tc>
                  <a:txBody>
                    <a:bodyPr/>
                    <a:lstStyle/>
                    <a:p>
                      <a:r>
                        <a:rPr lang="en-US" sz="1100" b="1" dirty="0"/>
                        <a:t>Enhanced </a:t>
                      </a:r>
                      <a:r>
                        <a:rPr lang="en-US" sz="1100" b="1" baseline="0" dirty="0"/>
                        <a:t>Lens Options*</a:t>
                      </a:r>
                      <a:endParaRPr lang="en-US" sz="1100" b="1"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solidFill>
                            <a:schemeClr val="bg1"/>
                          </a:solidFill>
                        </a:rPr>
                        <a:t>Copayment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Copayment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tc>
                  <a:txBody>
                    <a:bodyPr/>
                    <a:lstStyle/>
                    <a:p>
                      <a:pPr algn="ctr"/>
                      <a:r>
                        <a:rPr lang="en-US" sz="1100" dirty="0">
                          <a:solidFill>
                            <a:schemeClr val="bg1"/>
                          </a:solidFill>
                        </a:rPr>
                        <a:t>Max Amount</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554111">
                <a:tc>
                  <a:txBody>
                    <a:bodyPr/>
                    <a:lstStyle/>
                    <a:p>
                      <a:r>
                        <a:rPr lang="en-US" sz="1100" b="0" baseline="0" dirty="0"/>
                        <a:t>    </a:t>
                      </a:r>
                      <a:r>
                        <a:rPr lang="en-US" sz="1100" b="0" dirty="0"/>
                        <a:t>Single Vision</a:t>
                      </a:r>
                    </a:p>
                    <a:p>
                      <a:r>
                        <a:rPr lang="en-US" sz="1100" b="0" dirty="0"/>
                        <a:t>    Bifocal</a:t>
                      </a:r>
                    </a:p>
                    <a:p>
                      <a:r>
                        <a:rPr lang="en-US" sz="1100" b="0" dirty="0"/>
                        <a:t>    Trifocal</a:t>
                      </a:r>
                      <a:endParaRPr lang="en-US" sz="1100" b="1"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Covered in full after a $25</a:t>
                      </a:r>
                      <a:r>
                        <a:rPr lang="en-US" sz="1100" baseline="0" dirty="0"/>
                        <a:t> copay</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Up to $25 allowance</a:t>
                      </a:r>
                      <a:br>
                        <a:rPr lang="en-US" sz="1100" dirty="0"/>
                      </a:br>
                      <a:r>
                        <a:rPr lang="en-US" sz="1100" dirty="0"/>
                        <a:t>Up to $40 allowance</a:t>
                      </a:r>
                      <a:br>
                        <a:rPr lang="en-US" sz="1100" dirty="0"/>
                      </a:br>
                      <a:r>
                        <a:rPr lang="en-US" sz="1100" dirty="0"/>
                        <a:t>Up to $50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dirty="0"/>
                        <a:t>Covered</a:t>
                      </a:r>
                      <a:r>
                        <a:rPr lang="en-US" sz="1100" baseline="0" dirty="0"/>
                        <a:t> in full after a $15 copay</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tc>
                  <a:txBody>
                    <a:bodyPr/>
                    <a:lstStyle/>
                    <a:p>
                      <a:pPr algn="ctr"/>
                      <a:r>
                        <a:rPr lang="en-US" sz="1100" kern="1200" dirty="0">
                          <a:solidFill>
                            <a:schemeClr val="dk1"/>
                          </a:solidFill>
                          <a:latin typeface="+mn-lt"/>
                          <a:ea typeface="+mn-ea"/>
                          <a:cs typeface="+mn-cs"/>
                        </a:rPr>
                        <a:t>Up to $40 allowance</a:t>
                      </a:r>
                      <a:br>
                        <a:rPr lang="en-US" sz="1100" kern="1200" dirty="0">
                          <a:solidFill>
                            <a:schemeClr val="dk1"/>
                          </a:solidFill>
                          <a:latin typeface="+mn-lt"/>
                          <a:ea typeface="+mn-ea"/>
                          <a:cs typeface="+mn-cs"/>
                        </a:rPr>
                      </a:br>
                      <a:r>
                        <a:rPr lang="en-US" sz="1100" kern="1200" dirty="0">
                          <a:solidFill>
                            <a:schemeClr val="dk1"/>
                          </a:solidFill>
                          <a:latin typeface="+mn-lt"/>
                          <a:ea typeface="+mn-ea"/>
                          <a:cs typeface="+mn-cs"/>
                        </a:rPr>
                        <a:t>Up</a:t>
                      </a:r>
                      <a:r>
                        <a:rPr lang="en-US" sz="1100" kern="1200" baseline="0" dirty="0">
                          <a:solidFill>
                            <a:schemeClr val="dk1"/>
                          </a:solidFill>
                          <a:latin typeface="+mn-lt"/>
                          <a:ea typeface="+mn-ea"/>
                          <a:cs typeface="+mn-cs"/>
                        </a:rPr>
                        <a:t> to $60 allowance</a:t>
                      </a:r>
                      <a:br>
                        <a:rPr lang="en-US" sz="1100" kern="1200" baseline="0" dirty="0">
                          <a:solidFill>
                            <a:schemeClr val="dk1"/>
                          </a:solidFill>
                          <a:latin typeface="+mn-lt"/>
                          <a:ea typeface="+mn-ea"/>
                          <a:cs typeface="+mn-cs"/>
                        </a:rPr>
                      </a:br>
                      <a:r>
                        <a:rPr lang="en-US" sz="1100" kern="1200" baseline="0" dirty="0">
                          <a:solidFill>
                            <a:schemeClr val="dk1"/>
                          </a:solidFill>
                          <a:latin typeface="+mn-lt"/>
                          <a:ea typeface="+mn-ea"/>
                          <a:cs typeface="+mn-cs"/>
                        </a:rPr>
                        <a:t>Up to $80 allowance</a:t>
                      </a:r>
                      <a:endParaRPr lang="en-US" sz="1100" kern="1200" dirty="0">
                        <a:solidFill>
                          <a:schemeClr val="dk1"/>
                        </a:solidFill>
                        <a:latin typeface="+mn-lt"/>
                        <a:ea typeface="+mn-ea"/>
                        <a:cs typeface="+mn-cs"/>
                      </a:endParaRP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54111">
                <a:tc>
                  <a:txBody>
                    <a:bodyPr/>
                    <a:lstStyle/>
                    <a:p>
                      <a:r>
                        <a:rPr lang="en-US" sz="1100" b="1" baseline="0" dirty="0"/>
                        <a:t>Frames</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$50</a:t>
                      </a:r>
                      <a:r>
                        <a:rPr lang="en-US" sz="1100" baseline="0" dirty="0"/>
                        <a:t> wholesale</a:t>
                      </a:r>
                      <a:r>
                        <a:rPr lang="en-US" sz="1100" dirty="0"/>
                        <a:t> allowance; 20% off additional</a:t>
                      </a:r>
                      <a:r>
                        <a:rPr lang="en-US" sz="1100" baseline="0" dirty="0"/>
                        <a:t> cost</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$45</a:t>
                      </a:r>
                      <a:r>
                        <a:rPr lang="en-US" sz="1100" baseline="0" dirty="0"/>
                        <a:t>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$80 wholesale allowance;</a:t>
                      </a:r>
                      <a:r>
                        <a:rPr lang="en-US" sz="1100" baseline="0" dirty="0"/>
                        <a:t> 20% off additional cost</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a:txBody>
                    <a:bodyPr/>
                    <a:lstStyle/>
                    <a:p>
                      <a:pPr algn="ctr"/>
                      <a:r>
                        <a:rPr lang="en-US" sz="1100" dirty="0"/>
                        <a:t>Up to $75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extLst>
                  <a:ext uri="{0D108BD9-81ED-4DB2-BD59-A6C34878D82A}">
                    <a16:rowId xmlns:a16="http://schemas.microsoft.com/office/drawing/2014/main" val="10007"/>
                  </a:ext>
                </a:extLst>
              </a:tr>
              <a:tr h="408271">
                <a:tc>
                  <a:txBody>
                    <a:bodyPr/>
                    <a:lstStyle/>
                    <a:p>
                      <a:r>
                        <a:rPr lang="en-US" sz="1100" b="1" baseline="0" dirty="0"/>
                        <a:t>Laser Vision Correction</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gridSpan="2">
                  <a:txBody>
                    <a:bodyPr/>
                    <a:lstStyle/>
                    <a:p>
                      <a:pPr algn="ctr"/>
                      <a:r>
                        <a:rPr lang="en-US" sz="1100" dirty="0"/>
                        <a:t>$150 one time</a:t>
                      </a:r>
                      <a:r>
                        <a:rPr lang="en-US" sz="1100" baseline="0" dirty="0"/>
                        <a:t>/lifetime allowance</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dash"/>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tc gridSpan="2">
                  <a:txBody>
                    <a:bodyPr/>
                    <a:lstStyle/>
                    <a:p>
                      <a:pPr algn="ctr"/>
                      <a:r>
                        <a:rPr lang="en-US" sz="1100" dirty="0"/>
                        <a:t>$300 one time/lifetime allowance</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extLst>
                  <a:ext uri="{0D108BD9-81ED-4DB2-BD59-A6C34878D82A}">
                    <a16:rowId xmlns:a16="http://schemas.microsoft.com/office/drawing/2014/main" val="10008"/>
                  </a:ext>
                </a:extLst>
              </a:tr>
              <a:tr h="849637">
                <a:tc>
                  <a:txBody>
                    <a:bodyPr/>
                    <a:lstStyle/>
                    <a:p>
                      <a:r>
                        <a:rPr lang="en-US" sz="1100" b="1" baseline="0" dirty="0"/>
                        <a:t>Frequency</a:t>
                      </a:r>
                    </a:p>
                    <a:p>
                      <a:r>
                        <a:rPr lang="en-US" sz="1100" b="1" baseline="0" dirty="0"/>
                        <a:t>   </a:t>
                      </a:r>
                      <a:r>
                        <a:rPr lang="en-US" sz="1100" b="0" baseline="0" dirty="0"/>
                        <a:t>Vision Exam</a:t>
                      </a:r>
                    </a:p>
                    <a:p>
                      <a:r>
                        <a:rPr lang="en-US" sz="1100" b="0" baseline="0" dirty="0"/>
                        <a:t>   Contact Lenses</a:t>
                      </a:r>
                      <a:br>
                        <a:rPr lang="en-US" sz="1100" b="0" baseline="0" dirty="0"/>
                      </a:br>
                      <a:r>
                        <a:rPr lang="en-US" sz="1100" b="0" baseline="0" dirty="0"/>
                        <a:t>   Standard Lenses</a:t>
                      </a:r>
                    </a:p>
                    <a:p>
                      <a:r>
                        <a:rPr lang="en-US" sz="1100" b="0" baseline="0" dirty="0"/>
                        <a:t>   Frames</a:t>
                      </a:r>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gridSpan="2">
                  <a:txBody>
                    <a:bodyPr/>
                    <a:lstStyle/>
                    <a:p>
                      <a:pPr algn="ctr"/>
                      <a:br>
                        <a:rPr lang="en-US" sz="1100" dirty="0"/>
                      </a:br>
                      <a:r>
                        <a:rPr lang="en-US" sz="1100" dirty="0"/>
                        <a:t>Once every 12 months</a:t>
                      </a:r>
                      <a:br>
                        <a:rPr lang="en-US" sz="1100" dirty="0"/>
                      </a:br>
                      <a:r>
                        <a:rPr lang="en-US" sz="1100" dirty="0"/>
                        <a:t>Once every</a:t>
                      </a:r>
                      <a:r>
                        <a:rPr lang="en-US" sz="1100" baseline="0" dirty="0"/>
                        <a:t> 12 months</a:t>
                      </a:r>
                    </a:p>
                    <a:p>
                      <a:pPr algn="ctr"/>
                      <a:r>
                        <a:rPr lang="en-US" sz="1100" baseline="0" dirty="0"/>
                        <a:t>Once every 12 months</a:t>
                      </a:r>
                      <a:br>
                        <a:rPr lang="en-US" sz="1100" baseline="0" dirty="0"/>
                      </a:br>
                      <a:r>
                        <a:rPr lang="en-US" sz="1100" baseline="0" dirty="0"/>
                        <a:t>Once every 24 months</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900" dirty="0"/>
                    </a:p>
                  </a:txBody>
                  <a:tcPr anchor="ctr">
                    <a:lnL w="12700" cap="flat" cmpd="sng" algn="ctr">
                      <a:solidFill>
                        <a:srgbClr val="2B489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tc gridSpan="2">
                  <a:txBody>
                    <a:bodyPr/>
                    <a:lstStyle/>
                    <a:p>
                      <a:pPr algn="ctr"/>
                      <a:br>
                        <a:rPr lang="en-US" sz="1100" dirty="0"/>
                      </a:br>
                      <a:r>
                        <a:rPr lang="en-US" sz="1100" dirty="0"/>
                        <a:t>Once every 12 months</a:t>
                      </a:r>
                      <a:br>
                        <a:rPr lang="en-US" sz="1100" dirty="0"/>
                      </a:br>
                      <a:r>
                        <a:rPr lang="en-US" sz="1100" dirty="0"/>
                        <a:t>Once every</a:t>
                      </a:r>
                      <a:r>
                        <a:rPr lang="en-US" sz="1100" baseline="0" dirty="0"/>
                        <a:t> 12 months</a:t>
                      </a:r>
                    </a:p>
                    <a:p>
                      <a:pPr algn="ctr"/>
                      <a:r>
                        <a:rPr lang="en-US" sz="1100" baseline="0" dirty="0"/>
                        <a:t>Once every 12 months</a:t>
                      </a:r>
                      <a:br>
                        <a:rPr lang="en-US" sz="1100" baseline="0" dirty="0"/>
                      </a:br>
                      <a:r>
                        <a:rPr lang="en-US" sz="1100" baseline="0" dirty="0"/>
                        <a:t>Once every 12 months</a:t>
                      </a:r>
                      <a:endParaRPr lang="en-US" sz="1100" dirty="0"/>
                    </a:p>
                  </a:txBody>
                  <a:tcPr anchor="ct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tcPr>
                </a:tc>
                <a:tc hMerge="1">
                  <a:txBody>
                    <a:bodyPr/>
                    <a:lstStyle/>
                    <a:p>
                      <a:pPr algn="ctr"/>
                      <a:endParaRPr lang="en-US" sz="800" dirty="0"/>
                    </a:p>
                  </a:txBody>
                  <a:tcPr anchor="ctr">
                    <a:lnL w="12700" cap="flat" cmpd="sng" algn="ctr">
                      <a:solidFill>
                        <a:srgbClr val="4F81BD"/>
                      </a:solidFill>
                      <a:prstDash val="solid"/>
                      <a:round/>
                      <a:headEnd type="none" w="med" len="med"/>
                      <a:tailEnd type="none" w="med" len="med"/>
                    </a:lnL>
                    <a:lnR w="12700" cap="flat" cmpd="sng" algn="ctr">
                      <a:solidFill>
                        <a:srgbClr val="2B489D"/>
                      </a:solidFill>
                      <a:prstDash val="solid"/>
                      <a:round/>
                      <a:headEnd type="none" w="med" len="med"/>
                      <a:tailEnd type="none" w="med" len="med"/>
                    </a:lnR>
                    <a:lnT w="12700" cap="flat" cmpd="sng" algn="ctr">
                      <a:solidFill>
                        <a:srgbClr val="2B489D"/>
                      </a:solidFill>
                      <a:prstDash val="solid"/>
                      <a:round/>
                      <a:headEnd type="none" w="med" len="med"/>
                      <a:tailEnd type="none" w="med" len="med"/>
                    </a:lnT>
                    <a:lnB w="12700" cap="flat" cmpd="sng" algn="ctr">
                      <a:solidFill>
                        <a:srgbClr val="2B489D"/>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Vision Coverage</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18</a:t>
            </a:r>
            <a:endParaRPr sz="9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Open Enrollment</a:t>
            </a:r>
            <a:r>
              <a:rPr sz="3600" u="sng" spc="110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3</a:t>
            </a:r>
            <a:endParaRPr sz="900">
              <a:latin typeface="Arial"/>
              <a:cs typeface="Arial"/>
            </a:endParaRPr>
          </a:p>
        </p:txBody>
      </p:sp>
      <p:sp>
        <p:nvSpPr>
          <p:cNvPr id="3" name="object 3"/>
          <p:cNvSpPr txBox="1"/>
          <p:nvPr/>
        </p:nvSpPr>
        <p:spPr>
          <a:xfrm>
            <a:off x="609600" y="990600"/>
            <a:ext cx="8347456" cy="3805554"/>
          </a:xfrm>
          <a:prstGeom prst="rect">
            <a:avLst/>
          </a:prstGeom>
        </p:spPr>
        <p:txBody>
          <a:bodyPr vert="horz" wrap="square" lIns="0" tIns="0" rIns="0" bIns="0" rtlCol="0">
            <a:noAutofit/>
          </a:bodyPr>
          <a:lstStyle/>
          <a:p>
            <a:pPr marL="12700">
              <a:lnSpc>
                <a:spcPct val="100000"/>
              </a:lnSpc>
            </a:pPr>
            <a:r>
              <a:rPr sz="2400" spc="10" dirty="0">
                <a:solidFill>
                  <a:srgbClr val="4F9237"/>
                </a:solidFill>
                <a:latin typeface="Arial" panose="020B0604020202020204" pitchFamily="34" charset="0"/>
                <a:cs typeface="Arial" panose="020B0604020202020204" pitchFamily="34" charset="0"/>
              </a:rPr>
              <a:t>•</a:t>
            </a:r>
            <a:r>
              <a:rPr sz="2400" spc="-575" dirty="0">
                <a:solidFill>
                  <a:srgbClr val="4F9237"/>
                </a:solidFill>
                <a:latin typeface="Arial" panose="020B0604020202020204" pitchFamily="34" charset="0"/>
                <a:cs typeface="Arial" panose="020B0604020202020204" pitchFamily="34" charset="0"/>
              </a:rPr>
              <a:t> </a:t>
            </a:r>
            <a:r>
              <a:rPr lang="en-US" sz="2400" spc="-575" dirty="0">
                <a:solidFill>
                  <a:srgbClr val="4F9237"/>
                </a:solidFill>
                <a:latin typeface="Arial" panose="020B0604020202020204" pitchFamily="34" charset="0"/>
                <a:cs typeface="Arial" panose="020B0604020202020204" pitchFamily="34" charset="0"/>
              </a:rPr>
              <a:t> </a:t>
            </a:r>
            <a:r>
              <a:rPr lang="en-US" sz="2400" spc="-20" dirty="0">
                <a:solidFill>
                  <a:srgbClr val="3A6C29"/>
                </a:solidFill>
                <a:latin typeface="Arial" panose="020B0604020202020204" pitchFamily="34" charset="0"/>
                <a:cs typeface="Arial" panose="020B0604020202020204" pitchFamily="34" charset="0"/>
              </a:rPr>
              <a:t>Open Enrollment is October 14 – November 3, 2024</a:t>
            </a:r>
            <a:endParaRPr sz="2400" dirty="0">
              <a:latin typeface="Arial" panose="020B0604020202020204" pitchFamily="34" charset="0"/>
              <a:cs typeface="Arial" panose="020B0604020202020204" pitchFamily="34" charset="0"/>
            </a:endParaRPr>
          </a:p>
          <a:p>
            <a:pPr>
              <a:lnSpc>
                <a:spcPts val="950"/>
              </a:lnSpc>
              <a:spcBef>
                <a:spcPts val="15"/>
              </a:spcBef>
            </a:pPr>
            <a:endParaRPr sz="2400" dirty="0">
              <a:latin typeface="Arial" panose="020B0604020202020204" pitchFamily="34" charset="0"/>
              <a:cs typeface="Arial" panose="020B0604020202020204" pitchFamily="34" charset="0"/>
            </a:endParaRPr>
          </a:p>
          <a:p>
            <a:pPr marL="184785" marR="249554" indent="-172720">
              <a:lnSpc>
                <a:spcPts val="3360"/>
              </a:lnSpc>
            </a:pPr>
            <a:r>
              <a:rPr sz="2400" spc="10" dirty="0">
                <a:solidFill>
                  <a:srgbClr val="4F9237"/>
                </a:solidFill>
                <a:latin typeface="Arial" panose="020B0604020202020204" pitchFamily="34" charset="0"/>
                <a:cs typeface="Arial" panose="020B0604020202020204" pitchFamily="34" charset="0"/>
              </a:rPr>
              <a:t>•</a:t>
            </a:r>
            <a:r>
              <a:rPr sz="2400" spc="-575" dirty="0">
                <a:solidFill>
                  <a:srgbClr val="4F9237"/>
                </a:solidFill>
                <a:latin typeface="Arial" panose="020B0604020202020204" pitchFamily="34" charset="0"/>
                <a:cs typeface="Arial" panose="020B0604020202020204" pitchFamily="34" charset="0"/>
              </a:rPr>
              <a:t> </a:t>
            </a:r>
            <a:r>
              <a:rPr lang="en-US" sz="2400" spc="-575" dirty="0">
                <a:solidFill>
                  <a:srgbClr val="4F9237"/>
                </a:solidFill>
                <a:latin typeface="Arial" panose="020B0604020202020204" pitchFamily="34" charset="0"/>
                <a:cs typeface="Arial" panose="020B0604020202020204" pitchFamily="34" charset="0"/>
              </a:rPr>
              <a:t>  </a:t>
            </a:r>
            <a:r>
              <a:rPr lang="en-US" sz="2400" spc="-20" dirty="0">
                <a:solidFill>
                  <a:srgbClr val="3A6C29"/>
                </a:solidFill>
                <a:latin typeface="Arial" panose="020B0604020202020204" pitchFamily="34" charset="0"/>
                <a:cs typeface="Arial" panose="020B0604020202020204" pitchFamily="34" charset="0"/>
              </a:rPr>
              <a:t>On-site Enrollment Assistance will be offered from </a:t>
            </a:r>
          </a:p>
          <a:p>
            <a:pPr marL="184785" marR="249554" indent="-172720">
              <a:lnSpc>
                <a:spcPts val="3360"/>
              </a:lnSpc>
            </a:pPr>
            <a:r>
              <a:rPr lang="en-US" sz="2400" spc="-20" dirty="0">
                <a:solidFill>
                  <a:srgbClr val="3A6C29"/>
                </a:solidFill>
                <a:latin typeface="Arial" panose="020B0604020202020204" pitchFamily="34" charset="0"/>
                <a:cs typeface="Arial" panose="020B0604020202020204" pitchFamily="34" charset="0"/>
              </a:rPr>
              <a:t>  October 15 – October 24, 2024</a:t>
            </a:r>
            <a:endParaRPr sz="2400" dirty="0">
              <a:latin typeface="Arial" panose="020B0604020202020204" pitchFamily="34" charset="0"/>
              <a:cs typeface="Arial" panose="020B0604020202020204" pitchFamily="34" charset="0"/>
            </a:endParaRPr>
          </a:p>
          <a:p>
            <a:pPr>
              <a:lnSpc>
                <a:spcPts val="550"/>
              </a:lnSpc>
              <a:spcBef>
                <a:spcPts val="2"/>
              </a:spcBef>
            </a:pPr>
            <a:endParaRPr sz="2400" dirty="0">
              <a:latin typeface="Arial" panose="020B0604020202020204" pitchFamily="34" charset="0"/>
              <a:cs typeface="Arial" panose="020B0604020202020204" pitchFamily="34" charset="0"/>
            </a:endParaRPr>
          </a:p>
          <a:p>
            <a:pPr marL="184785" marR="12700" indent="-172720">
              <a:lnSpc>
                <a:spcPct val="99600"/>
              </a:lnSpc>
              <a:tabLst>
                <a:tab pos="2703830" algn="l"/>
              </a:tabLst>
            </a:pPr>
            <a:r>
              <a:rPr sz="2400" spc="10" dirty="0">
                <a:solidFill>
                  <a:srgbClr val="4F9237"/>
                </a:solidFill>
                <a:latin typeface="Arial" panose="020B0604020202020204" pitchFamily="34" charset="0"/>
                <a:cs typeface="Arial" panose="020B0604020202020204" pitchFamily="34" charset="0"/>
              </a:rPr>
              <a:t>•</a:t>
            </a:r>
            <a:r>
              <a:rPr sz="2400" spc="-575" dirty="0">
                <a:solidFill>
                  <a:srgbClr val="4F9237"/>
                </a:solidFill>
                <a:latin typeface="Arial" panose="020B0604020202020204" pitchFamily="34" charset="0"/>
                <a:cs typeface="Arial" panose="020B0604020202020204" pitchFamily="34" charset="0"/>
              </a:rPr>
              <a:t> </a:t>
            </a:r>
            <a:r>
              <a:rPr lang="en-US" sz="2400" spc="-575" dirty="0">
                <a:solidFill>
                  <a:srgbClr val="4F9237"/>
                </a:solidFill>
                <a:latin typeface="Arial" panose="020B0604020202020204" pitchFamily="34" charset="0"/>
                <a:cs typeface="Arial" panose="020B0604020202020204" pitchFamily="34" charset="0"/>
              </a:rPr>
              <a:t>  </a:t>
            </a:r>
            <a:r>
              <a:rPr lang="en-US" sz="2400" spc="-20" dirty="0">
                <a:solidFill>
                  <a:srgbClr val="3A6C29"/>
                </a:solidFill>
                <a:latin typeface="Arial" panose="020B0604020202020204" pitchFamily="34" charset="0"/>
                <a:cs typeface="Arial" panose="020B0604020202020204" pitchFamily="34" charset="0"/>
              </a:rPr>
              <a:t>NFP will be available to answer questions and assist with enrollments</a:t>
            </a:r>
            <a:endParaRPr sz="2400" dirty="0">
              <a:latin typeface="Arial" panose="020B0604020202020204" pitchFamily="34" charset="0"/>
              <a:cs typeface="Arial" panose="020B0604020202020204" pitchFamily="34" charset="0"/>
            </a:endParaRPr>
          </a:p>
          <a:p>
            <a:pPr>
              <a:lnSpc>
                <a:spcPts val="650"/>
              </a:lnSpc>
              <a:spcBef>
                <a:spcPts val="0"/>
              </a:spcBef>
            </a:pPr>
            <a:endParaRPr sz="2400" dirty="0">
              <a:latin typeface="Arial" panose="020B0604020202020204" pitchFamily="34" charset="0"/>
              <a:cs typeface="Arial" panose="020B0604020202020204" pitchFamily="34" charset="0"/>
            </a:endParaRPr>
          </a:p>
          <a:p>
            <a:pPr marL="12700"/>
            <a:r>
              <a:rPr sz="2400" spc="10" dirty="0">
                <a:solidFill>
                  <a:srgbClr val="4F9237"/>
                </a:solidFill>
                <a:latin typeface="Arial" panose="020B0604020202020204" pitchFamily="34" charset="0"/>
                <a:cs typeface="Arial" panose="020B0604020202020204" pitchFamily="34" charset="0"/>
              </a:rPr>
              <a:t>•</a:t>
            </a:r>
            <a:r>
              <a:rPr sz="2400" spc="-575" dirty="0">
                <a:solidFill>
                  <a:srgbClr val="4F9237"/>
                </a:solidFill>
                <a:latin typeface="Arial" panose="020B0604020202020204" pitchFamily="34" charset="0"/>
                <a:cs typeface="Arial" panose="020B0604020202020204" pitchFamily="34" charset="0"/>
              </a:rPr>
              <a:t> </a:t>
            </a:r>
            <a:r>
              <a:rPr lang="en-US" sz="2400" spc="-575" dirty="0">
                <a:solidFill>
                  <a:srgbClr val="4F9237"/>
                </a:solidFill>
                <a:latin typeface="Arial" panose="020B0604020202020204" pitchFamily="34" charset="0"/>
                <a:cs typeface="Arial" panose="020B0604020202020204" pitchFamily="34" charset="0"/>
              </a:rPr>
              <a:t> </a:t>
            </a:r>
            <a:r>
              <a:rPr lang="en-US" sz="2400" spc="-20" dirty="0">
                <a:solidFill>
                  <a:srgbClr val="3A6C29"/>
                </a:solidFill>
                <a:latin typeface="Arial" panose="020B0604020202020204" pitchFamily="34" charset="0"/>
                <a:cs typeface="Arial" panose="020B0604020202020204" pitchFamily="34" charset="0"/>
              </a:rPr>
              <a:t>Schedule your appointment at</a:t>
            </a:r>
            <a:br>
              <a:rPr lang="en-US" sz="2400" spc="-20" dirty="0">
                <a:solidFill>
                  <a:srgbClr val="3A6C29"/>
                </a:solidFill>
                <a:latin typeface="Arial" panose="020B0604020202020204" pitchFamily="34" charset="0"/>
                <a:cs typeface="Arial" panose="020B0604020202020204" pitchFamily="34" charset="0"/>
              </a:rPr>
            </a:br>
            <a:r>
              <a:rPr lang="en-US" sz="2400" b="0" i="0" u="sng" dirty="0">
                <a:solidFill>
                  <a:srgbClr val="2A6496"/>
                </a:solidFill>
                <a:effectLst/>
                <a:latin typeface="Open Sans" panose="020B0606030504020204" pitchFamily="34" charset="0"/>
                <a:hlinkClick r:id="rId2"/>
              </a:rPr>
              <a:t>https://agagg9unuq.timetap.com</a:t>
            </a:r>
            <a:br>
              <a:rPr lang="en-US" sz="2400" spc="-20" dirty="0">
                <a:solidFill>
                  <a:srgbClr val="3A6C29"/>
                </a:solidFill>
                <a:latin typeface="Arial" panose="020B0604020202020204" pitchFamily="34" charset="0"/>
                <a:cs typeface="Arial" panose="020B0604020202020204" pitchFamily="34" charset="0"/>
              </a:rPr>
            </a:br>
            <a:endParaRPr sz="2400" dirty="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ADF42349-6612-47EC-A3A3-4AAF1C921226}"/>
              </a:ext>
            </a:extLst>
          </p:cNvPr>
          <p:cNvGraphicFramePr>
            <a:graphicFrameLocks noGrp="1"/>
          </p:cNvGraphicFramePr>
          <p:nvPr>
            <p:extLst>
              <p:ext uri="{D42A27DB-BD31-4B8C-83A1-F6EECF244321}">
                <p14:modId xmlns:p14="http://schemas.microsoft.com/office/powerpoint/2010/main" val="3443522306"/>
              </p:ext>
            </p:extLst>
          </p:nvPr>
        </p:nvGraphicFramePr>
        <p:xfrm>
          <a:off x="1447800" y="4267200"/>
          <a:ext cx="6248400" cy="263652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679282398"/>
                    </a:ext>
                  </a:extLst>
                </a:gridCol>
                <a:gridCol w="2667000">
                  <a:extLst>
                    <a:ext uri="{9D8B030D-6E8A-4147-A177-3AD203B41FA5}">
                      <a16:colId xmlns:a16="http://schemas.microsoft.com/office/drawing/2014/main" val="2777283483"/>
                    </a:ext>
                  </a:extLst>
                </a:gridCol>
                <a:gridCol w="1828800">
                  <a:extLst>
                    <a:ext uri="{9D8B030D-6E8A-4147-A177-3AD203B41FA5}">
                      <a16:colId xmlns:a16="http://schemas.microsoft.com/office/drawing/2014/main" val="1971838455"/>
                    </a:ext>
                  </a:extLst>
                </a:gridCol>
              </a:tblGrid>
              <a:tr h="447040">
                <a:tc>
                  <a:txBody>
                    <a:bodyPr/>
                    <a:lstStyle/>
                    <a:p>
                      <a:pPr algn="ctr"/>
                      <a:r>
                        <a:rPr lang="en-US" sz="1400" b="1" kern="1200" baseline="0" dirty="0">
                          <a:solidFill>
                            <a:schemeClr val="bg1"/>
                          </a:solidFill>
                          <a:latin typeface="+mn-lt"/>
                          <a:ea typeface="+mn-ea"/>
                          <a:cs typeface="+mn-cs"/>
                        </a:rPr>
                        <a:t>Date</a:t>
                      </a:r>
                    </a:p>
                  </a:txBody>
                  <a:tcPr>
                    <a:solidFill>
                      <a:srgbClr val="92D050"/>
                    </a:solidFill>
                  </a:tcPr>
                </a:tc>
                <a:tc>
                  <a:txBody>
                    <a:bodyPr/>
                    <a:lstStyle/>
                    <a:p>
                      <a:pPr algn="ctr"/>
                      <a:r>
                        <a:rPr lang="en-US" sz="1400" b="1" kern="1200" baseline="0" dirty="0">
                          <a:solidFill>
                            <a:schemeClr val="bg1"/>
                          </a:solidFill>
                          <a:latin typeface="+mn-lt"/>
                          <a:ea typeface="+mn-ea"/>
                          <a:cs typeface="+mn-cs"/>
                        </a:rPr>
                        <a:t>Location</a:t>
                      </a:r>
                    </a:p>
                  </a:txBody>
                  <a:tcPr>
                    <a:solidFill>
                      <a:srgbClr val="92D050"/>
                    </a:solidFill>
                  </a:tcPr>
                </a:tc>
                <a:tc>
                  <a:txBody>
                    <a:bodyPr/>
                    <a:lstStyle/>
                    <a:p>
                      <a:pPr algn="ctr"/>
                      <a:r>
                        <a:rPr lang="en-US" sz="1400" b="1" kern="1200" baseline="0" dirty="0">
                          <a:solidFill>
                            <a:schemeClr val="bg1"/>
                          </a:solidFill>
                          <a:latin typeface="+mn-lt"/>
                          <a:ea typeface="+mn-ea"/>
                          <a:cs typeface="+mn-cs"/>
                        </a:rPr>
                        <a:t>Time</a:t>
                      </a:r>
                    </a:p>
                  </a:txBody>
                  <a:tcPr>
                    <a:solidFill>
                      <a:srgbClr val="92D050"/>
                    </a:solidFill>
                  </a:tcPr>
                </a:tc>
                <a:extLst>
                  <a:ext uri="{0D108BD9-81ED-4DB2-BD59-A6C34878D82A}">
                    <a16:rowId xmlns:a16="http://schemas.microsoft.com/office/drawing/2014/main" val="3967802680"/>
                  </a:ext>
                </a:extLst>
              </a:tr>
              <a:tr h="447040">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October 15, 2024</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Council Chambers</a:t>
                      </a: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1:00pm - 4:00pm</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1154215016"/>
                  </a:ext>
                </a:extLst>
              </a:tr>
              <a:tr h="447040">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October 16, 2024</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BLW Electric</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8:00am - 12:00pm</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3697888393"/>
                  </a:ext>
                </a:extLst>
              </a:tr>
              <a:tr h="447040">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October 17, 2024</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BLW Water</a:t>
                      </a:r>
                    </a:p>
                  </a:txBody>
                  <a:tcPr marL="68580" marR="68580" marT="0" marB="0" anchor="ctr">
                    <a:solidFill>
                      <a:schemeClr val="accent3">
                        <a:lumMod val="60000"/>
                        <a:lumOff val="4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8:00am - 12:00pm</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60000"/>
                        <a:lumOff val="40000"/>
                      </a:schemeClr>
                    </a:solidFill>
                  </a:tcPr>
                </a:tc>
                <a:extLst>
                  <a:ext uri="{0D108BD9-81ED-4DB2-BD59-A6C34878D82A}">
                    <a16:rowId xmlns:a16="http://schemas.microsoft.com/office/drawing/2014/main" val="4134026670"/>
                  </a:ext>
                </a:extLst>
              </a:tr>
              <a:tr h="421640">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October 23, 2024</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Public Works Operations Building</a:t>
                      </a:r>
                    </a:p>
                  </a:txBody>
                  <a:tcPr marL="68580" marR="68580" marT="0" marB="0" anchor="ctr">
                    <a:solidFill>
                      <a:schemeClr val="accent3">
                        <a:lumMod val="20000"/>
                        <a:lumOff val="80000"/>
                      </a:schemeClr>
                    </a:solidFill>
                  </a:tcPr>
                </a:tc>
                <a:tc>
                  <a:txBody>
                    <a:bodyPr/>
                    <a:lstStyle/>
                    <a:p>
                      <a:pPr marL="0" marR="0" algn="ctr">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rPr>
                        <a:t>8:00am - 12:00pm</a:t>
                      </a:r>
                      <a:endParaRPr lang="en-US" sz="1400" dirty="0">
                        <a:effectLst/>
                        <a:latin typeface="Calibri" panose="020F0502020204030204" pitchFamily="34" charset="0"/>
                        <a:ea typeface="Calibri" panose="020F0502020204030204" pitchFamily="34" charset="0"/>
                      </a:endParaRPr>
                    </a:p>
                  </a:txBody>
                  <a:tcPr marL="68580" marR="68580" marT="0" marB="0" anchor="ctr">
                    <a:solidFill>
                      <a:schemeClr val="accent3">
                        <a:lumMod val="20000"/>
                        <a:lumOff val="80000"/>
                      </a:schemeClr>
                    </a:solidFill>
                  </a:tcPr>
                </a:tc>
                <a:extLst>
                  <a:ext uri="{0D108BD9-81ED-4DB2-BD59-A6C34878D82A}">
                    <a16:rowId xmlns:a16="http://schemas.microsoft.com/office/drawing/2014/main" val="4221113499"/>
                  </a:ext>
                </a:extLst>
              </a:tr>
              <a:tr h="421640">
                <a:tc>
                  <a:txBody>
                    <a:bodyPr/>
                    <a:lstStyle/>
                    <a:p>
                      <a:pPr marL="0" marR="0" algn="ctr">
                        <a:spcBef>
                          <a:spcPts val="0"/>
                        </a:spcBef>
                        <a:spcAft>
                          <a:spcPts val="0"/>
                        </a:spcAft>
                      </a:pPr>
                      <a:r>
                        <a:rPr lang="en-US" sz="1400" dirty="0">
                          <a:effectLst/>
                          <a:latin typeface="Calibri" panose="020F0502020204030204" pitchFamily="34" charset="0"/>
                          <a:ea typeface="Calibri" panose="020F0502020204030204" pitchFamily="34" charset="0"/>
                        </a:rPr>
                        <a:t>October 22, 2024 – October 24, 2024</a:t>
                      </a:r>
                    </a:p>
                  </a:txBody>
                  <a:tcPr marL="68580" marR="68580" marT="0" marB="0" anchor="ctr">
                    <a:solidFill>
                      <a:srgbClr val="C3D6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Calibri" panose="020F0502020204030204" pitchFamily="34" charset="0"/>
                        </a:rPr>
                        <a:t>Human Resources Training Room</a:t>
                      </a:r>
                    </a:p>
                  </a:txBody>
                  <a:tcPr marL="68580" marR="68580" marT="0" marB="0" anchor="ctr">
                    <a:solidFill>
                      <a:srgbClr val="C3D6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Calibri" panose="020F0502020204030204" pitchFamily="34" charset="0"/>
                          <a:ea typeface="Calibri" panose="020F0502020204030204" pitchFamily="34" charset="0"/>
                        </a:rPr>
                        <a:t>8:00am - 4:00pm</a:t>
                      </a:r>
                      <a:endParaRPr lang="en-US" sz="1400" dirty="0">
                        <a:effectLst/>
                        <a:latin typeface="Calibri" panose="020F0502020204030204" pitchFamily="34" charset="0"/>
                        <a:ea typeface="Calibri" panose="020F0502020204030204" pitchFamily="34" charset="0"/>
                      </a:endParaRPr>
                    </a:p>
                  </a:txBody>
                  <a:tcPr marL="68580" marR="68580" marT="0" marB="0" anchor="ctr">
                    <a:solidFill>
                      <a:srgbClr val="C3D69B"/>
                    </a:solidFill>
                  </a:tcPr>
                </a:tc>
                <a:extLst>
                  <a:ext uri="{0D108BD9-81ED-4DB2-BD59-A6C34878D82A}">
                    <a16:rowId xmlns:a16="http://schemas.microsoft.com/office/drawing/2014/main" val="3246181509"/>
                  </a:ext>
                </a:extLst>
              </a:tr>
            </a:tbl>
          </a:graphicData>
        </a:graphic>
      </p:graphicFrame>
    </p:spTree>
    <p:extLst>
      <p:ext uri="{BB962C8B-B14F-4D97-AF65-F5344CB8AC3E}">
        <p14:creationId xmlns:p14="http://schemas.microsoft.com/office/powerpoint/2010/main" val="563598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Flexible Spending</a:t>
            </a:r>
            <a:r>
              <a:rPr sz="3600" u="sng" spc="-30" dirty="0">
                <a:solidFill>
                  <a:srgbClr val="46702B"/>
                </a:solidFill>
                <a:latin typeface="Arial"/>
                <a:cs typeface="Arial"/>
              </a:rPr>
              <a:t> </a:t>
            </a:r>
            <a:r>
              <a:rPr sz="3600" u="sng" spc="0" dirty="0">
                <a:solidFill>
                  <a:srgbClr val="46702B"/>
                </a:solidFill>
                <a:latin typeface="Arial"/>
                <a:cs typeface="Arial"/>
              </a:rPr>
              <a:t>Account</a:t>
            </a:r>
            <a:r>
              <a:rPr lang="en-US" sz="3600" u="sng" spc="0" dirty="0">
                <a:solidFill>
                  <a:srgbClr val="46702B"/>
                </a:solidFill>
                <a:latin typeface="Arial"/>
                <a:cs typeface="Arial"/>
              </a:rPr>
              <a:t>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23</a:t>
            </a:r>
            <a:endParaRPr sz="900">
              <a:latin typeface="Arial"/>
              <a:cs typeface="Arial"/>
            </a:endParaRPr>
          </a:p>
        </p:txBody>
      </p:sp>
      <p:sp>
        <p:nvSpPr>
          <p:cNvPr id="3" name="object 3"/>
          <p:cNvSpPr txBox="1"/>
          <p:nvPr/>
        </p:nvSpPr>
        <p:spPr>
          <a:xfrm>
            <a:off x="438404" y="1409446"/>
            <a:ext cx="8899652" cy="5398135"/>
          </a:xfrm>
          <a:prstGeom prst="rect">
            <a:avLst/>
          </a:prstGeom>
        </p:spPr>
        <p:txBody>
          <a:bodyPr vert="horz" wrap="square" lIns="0" tIns="0" rIns="0" bIns="0" rtlCol="0">
            <a:noAutofit/>
          </a:bodyPr>
          <a:lstStyle/>
          <a:p>
            <a:pPr marL="342900" indent="-342900">
              <a:buFont typeface="Arial" panose="020B0604020202020204" pitchFamily="34" charset="0"/>
              <a:buChar char="•"/>
            </a:pPr>
            <a:r>
              <a:rPr lang="en-US" sz="2200" b="1" dirty="0">
                <a:solidFill>
                  <a:srgbClr val="46702B"/>
                </a:solidFill>
                <a:latin typeface="Arial" panose="020B0604020202020204" pitchFamily="34" charset="0"/>
                <a:cs typeface="Arial" panose="020B0604020202020204" pitchFamily="34" charset="0"/>
              </a:rPr>
              <a:t>Medical Spending Account</a:t>
            </a:r>
          </a:p>
          <a:p>
            <a:pPr marL="800100" lvl="1"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Maximum contribution of $3,200</a:t>
            </a:r>
          </a:p>
          <a:p>
            <a:pPr marL="800100" lvl="1"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Some eligible expenses - Deductibles, copayments, dental expense, vision services and materials</a:t>
            </a:r>
          </a:p>
          <a:p>
            <a:pPr lvl="1"/>
            <a:endParaRPr lang="en-US" sz="2200" dirty="0">
              <a:solidFill>
                <a:srgbClr val="46702B"/>
              </a:solidFill>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2200" b="1" dirty="0">
                <a:solidFill>
                  <a:srgbClr val="46702B"/>
                </a:solidFill>
                <a:latin typeface="Arial" panose="020B0604020202020204" pitchFamily="34" charset="0"/>
                <a:cs typeface="Arial" panose="020B0604020202020204" pitchFamily="34" charset="0"/>
              </a:rPr>
              <a:t>Dependent Care Spending Account</a:t>
            </a:r>
          </a:p>
          <a:p>
            <a:pPr marL="480060" lvl="2"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$5,000 for married couple filing joint income tax returns, $2,500 if unmarried or married and filing separate income taxes</a:t>
            </a:r>
          </a:p>
          <a:p>
            <a:pPr marL="480060" lvl="2"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Some eligible expenses - any care of a dependent that allows you and your spouse to work: day care, after school program, in-home care, camps, etc.</a:t>
            </a:r>
          </a:p>
          <a:p>
            <a:pPr marL="137160" lvl="2"/>
            <a:endParaRPr lang="en-US" sz="2200" dirty="0">
              <a:solidFill>
                <a:srgbClr val="46702B"/>
              </a:solidFill>
              <a:latin typeface="Arial" panose="020B0604020202020204" pitchFamily="34" charset="0"/>
              <a:cs typeface="Arial" panose="020B0604020202020204" pitchFamily="34" charset="0"/>
            </a:endParaRPr>
          </a:p>
          <a:p>
            <a:pPr marL="342900" lvl="2" indent="-342900">
              <a:buFont typeface="Arial" panose="020B0604020202020204" pitchFamily="34" charset="0"/>
              <a:buChar char="•"/>
            </a:pPr>
            <a:r>
              <a:rPr lang="en-US" sz="2200" b="1" dirty="0">
                <a:solidFill>
                  <a:srgbClr val="46702B"/>
                </a:solidFill>
                <a:latin typeface="Arial" panose="020B0604020202020204" pitchFamily="34" charset="0"/>
                <a:cs typeface="Arial" panose="020B0604020202020204" pitchFamily="34" charset="0"/>
              </a:rPr>
              <a:t>You may rollover $640 of funds left in the </a:t>
            </a:r>
            <a:r>
              <a:rPr lang="en-US" sz="2200" b="1" u="sng" dirty="0">
                <a:solidFill>
                  <a:srgbClr val="46702B"/>
                </a:solidFill>
                <a:latin typeface="Arial" panose="020B0604020202020204" pitchFamily="34" charset="0"/>
                <a:cs typeface="Arial" panose="020B0604020202020204" pitchFamily="34" charset="0"/>
              </a:rPr>
              <a:t>Medical Spending Account</a:t>
            </a:r>
            <a:r>
              <a:rPr lang="en-US" sz="2200" b="1" dirty="0">
                <a:solidFill>
                  <a:srgbClr val="46702B"/>
                </a:solidFill>
                <a:latin typeface="Arial" panose="020B0604020202020204" pitchFamily="34" charset="0"/>
                <a:cs typeface="Arial" panose="020B0604020202020204" pitchFamily="34" charset="0"/>
              </a:rPr>
              <a:t> at the end of the year.  </a:t>
            </a:r>
          </a:p>
        </p:txBody>
      </p:sp>
    </p:spTree>
    <p:extLst>
      <p:ext uri="{BB962C8B-B14F-4D97-AF65-F5344CB8AC3E}">
        <p14:creationId xmlns:p14="http://schemas.microsoft.com/office/powerpoint/2010/main" val="419978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1848" rIns="0" bIns="0" rtlCol="0">
            <a:noAutofit/>
          </a:bodyPr>
          <a:lstStyle/>
          <a:p>
            <a:pPr marL="18415">
              <a:lnSpc>
                <a:spcPct val="100000"/>
              </a:lnSpc>
              <a:tabLst>
                <a:tab pos="9168765" algn="l"/>
              </a:tabLst>
            </a:pPr>
            <a:r>
              <a:rPr lang="en-US" sz="3200" u="sng" dirty="0">
                <a:solidFill>
                  <a:srgbClr val="46702B"/>
                </a:solidFill>
                <a:latin typeface="Arial"/>
                <a:cs typeface="Arial"/>
              </a:rPr>
              <a:t>Basic Life &amp; AD&amp;D</a:t>
            </a:r>
            <a:r>
              <a:rPr sz="3200" u="sng" spc="0" dirty="0">
                <a:solidFill>
                  <a:srgbClr val="46702B"/>
                </a:solidFill>
                <a:latin typeface="Arial"/>
                <a:cs typeface="Arial"/>
              </a:rPr>
              <a:t>	</a:t>
            </a:r>
            <a:endParaRPr sz="3200" dirty="0">
              <a:latin typeface="Arial"/>
              <a:cs typeface="Arial"/>
            </a:endParaRPr>
          </a:p>
        </p:txBody>
      </p:sp>
      <p:sp>
        <p:nvSpPr>
          <p:cNvPr id="3" name="object 3"/>
          <p:cNvSpPr txBox="1">
            <a:spLocks noGrp="1"/>
          </p:cNvSpPr>
          <p:nvPr>
            <p:ph type="body" idx="1"/>
          </p:nvPr>
        </p:nvSpPr>
        <p:spPr>
          <a:xfrm>
            <a:off x="762000" y="1521734"/>
            <a:ext cx="8458200" cy="3141878"/>
          </a:xfrm>
          <a:prstGeom prst="rect">
            <a:avLst/>
          </a:prstGeom>
        </p:spPr>
        <p:txBody>
          <a:bodyPr vert="horz" wrap="square" lIns="0" tIns="0" rIns="0" bIns="0" rtlCol="0">
            <a:noAutofit/>
          </a:bodyPr>
          <a:lstStyle/>
          <a:p>
            <a:r>
              <a:rPr lang="en-US" dirty="0">
                <a:solidFill>
                  <a:srgbClr val="46702B"/>
                </a:solidFill>
                <a:latin typeface="Arial" panose="020B0604020202020204" pitchFamily="34" charset="0"/>
                <a:cs typeface="Arial" panose="020B0604020202020204" pitchFamily="34" charset="0"/>
              </a:rPr>
              <a:t> </a:t>
            </a:r>
            <a:r>
              <a:rPr lang="en-US" sz="2400" dirty="0">
                <a:solidFill>
                  <a:srgbClr val="46702B"/>
                </a:solidFill>
                <a:latin typeface="Arial" panose="020B0604020202020204" pitchFamily="34" charset="0"/>
                <a:cs typeface="Arial" panose="020B0604020202020204" pitchFamily="34" charset="0"/>
              </a:rPr>
              <a:t>City of Marietta provides basic life and AD&amp;D benefit at no cost to you provided through MetLife</a:t>
            </a:r>
          </a:p>
          <a:p>
            <a:endParaRPr lang="en-US" sz="2400" dirty="0">
              <a:solidFill>
                <a:srgbClr val="46702B"/>
              </a:solidFill>
              <a:latin typeface="Arial" panose="020B0604020202020204" pitchFamily="34" charset="0"/>
              <a:cs typeface="Arial" panose="020B0604020202020204" pitchFamily="34" charset="0"/>
            </a:endParaRPr>
          </a:p>
          <a:p>
            <a:r>
              <a:rPr lang="en-US" sz="2400" dirty="0">
                <a:solidFill>
                  <a:srgbClr val="46702B"/>
                </a:solidFill>
                <a:latin typeface="Arial" panose="020B0604020202020204" pitchFamily="34" charset="0"/>
                <a:cs typeface="Arial" panose="020B0604020202020204" pitchFamily="34" charset="0"/>
              </a:rPr>
              <a:t> City Council Employees and Part-Time Appointed Officials: $150,000</a:t>
            </a:r>
          </a:p>
          <a:p>
            <a:pPr marL="0" indent="0">
              <a:buNone/>
            </a:pPr>
            <a:r>
              <a:rPr lang="en-US" sz="1000" dirty="0">
                <a:solidFill>
                  <a:srgbClr val="46702B"/>
                </a:solidFill>
                <a:latin typeface="Arial" panose="020B0604020202020204" pitchFamily="34" charset="0"/>
                <a:cs typeface="Arial" panose="020B0604020202020204" pitchFamily="34" charset="0"/>
              </a:rPr>
              <a:t>   </a:t>
            </a:r>
          </a:p>
          <a:p>
            <a:r>
              <a:rPr lang="en-US" sz="2400" dirty="0">
                <a:solidFill>
                  <a:srgbClr val="46702B"/>
                </a:solidFill>
                <a:latin typeface="Arial" panose="020B0604020202020204" pitchFamily="34" charset="0"/>
                <a:cs typeface="Arial" panose="020B0604020202020204" pitchFamily="34" charset="0"/>
              </a:rPr>
              <a:t> Closed Group of Public Safety Employees: $40,000</a:t>
            </a:r>
          </a:p>
          <a:p>
            <a:pPr marL="0" indent="0">
              <a:buNone/>
            </a:pPr>
            <a:r>
              <a:rPr lang="en-US" sz="1000" dirty="0">
                <a:solidFill>
                  <a:srgbClr val="46702B"/>
                </a:solidFill>
                <a:latin typeface="Arial" panose="020B0604020202020204" pitchFamily="34" charset="0"/>
                <a:cs typeface="Arial" panose="020B0604020202020204" pitchFamily="34" charset="0"/>
              </a:rPr>
              <a:t> </a:t>
            </a:r>
          </a:p>
          <a:p>
            <a:r>
              <a:rPr lang="en-US" sz="2400" dirty="0">
                <a:solidFill>
                  <a:srgbClr val="46702B"/>
                </a:solidFill>
                <a:latin typeface="Arial" panose="020B0604020202020204" pitchFamily="34" charset="0"/>
                <a:cs typeface="Arial" panose="020B0604020202020204" pitchFamily="34" charset="0"/>
              </a:rPr>
              <a:t> All Other Employees: 3 x your annual earnings, maximum $300,000*</a:t>
            </a:r>
          </a:p>
          <a:p>
            <a:pPr>
              <a:lnSpc>
                <a:spcPts val="1000"/>
              </a:lnSpc>
            </a:pPr>
            <a:endParaRPr sz="1000" dirty="0"/>
          </a:p>
          <a:p>
            <a:pPr marL="0" indent="0">
              <a:lnSpc>
                <a:spcPts val="1000"/>
              </a:lnSpc>
              <a:buNone/>
            </a:pPr>
            <a:endParaRPr sz="1000" dirty="0"/>
          </a:p>
          <a:p>
            <a:pPr>
              <a:lnSpc>
                <a:spcPts val="1000"/>
              </a:lnSpc>
            </a:pPr>
            <a:endParaRPr sz="1000" dirty="0"/>
          </a:p>
          <a:p>
            <a:pPr>
              <a:lnSpc>
                <a:spcPts val="1000"/>
              </a:lnSpc>
            </a:pPr>
            <a:endParaRPr sz="1000" dirty="0"/>
          </a:p>
          <a:p>
            <a:pPr>
              <a:lnSpc>
                <a:spcPts val="1100"/>
              </a:lnSpc>
              <a:spcBef>
                <a:spcPts val="62"/>
              </a:spcBef>
            </a:pPr>
            <a:endParaRPr sz="1100" dirty="0"/>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24</a:t>
            </a:r>
            <a:endParaRPr sz="9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Optional Life Insurance</a:t>
            </a:r>
            <a:r>
              <a:rPr sz="3600" u="sng" spc="0" dirty="0">
                <a:solidFill>
                  <a:srgbClr val="46702B"/>
                </a:solidFill>
                <a:latin typeface="Arial"/>
                <a:cs typeface="Arial"/>
              </a:rPr>
              <a:t>	</a:t>
            </a:r>
            <a:endParaRPr sz="36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25</a:t>
            </a:r>
            <a:endParaRPr sz="900">
              <a:latin typeface="Arial"/>
              <a:cs typeface="Arial"/>
            </a:endParaRPr>
          </a:p>
        </p:txBody>
      </p:sp>
      <p:pic>
        <p:nvPicPr>
          <p:cNvPr id="6" name="Picture 5">
            <a:extLst>
              <a:ext uri="{FF2B5EF4-FFF2-40B4-BE49-F238E27FC236}">
                <a16:creationId xmlns:a16="http://schemas.microsoft.com/office/drawing/2014/main" id="{0001880A-7B97-4767-8609-BADA16EBC14F}"/>
              </a:ext>
            </a:extLst>
          </p:cNvPr>
          <p:cNvPicPr>
            <a:picLocks noChangeAspect="1"/>
          </p:cNvPicPr>
          <p:nvPr/>
        </p:nvPicPr>
        <p:blipFill>
          <a:blip r:embed="rId2"/>
          <a:stretch>
            <a:fillRect/>
          </a:stretch>
        </p:blipFill>
        <p:spPr>
          <a:xfrm>
            <a:off x="773490" y="1788718"/>
            <a:ext cx="8511418" cy="4575828"/>
          </a:xfrm>
          <a:prstGeom prst="rect">
            <a:avLst/>
          </a:prstGeom>
        </p:spPr>
      </p:pic>
      <p:sp>
        <p:nvSpPr>
          <p:cNvPr id="3" name="Rectangle 2">
            <a:extLst>
              <a:ext uri="{FF2B5EF4-FFF2-40B4-BE49-F238E27FC236}">
                <a16:creationId xmlns:a16="http://schemas.microsoft.com/office/drawing/2014/main" id="{C16B5262-C738-F949-9567-3CA6D080E9ED}"/>
              </a:ext>
            </a:extLst>
          </p:cNvPr>
          <p:cNvSpPr/>
          <p:nvPr/>
        </p:nvSpPr>
        <p:spPr>
          <a:xfrm>
            <a:off x="7620000" y="5638800"/>
            <a:ext cx="1524000"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885ACFB-2906-4ECF-79F3-F03693CD304F}"/>
              </a:ext>
            </a:extLst>
          </p:cNvPr>
          <p:cNvSpPr/>
          <p:nvPr/>
        </p:nvSpPr>
        <p:spPr>
          <a:xfrm>
            <a:off x="3810000" y="5854700"/>
            <a:ext cx="3886200" cy="393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D2A5AB6-4C10-3E59-6164-1A483CCE28D3}"/>
              </a:ext>
            </a:extLst>
          </p:cNvPr>
          <p:cNvSpPr/>
          <p:nvPr/>
        </p:nvSpPr>
        <p:spPr>
          <a:xfrm>
            <a:off x="4768850" y="2438400"/>
            <a:ext cx="2895600" cy="228600"/>
          </a:xfrm>
          <a:prstGeom prst="rect">
            <a:avLst/>
          </a:prstGeom>
          <a:solidFill>
            <a:srgbClr val="ECF3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Short</a:t>
            </a:r>
            <a:r>
              <a:rPr sz="3600" u="sng" spc="-15" dirty="0">
                <a:solidFill>
                  <a:srgbClr val="46702B"/>
                </a:solidFill>
                <a:latin typeface="Arial"/>
                <a:cs typeface="Arial"/>
              </a:rPr>
              <a:t> </a:t>
            </a:r>
            <a:r>
              <a:rPr sz="3600" u="sng" spc="0" dirty="0">
                <a:solidFill>
                  <a:srgbClr val="46702B"/>
                </a:solidFill>
                <a:latin typeface="Arial"/>
                <a:cs typeface="Arial"/>
              </a:rPr>
              <a:t>Term Disabil</a:t>
            </a:r>
            <a:r>
              <a:rPr sz="3600" u="sng" spc="5" dirty="0">
                <a:solidFill>
                  <a:srgbClr val="46702B"/>
                </a:solidFill>
                <a:latin typeface="Arial"/>
                <a:cs typeface="Arial"/>
              </a:rPr>
              <a:t>i</a:t>
            </a:r>
            <a:r>
              <a:rPr sz="3600" u="sng" spc="0" dirty="0">
                <a:solidFill>
                  <a:srgbClr val="46702B"/>
                </a:solidFill>
                <a:latin typeface="Arial"/>
                <a:cs typeface="Arial"/>
              </a:rPr>
              <a:t>ty</a:t>
            </a:r>
            <a:r>
              <a:rPr sz="3600" u="sng" spc="-20" dirty="0">
                <a:solidFill>
                  <a:srgbClr val="46702B"/>
                </a:solidFill>
                <a:latin typeface="Arial"/>
                <a:cs typeface="Arial"/>
              </a:rPr>
              <a:t> </a:t>
            </a:r>
            <a:r>
              <a:rPr sz="3600" u="sng" spc="0" dirty="0">
                <a:solidFill>
                  <a:srgbClr val="46702B"/>
                </a:solidFill>
                <a:latin typeface="Arial"/>
                <a:cs typeface="Arial"/>
              </a:rPr>
              <a:t>	</a:t>
            </a:r>
            <a:endParaRPr sz="3600" dirty="0">
              <a:latin typeface="Arial"/>
              <a:cs typeface="Arial"/>
            </a:endParaRPr>
          </a:p>
        </p:txBody>
      </p:sp>
      <p:sp>
        <p:nvSpPr>
          <p:cNvPr id="6" name="object 6"/>
          <p:cNvSpPr txBox="1"/>
          <p:nvPr/>
        </p:nvSpPr>
        <p:spPr>
          <a:xfrm>
            <a:off x="685800" y="1371600"/>
            <a:ext cx="7996047" cy="5445013"/>
          </a:xfrm>
          <a:prstGeom prst="rect">
            <a:avLst/>
          </a:prstGeom>
        </p:spPr>
        <p:txBody>
          <a:bodyPr vert="horz" wrap="square" lIns="0" tIns="0" rIns="0" bIns="0" rtlCol="0">
            <a:noAutofit/>
          </a:bodyPr>
          <a:lstStyle/>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Provided through MetLife</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Pays after you are disabled for 14 days</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Covers 60% of your salary, up to $2,500 per week</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Pays for up to 24 weeks of disability</a:t>
            </a:r>
          </a:p>
          <a:p>
            <a:endParaRPr lang="en-US" sz="2200" dirty="0">
              <a:solidFill>
                <a:srgbClr val="46702B"/>
              </a:solidFill>
              <a:latin typeface="Arial" panose="020B0604020202020204" pitchFamily="34" charset="0"/>
              <a:cs typeface="Arial" panose="020B0604020202020204" pitchFamily="34" charset="0"/>
            </a:endParaRPr>
          </a:p>
          <a:p>
            <a:endParaRPr lang="en-US" sz="2200" dirty="0">
              <a:solidFill>
                <a:srgbClr val="46702B"/>
              </a:solidFill>
              <a:latin typeface="Arial" panose="020B0604020202020204" pitchFamily="34" charset="0"/>
              <a:cs typeface="Arial" panose="020B0604020202020204" pitchFamily="34" charset="0"/>
            </a:endParaRPr>
          </a:p>
        </p:txBody>
      </p:sp>
      <p:sp>
        <p:nvSpPr>
          <p:cNvPr id="8" name="object 8"/>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26</a:t>
            </a:r>
            <a:endParaRPr sz="9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a:solidFill>
                  <a:srgbClr val="46702B"/>
                </a:solidFill>
                <a:latin typeface="Arial"/>
                <a:cs typeface="Arial"/>
              </a:rPr>
              <a:t>Long </a:t>
            </a:r>
            <a:r>
              <a:rPr sz="3600" u="sng" spc="0">
                <a:solidFill>
                  <a:srgbClr val="46702B"/>
                </a:solidFill>
                <a:latin typeface="Arial"/>
                <a:cs typeface="Arial"/>
              </a:rPr>
              <a:t>Term </a:t>
            </a:r>
            <a:r>
              <a:rPr sz="3600" u="sng" spc="0" dirty="0">
                <a:solidFill>
                  <a:srgbClr val="46702B"/>
                </a:solidFill>
                <a:latin typeface="Arial"/>
                <a:cs typeface="Arial"/>
              </a:rPr>
              <a:t>Disabil</a:t>
            </a:r>
            <a:r>
              <a:rPr sz="3600" u="sng" spc="5" dirty="0">
                <a:solidFill>
                  <a:srgbClr val="46702B"/>
                </a:solidFill>
                <a:latin typeface="Arial"/>
                <a:cs typeface="Arial"/>
              </a:rPr>
              <a:t>i</a:t>
            </a:r>
            <a:r>
              <a:rPr sz="3600" u="sng" spc="0" dirty="0">
                <a:solidFill>
                  <a:srgbClr val="46702B"/>
                </a:solidFill>
                <a:latin typeface="Arial"/>
                <a:cs typeface="Arial"/>
              </a:rPr>
              <a:t>ty</a:t>
            </a:r>
            <a:r>
              <a:rPr sz="3600" u="sng" spc="-20" dirty="0">
                <a:solidFill>
                  <a:srgbClr val="46702B"/>
                </a:solidFill>
                <a:latin typeface="Arial"/>
                <a:cs typeface="Arial"/>
              </a:rPr>
              <a:t> </a:t>
            </a:r>
            <a:r>
              <a:rPr sz="3600" u="sng" spc="0" dirty="0">
                <a:solidFill>
                  <a:srgbClr val="46702B"/>
                </a:solidFill>
                <a:latin typeface="Arial"/>
                <a:cs typeface="Arial"/>
              </a:rPr>
              <a:t>	</a:t>
            </a:r>
            <a:endParaRPr sz="3600" dirty="0">
              <a:latin typeface="Arial"/>
              <a:cs typeface="Arial"/>
            </a:endParaRPr>
          </a:p>
        </p:txBody>
      </p:sp>
      <p:sp>
        <p:nvSpPr>
          <p:cNvPr id="6" name="object 6"/>
          <p:cNvSpPr txBox="1"/>
          <p:nvPr/>
        </p:nvSpPr>
        <p:spPr>
          <a:xfrm>
            <a:off x="685800" y="1371600"/>
            <a:ext cx="7996047" cy="5445013"/>
          </a:xfrm>
          <a:prstGeom prst="rect">
            <a:avLst/>
          </a:prstGeom>
        </p:spPr>
        <p:txBody>
          <a:bodyPr vert="horz" wrap="square" lIns="0" tIns="0" rIns="0" bIns="0" rtlCol="0">
            <a:noAutofit/>
          </a:bodyPr>
          <a:lstStyle/>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Provided through MetLife</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Pays after you are disabled for 180 days</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Covers 60% of your salary, up to $5,300 per month</a:t>
            </a:r>
          </a:p>
          <a:p>
            <a:endParaRPr lang="en-US" sz="2200"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dirty="0">
                <a:solidFill>
                  <a:srgbClr val="46702B"/>
                </a:solidFill>
                <a:latin typeface="Arial" panose="020B0604020202020204" pitchFamily="34" charset="0"/>
                <a:cs typeface="Arial" panose="020B0604020202020204" pitchFamily="34" charset="0"/>
              </a:rPr>
              <a:t> Continues to pay until you can return to work or reach   </a:t>
            </a:r>
          </a:p>
          <a:p>
            <a:r>
              <a:rPr lang="en-US" sz="2200" dirty="0">
                <a:solidFill>
                  <a:srgbClr val="46702B"/>
                </a:solidFill>
                <a:latin typeface="Arial" panose="020B0604020202020204" pitchFamily="34" charset="0"/>
                <a:cs typeface="Arial" panose="020B0604020202020204" pitchFamily="34" charset="0"/>
              </a:rPr>
              <a:t>      SSNRA</a:t>
            </a:r>
          </a:p>
          <a:p>
            <a:pPr marL="342900" indent="-342900">
              <a:buFont typeface="Arial" panose="020B0604020202020204" pitchFamily="34" charset="0"/>
              <a:buChar char="•"/>
            </a:pPr>
            <a:endParaRPr lang="en-US" sz="2200" dirty="0">
              <a:solidFill>
                <a:srgbClr val="46702B"/>
              </a:solidFill>
              <a:latin typeface="Arial" panose="020B0604020202020204" pitchFamily="34" charset="0"/>
              <a:cs typeface="Arial" panose="020B0604020202020204" pitchFamily="34" charset="0"/>
            </a:endParaRPr>
          </a:p>
          <a:p>
            <a:endParaRPr lang="en-US" sz="2200" dirty="0">
              <a:solidFill>
                <a:srgbClr val="46702B"/>
              </a:solidFill>
              <a:latin typeface="Arial" panose="020B0604020202020204" pitchFamily="34" charset="0"/>
              <a:cs typeface="Arial" panose="020B0604020202020204" pitchFamily="34" charset="0"/>
            </a:endParaRPr>
          </a:p>
          <a:p>
            <a:endParaRPr lang="en-US" sz="2200" dirty="0"/>
          </a:p>
          <a:p>
            <a:pPr algn="ctr"/>
            <a:r>
              <a:rPr lang="en-US" sz="2200" dirty="0">
                <a:solidFill>
                  <a:srgbClr val="003399"/>
                </a:solidFill>
                <a:latin typeface="Arial" panose="020B0604020202020204" pitchFamily="34" charset="0"/>
                <a:cs typeface="Arial" panose="020B0604020202020204" pitchFamily="34" charset="0"/>
              </a:rPr>
              <a:t> </a:t>
            </a:r>
          </a:p>
        </p:txBody>
      </p:sp>
      <p:sp>
        <p:nvSpPr>
          <p:cNvPr id="8" name="object 8"/>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26</a:t>
            </a:r>
            <a:endParaRPr sz="900">
              <a:latin typeface="Arial"/>
              <a:cs typeface="Arial"/>
            </a:endParaRPr>
          </a:p>
        </p:txBody>
      </p:sp>
    </p:spTree>
    <p:extLst>
      <p:ext uri="{BB962C8B-B14F-4D97-AF65-F5344CB8AC3E}">
        <p14:creationId xmlns:p14="http://schemas.microsoft.com/office/powerpoint/2010/main" val="2563565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Legal Services</a:t>
            </a:r>
            <a:r>
              <a:rPr sz="3600" u="sng" spc="0" dirty="0">
                <a:solidFill>
                  <a:srgbClr val="46702B"/>
                </a:solidFill>
                <a:latin typeface="Arial"/>
                <a:cs typeface="Arial"/>
              </a:rPr>
              <a:t>	</a:t>
            </a:r>
            <a:endParaRPr sz="3600" dirty="0">
              <a:latin typeface="Arial"/>
              <a:cs typeface="Arial"/>
            </a:endParaRPr>
          </a:p>
        </p:txBody>
      </p:sp>
      <p:sp>
        <p:nvSpPr>
          <p:cNvPr id="6" name="object 6"/>
          <p:cNvSpPr txBox="1"/>
          <p:nvPr/>
        </p:nvSpPr>
        <p:spPr>
          <a:xfrm>
            <a:off x="609600" y="1163693"/>
            <a:ext cx="8382000" cy="5445013"/>
          </a:xfrm>
          <a:prstGeom prst="rect">
            <a:avLst/>
          </a:prstGeom>
        </p:spPr>
        <p:txBody>
          <a:bodyPr vert="horz" wrap="square" lIns="0" tIns="0" rIns="0" bIns="0" rtlCol="0">
            <a:noAutofit/>
          </a:bodyPr>
          <a:lstStyle/>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Coverage is available through ARAG</a:t>
            </a:r>
          </a:p>
          <a:p>
            <a:pPr marL="342900" indent="-342900">
              <a:buFont typeface="Arial" panose="020B0604020202020204" pitchFamily="34" charset="0"/>
              <a:buChar char="•"/>
            </a:pPr>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Access to a nationwide network of attorneys</a:t>
            </a:r>
          </a:p>
          <a:p>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Work with you in person, over the phone or online on legal issues</a:t>
            </a:r>
          </a:p>
          <a:p>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Review or prepare documents</a:t>
            </a:r>
          </a:p>
          <a:p>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Make calls or write letters on your behalf</a:t>
            </a:r>
          </a:p>
          <a:p>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Represent you in court</a:t>
            </a:r>
          </a:p>
          <a:p>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Family law, real estate matters, civil damage claims, criminal matters,  </a:t>
            </a:r>
            <a:br>
              <a:rPr lang="en-US" dirty="0">
                <a:solidFill>
                  <a:srgbClr val="46702B"/>
                </a:solidFill>
                <a:latin typeface="Arial" panose="020B0604020202020204" pitchFamily="34" charset="0"/>
                <a:cs typeface="Arial" panose="020B0604020202020204" pitchFamily="34" charset="0"/>
              </a:rPr>
            </a:br>
            <a:r>
              <a:rPr lang="en-US" dirty="0">
                <a:solidFill>
                  <a:srgbClr val="46702B"/>
                </a:solidFill>
                <a:latin typeface="Arial" panose="020B0604020202020204" pitchFamily="34" charset="0"/>
                <a:cs typeface="Arial" panose="020B0604020202020204" pitchFamily="34" charset="0"/>
              </a:rPr>
              <a:t> debt related matters, dispute with a landlord, government benefits, small    claims court, tax issues, traffic matters, etc.</a:t>
            </a:r>
          </a:p>
          <a:p>
            <a:pPr marL="342900" indent="-342900">
              <a:buFont typeface="Arial" panose="020B0604020202020204" pitchFamily="34" charset="0"/>
              <a:buChar char="•"/>
            </a:pPr>
            <a:endParaRPr lang="en-US" dirty="0">
              <a:solidFill>
                <a:srgbClr val="46702B"/>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rgbClr val="46702B"/>
                </a:solidFill>
                <a:latin typeface="Arial" panose="020B0604020202020204" pitchFamily="34" charset="0"/>
                <a:cs typeface="Arial" panose="020B0604020202020204" pitchFamily="34" charset="0"/>
              </a:rPr>
              <a:t> Includes ID theft protection-monitoring, restoration, lost wallet service,  </a:t>
            </a:r>
            <a:br>
              <a:rPr lang="en-US" dirty="0">
                <a:solidFill>
                  <a:srgbClr val="46702B"/>
                </a:solidFill>
                <a:latin typeface="Arial" panose="020B0604020202020204" pitchFamily="34" charset="0"/>
                <a:cs typeface="Arial" panose="020B0604020202020204" pitchFamily="34" charset="0"/>
              </a:rPr>
            </a:br>
            <a:r>
              <a:rPr lang="en-US" dirty="0">
                <a:solidFill>
                  <a:srgbClr val="46702B"/>
                </a:solidFill>
                <a:latin typeface="Arial" panose="020B0604020202020204" pitchFamily="34" charset="0"/>
                <a:cs typeface="Arial" panose="020B0604020202020204" pitchFamily="34" charset="0"/>
              </a:rPr>
              <a:t> $1,000,000 in insurance</a:t>
            </a:r>
          </a:p>
          <a:p>
            <a:endParaRPr lang="en-US" dirty="0">
              <a:solidFill>
                <a:srgbClr val="46702B"/>
              </a:solidFill>
              <a:latin typeface="Arial" panose="020B0604020202020204" pitchFamily="34" charset="0"/>
              <a:cs typeface="Arial" panose="020B0604020202020204" pitchFamily="34" charset="0"/>
            </a:endParaRPr>
          </a:p>
        </p:txBody>
      </p:sp>
      <p:sp>
        <p:nvSpPr>
          <p:cNvPr id="8" name="object 8"/>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26</a:t>
            </a:r>
            <a:endParaRPr sz="900">
              <a:latin typeface="Arial"/>
              <a:cs typeface="Arial"/>
            </a:endParaRPr>
          </a:p>
        </p:txBody>
      </p:sp>
    </p:spTree>
    <p:extLst>
      <p:ext uri="{BB962C8B-B14F-4D97-AF65-F5344CB8AC3E}">
        <p14:creationId xmlns:p14="http://schemas.microsoft.com/office/powerpoint/2010/main" val="186258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Critical Illness</a:t>
            </a:r>
            <a:r>
              <a:rPr sz="3600" u="sng" spc="0" dirty="0">
                <a:solidFill>
                  <a:srgbClr val="46702B"/>
                </a:solidFill>
                <a:latin typeface="Arial"/>
                <a:cs typeface="Arial"/>
              </a:rPr>
              <a:t>	</a:t>
            </a:r>
            <a:endParaRPr sz="3600" dirty="0">
              <a:latin typeface="Arial"/>
              <a:cs typeface="Arial"/>
            </a:endParaRPr>
          </a:p>
        </p:txBody>
      </p:sp>
      <p:sp>
        <p:nvSpPr>
          <p:cNvPr id="6" name="object 6"/>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27</a:t>
            </a:r>
            <a:endParaRPr sz="900">
              <a:latin typeface="Arial"/>
              <a:cs typeface="Arial"/>
            </a:endParaRPr>
          </a:p>
        </p:txBody>
      </p:sp>
      <p:pic>
        <p:nvPicPr>
          <p:cNvPr id="9" name="Content Placeholder 8">
            <a:extLst>
              <a:ext uri="{FF2B5EF4-FFF2-40B4-BE49-F238E27FC236}">
                <a16:creationId xmlns:a16="http://schemas.microsoft.com/office/drawing/2014/main" id="{65F40869-91F7-427D-B564-96F1BD0E033C}"/>
              </a:ext>
            </a:extLst>
          </p:cNvPr>
          <p:cNvPicPr>
            <a:picLocks noChangeAspect="1"/>
          </p:cNvPicPr>
          <p:nvPr/>
        </p:nvPicPr>
        <p:blipFill>
          <a:blip r:embed="rId2"/>
          <a:stretch>
            <a:fillRect/>
          </a:stretch>
        </p:blipFill>
        <p:spPr>
          <a:xfrm>
            <a:off x="1403988" y="1219200"/>
            <a:ext cx="7250421" cy="3142674"/>
          </a:xfrm>
          <a:prstGeom prst="rect">
            <a:avLst/>
          </a:prstGeom>
        </p:spPr>
      </p:pic>
      <p:pic>
        <p:nvPicPr>
          <p:cNvPr id="10" name="Picture 9">
            <a:extLst>
              <a:ext uri="{FF2B5EF4-FFF2-40B4-BE49-F238E27FC236}">
                <a16:creationId xmlns:a16="http://schemas.microsoft.com/office/drawing/2014/main" id="{84CA0203-7F66-40BF-89D1-D1EF300DB73B}"/>
              </a:ext>
            </a:extLst>
          </p:cNvPr>
          <p:cNvPicPr>
            <a:picLocks noChangeAspect="1"/>
          </p:cNvPicPr>
          <p:nvPr/>
        </p:nvPicPr>
        <p:blipFill>
          <a:blip r:embed="rId3"/>
          <a:stretch>
            <a:fillRect/>
          </a:stretch>
        </p:blipFill>
        <p:spPr>
          <a:xfrm>
            <a:off x="1403988" y="4572000"/>
            <a:ext cx="7250422" cy="240855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Accident</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28</a:t>
            </a:r>
            <a:endParaRPr sz="900">
              <a:latin typeface="Arial"/>
              <a:cs typeface="Arial"/>
            </a:endParaRPr>
          </a:p>
        </p:txBody>
      </p:sp>
      <p:pic>
        <p:nvPicPr>
          <p:cNvPr id="5" name="Picture 4">
            <a:extLst>
              <a:ext uri="{FF2B5EF4-FFF2-40B4-BE49-F238E27FC236}">
                <a16:creationId xmlns:a16="http://schemas.microsoft.com/office/drawing/2014/main" id="{4ED74B28-5C04-43E6-AB98-7FC1D9081E70}"/>
              </a:ext>
            </a:extLst>
          </p:cNvPr>
          <p:cNvPicPr>
            <a:picLocks noChangeAspect="1"/>
          </p:cNvPicPr>
          <p:nvPr/>
        </p:nvPicPr>
        <p:blipFill>
          <a:blip r:embed="rId2"/>
          <a:stretch>
            <a:fillRect/>
          </a:stretch>
        </p:blipFill>
        <p:spPr>
          <a:xfrm>
            <a:off x="1295399" y="1086851"/>
            <a:ext cx="7467600" cy="600353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Employee Assistance Programs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29</a:t>
            </a:r>
            <a:endParaRPr sz="900">
              <a:latin typeface="Arial"/>
              <a:cs typeface="Arial"/>
            </a:endParaRPr>
          </a:p>
        </p:txBody>
      </p:sp>
      <p:sp>
        <p:nvSpPr>
          <p:cNvPr id="5" name="Content Placeholder 1">
            <a:extLst>
              <a:ext uri="{FF2B5EF4-FFF2-40B4-BE49-F238E27FC236}">
                <a16:creationId xmlns:a16="http://schemas.microsoft.com/office/drawing/2014/main" id="{02607BB9-D11E-4E67-8922-C1DA6B16E8DA}"/>
              </a:ext>
            </a:extLst>
          </p:cNvPr>
          <p:cNvSpPr txBox="1">
            <a:spLocks/>
          </p:cNvSpPr>
          <p:nvPr/>
        </p:nvSpPr>
        <p:spPr>
          <a:xfrm>
            <a:off x="609600" y="1219200"/>
            <a:ext cx="8728456" cy="5715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200" b="1" dirty="0">
                <a:solidFill>
                  <a:srgbClr val="46702B"/>
                </a:solidFill>
                <a:latin typeface="Arial" panose="020B0604020202020204" pitchFamily="34" charset="0"/>
                <a:cs typeface="Arial" panose="020B0604020202020204" pitchFamily="34" charset="0"/>
              </a:rPr>
              <a:t>LifeWorks through MetLife</a:t>
            </a:r>
          </a:p>
          <a:p>
            <a:pPr marL="460375" indent="-342900"/>
            <a:r>
              <a:rPr lang="en-US" sz="2200" dirty="0">
                <a:solidFill>
                  <a:srgbClr val="46702B"/>
                </a:solidFill>
                <a:latin typeface="Arial" panose="020B0604020202020204" pitchFamily="34" charset="0"/>
                <a:cs typeface="Arial" panose="020B0604020202020204" pitchFamily="34" charset="0"/>
              </a:rPr>
              <a:t>Unlimited telephonic support for a broad range of topics</a:t>
            </a:r>
          </a:p>
          <a:p>
            <a:pPr marL="460375" indent="-342900"/>
            <a:r>
              <a:rPr lang="en-US" sz="2200" dirty="0">
                <a:solidFill>
                  <a:srgbClr val="46702B"/>
                </a:solidFill>
                <a:latin typeface="Arial" panose="020B0604020202020204" pitchFamily="34" charset="0"/>
                <a:cs typeface="Arial" panose="020B0604020202020204" pitchFamily="34" charset="0"/>
              </a:rPr>
              <a:t>5 phone or video consultations, for you and your household members, per issue, per year </a:t>
            </a:r>
          </a:p>
          <a:p>
            <a:pPr marL="460375" indent="-342900"/>
            <a:r>
              <a:rPr lang="en-US" sz="2200" dirty="0">
                <a:solidFill>
                  <a:srgbClr val="46702B"/>
                </a:solidFill>
                <a:latin typeface="Arial" panose="020B0604020202020204" pitchFamily="34" charset="0"/>
                <a:cs typeface="Arial" panose="020B0604020202020204" pitchFamily="34" charset="0"/>
              </a:rPr>
              <a:t>Easy to use educational tools and resources, online and through a mobile app:</a:t>
            </a:r>
          </a:p>
          <a:p>
            <a:pPr marL="917575" lvl="1" indent="-342900"/>
            <a:r>
              <a:rPr lang="en-US" sz="1800" dirty="0">
                <a:solidFill>
                  <a:srgbClr val="46702B"/>
                </a:solidFill>
                <a:latin typeface="Arial" panose="020B0604020202020204" pitchFamily="34" charset="0"/>
                <a:cs typeface="Arial" panose="020B0604020202020204" pitchFamily="34" charset="0"/>
              </a:rPr>
              <a:t>Search “LifeWorks” on iTunes App Store or Google Play. Log in with the user name: </a:t>
            </a:r>
            <a:r>
              <a:rPr lang="en-US" sz="1800" dirty="0" err="1">
                <a:solidFill>
                  <a:srgbClr val="46702B"/>
                </a:solidFill>
                <a:latin typeface="Arial" panose="020B0604020202020204" pitchFamily="34" charset="0"/>
                <a:cs typeface="Arial" panose="020B0604020202020204" pitchFamily="34" charset="0"/>
              </a:rPr>
              <a:t>metlifeeap</a:t>
            </a:r>
            <a:r>
              <a:rPr lang="en-US" sz="1800" dirty="0">
                <a:solidFill>
                  <a:srgbClr val="46702B"/>
                </a:solidFill>
                <a:latin typeface="Arial" panose="020B0604020202020204" pitchFamily="34" charset="0"/>
                <a:cs typeface="Arial" panose="020B0604020202020204" pitchFamily="34" charset="0"/>
              </a:rPr>
              <a:t> and password: </a:t>
            </a:r>
            <a:r>
              <a:rPr lang="en-US" sz="1800" dirty="0" err="1">
                <a:solidFill>
                  <a:srgbClr val="46702B"/>
                </a:solidFill>
                <a:latin typeface="Arial" panose="020B0604020202020204" pitchFamily="34" charset="0"/>
                <a:cs typeface="Arial" panose="020B0604020202020204" pitchFamily="34" charset="0"/>
              </a:rPr>
              <a:t>eap</a:t>
            </a:r>
            <a:endParaRPr lang="en-US" sz="1800" dirty="0">
              <a:solidFill>
                <a:srgbClr val="46702B"/>
              </a:solidFill>
              <a:latin typeface="Arial" panose="020B0604020202020204" pitchFamily="34" charset="0"/>
              <a:cs typeface="Arial" panose="020B0604020202020204" pitchFamily="34" charset="0"/>
            </a:endParaRPr>
          </a:p>
          <a:p>
            <a:pPr marL="460375" indent="-342900"/>
            <a:r>
              <a:rPr lang="en-US" sz="2200" dirty="0">
                <a:solidFill>
                  <a:srgbClr val="46702B"/>
                </a:solidFill>
                <a:latin typeface="Arial" panose="020B0604020202020204" pitchFamily="34" charset="0"/>
                <a:cs typeface="Arial" panose="020B0604020202020204" pitchFamily="34" charset="0"/>
              </a:rPr>
              <a:t>Grief counseling services:</a:t>
            </a:r>
          </a:p>
          <a:p>
            <a:pPr lvl="2"/>
            <a:r>
              <a:rPr lang="en-US" sz="2200" dirty="0">
                <a:solidFill>
                  <a:srgbClr val="46702B"/>
                </a:solidFill>
                <a:latin typeface="Arial" panose="020B0604020202020204" pitchFamily="34" charset="0"/>
                <a:cs typeface="Arial" panose="020B0604020202020204" pitchFamily="34" charset="0"/>
              </a:rPr>
              <a:t>Financial and legal consultation</a:t>
            </a:r>
          </a:p>
          <a:p>
            <a:pPr lvl="2"/>
            <a:r>
              <a:rPr lang="en-US" sz="2200" dirty="0">
                <a:solidFill>
                  <a:srgbClr val="46702B"/>
                </a:solidFill>
                <a:latin typeface="Arial" panose="020B0604020202020204" pitchFamily="34" charset="0"/>
                <a:cs typeface="Arial" panose="020B0604020202020204" pitchFamily="34" charset="0"/>
              </a:rPr>
              <a:t>three face-to-face, telephonic, or video counseling sessions per grief or loss event</a:t>
            </a:r>
          </a:p>
          <a:p>
            <a:pPr lvl="2"/>
            <a:r>
              <a:rPr lang="en-US" sz="2200" dirty="0">
                <a:solidFill>
                  <a:srgbClr val="46702B"/>
                </a:solidFill>
                <a:latin typeface="Arial" panose="020B0604020202020204" pitchFamily="34" charset="0"/>
                <a:cs typeface="Arial" panose="020B0604020202020204" pitchFamily="34" charset="0"/>
              </a:rPr>
              <a:t>Receive unlimited access to a customized global Grief Counseling services website and mobile application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Employee Assistance Programs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29</a:t>
            </a:r>
            <a:endParaRPr sz="900">
              <a:latin typeface="Arial"/>
              <a:cs typeface="Arial"/>
            </a:endParaRPr>
          </a:p>
        </p:txBody>
      </p:sp>
      <p:sp>
        <p:nvSpPr>
          <p:cNvPr id="5" name="Content Placeholder 1">
            <a:extLst>
              <a:ext uri="{FF2B5EF4-FFF2-40B4-BE49-F238E27FC236}">
                <a16:creationId xmlns:a16="http://schemas.microsoft.com/office/drawing/2014/main" id="{02607BB9-D11E-4E67-8922-C1DA6B16E8DA}"/>
              </a:ext>
            </a:extLst>
          </p:cNvPr>
          <p:cNvSpPr txBox="1">
            <a:spLocks/>
          </p:cNvSpPr>
          <p:nvPr/>
        </p:nvSpPr>
        <p:spPr>
          <a:xfrm>
            <a:off x="609600" y="1219200"/>
            <a:ext cx="8728456" cy="5715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46702B"/>
                </a:solidFill>
                <a:latin typeface="Arial" panose="020B0604020202020204" pitchFamily="34" charset="0"/>
                <a:cs typeface="Arial" panose="020B0604020202020204" pitchFamily="34" charset="0"/>
              </a:rPr>
              <a:t>FEI Workforce Resilience</a:t>
            </a:r>
          </a:p>
          <a:p>
            <a:pPr marL="0" indent="0">
              <a:buNone/>
            </a:pPr>
            <a:endParaRPr lang="en-US" sz="2000" dirty="0">
              <a:solidFill>
                <a:srgbClr val="46702B"/>
              </a:solidFill>
              <a:latin typeface="Arial" panose="020B0604020202020204" pitchFamily="34" charset="0"/>
              <a:cs typeface="Arial" panose="020B0604020202020204" pitchFamily="34" charset="0"/>
            </a:endParaRPr>
          </a:p>
          <a:p>
            <a:pPr marL="460375" indent="-342900"/>
            <a:r>
              <a:rPr lang="en-US" sz="2000" dirty="0">
                <a:solidFill>
                  <a:srgbClr val="46702B"/>
                </a:solidFill>
                <a:latin typeface="Arial" panose="020B0604020202020204" pitchFamily="34" charset="0"/>
                <a:cs typeface="Arial" panose="020B0604020202020204" pitchFamily="34" charset="0"/>
              </a:rPr>
              <a:t>Up to 3 face-to-face counseling sessions per eligible person per year at no cost to you</a:t>
            </a:r>
          </a:p>
          <a:p>
            <a:pPr marL="460375" indent="-342900"/>
            <a:r>
              <a:rPr lang="en-US" sz="2000" dirty="0">
                <a:solidFill>
                  <a:srgbClr val="46702B"/>
                </a:solidFill>
                <a:latin typeface="Arial" panose="020B0604020202020204" pitchFamily="34" charset="0"/>
                <a:cs typeface="Arial" panose="020B0604020202020204" pitchFamily="34" charset="0"/>
              </a:rPr>
              <a:t>24/7 phone access to live counselors, 365 days a year for assessment and referral</a:t>
            </a:r>
          </a:p>
          <a:p>
            <a:pPr marL="460375" indent="-342900"/>
            <a:r>
              <a:rPr lang="en-US" sz="2000" dirty="0">
                <a:solidFill>
                  <a:srgbClr val="46702B"/>
                </a:solidFill>
                <a:latin typeface="Arial" panose="020B0604020202020204" pitchFamily="34" charset="0"/>
                <a:cs typeface="Arial" panose="020B0604020202020204" pitchFamily="34" charset="0"/>
              </a:rPr>
              <a:t>Website access at www.feieap.com</a:t>
            </a:r>
          </a:p>
          <a:p>
            <a:pPr marL="460375" indent="-342900"/>
            <a:r>
              <a:rPr lang="en-US" sz="2000" dirty="0">
                <a:solidFill>
                  <a:srgbClr val="46702B"/>
                </a:solidFill>
                <a:latin typeface="Arial" panose="020B0604020202020204" pitchFamily="34" charset="0"/>
                <a:cs typeface="Arial" panose="020B0604020202020204" pitchFamily="34" charset="0"/>
              </a:rPr>
              <a:t>Legal services; one consultation per legal matter</a:t>
            </a:r>
          </a:p>
          <a:p>
            <a:pPr marL="460375" indent="-342900"/>
            <a:r>
              <a:rPr lang="en-US" sz="2000" dirty="0">
                <a:solidFill>
                  <a:srgbClr val="46702B"/>
                </a:solidFill>
                <a:latin typeface="Arial" panose="020B0604020202020204" pitchFamily="34" charset="0"/>
                <a:cs typeface="Arial" panose="020B0604020202020204" pitchFamily="34" charset="0"/>
              </a:rPr>
              <a:t>Financial services; one consultation per financial matter</a:t>
            </a:r>
          </a:p>
          <a:p>
            <a:pPr marL="0" indent="0">
              <a:buNone/>
            </a:pPr>
            <a:endParaRPr lang="en-US" dirty="0"/>
          </a:p>
        </p:txBody>
      </p:sp>
    </p:spTree>
    <p:extLst>
      <p:ext uri="{BB962C8B-B14F-4D97-AF65-F5344CB8AC3E}">
        <p14:creationId xmlns:p14="http://schemas.microsoft.com/office/powerpoint/2010/main" val="1307450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Changes</a:t>
            </a:r>
            <a:r>
              <a:rPr sz="3600" u="sng" spc="-25" dirty="0">
                <a:solidFill>
                  <a:srgbClr val="46702B"/>
                </a:solidFill>
                <a:latin typeface="Arial"/>
                <a:cs typeface="Arial"/>
              </a:rPr>
              <a:t> </a:t>
            </a:r>
            <a:r>
              <a:rPr sz="3600" u="sng" spc="0" dirty="0">
                <a:solidFill>
                  <a:srgbClr val="46702B"/>
                </a:solidFill>
                <a:latin typeface="Arial"/>
                <a:cs typeface="Arial"/>
              </a:rPr>
              <a:t>for 202</a:t>
            </a:r>
            <a:r>
              <a:rPr lang="en-US" sz="3600" u="sng" dirty="0">
                <a:solidFill>
                  <a:srgbClr val="46702B"/>
                </a:solidFill>
                <a:latin typeface="Arial"/>
                <a:cs typeface="Arial"/>
              </a:rPr>
              <a:t>5</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2</a:t>
            </a:r>
            <a:endParaRPr sz="900">
              <a:latin typeface="Arial"/>
              <a:cs typeface="Arial"/>
            </a:endParaRPr>
          </a:p>
        </p:txBody>
      </p:sp>
      <p:sp>
        <p:nvSpPr>
          <p:cNvPr id="3" name="object 3"/>
          <p:cNvSpPr txBox="1"/>
          <p:nvPr/>
        </p:nvSpPr>
        <p:spPr>
          <a:xfrm>
            <a:off x="685800" y="1295400"/>
            <a:ext cx="8934195" cy="5257800"/>
          </a:xfrm>
          <a:prstGeom prst="rect">
            <a:avLst/>
          </a:prstGeom>
        </p:spPr>
        <p:txBody>
          <a:bodyPr vert="horz" wrap="square" lIns="0" tIns="0" rIns="0" bIns="0" rtlCol="0">
            <a:noAutofit/>
          </a:bodyPr>
          <a:lstStyle/>
          <a:p>
            <a:pPr marL="457200" indent="-457200">
              <a:buFont typeface="Arial" panose="020B0604020202020204" pitchFamily="34" charset="0"/>
              <a:buChar char="•"/>
            </a:pPr>
            <a:r>
              <a:rPr lang="en-US" sz="2400" spc="-15" dirty="0">
                <a:solidFill>
                  <a:srgbClr val="3A6C29"/>
                </a:solidFill>
                <a:latin typeface="Arial"/>
                <a:cs typeface="Arial"/>
              </a:rPr>
              <a:t>There will be no changes to your medical, pharmacy, dental, and vision benefits this year for active employees</a:t>
            </a:r>
          </a:p>
          <a:p>
            <a:pPr marL="457200" indent="-457200">
              <a:buFont typeface="Arial" panose="020B0604020202020204" pitchFamily="34" charset="0"/>
              <a:buChar char="•"/>
            </a:pPr>
            <a:r>
              <a:rPr lang="en-US" sz="2400" spc="-15" dirty="0">
                <a:solidFill>
                  <a:srgbClr val="3A6C29"/>
                </a:solidFill>
                <a:latin typeface="Arial"/>
                <a:cs typeface="Arial"/>
              </a:rPr>
              <a:t>Basic Life, Voluntary Life, and Disability will continue to be administered by MetLife</a:t>
            </a:r>
          </a:p>
          <a:p>
            <a:pPr marL="457200" indent="-457200">
              <a:buFont typeface="Arial" panose="020B0604020202020204" pitchFamily="34" charset="0"/>
              <a:buChar char="•"/>
            </a:pPr>
            <a:r>
              <a:rPr lang="en-US" sz="2400" spc="-15" dirty="0">
                <a:solidFill>
                  <a:srgbClr val="3A6C29"/>
                </a:solidFill>
                <a:latin typeface="Arial"/>
                <a:cs typeface="Arial"/>
              </a:rPr>
              <a:t>No change to the Accident or Critical Illness</a:t>
            </a:r>
          </a:p>
          <a:p>
            <a:pPr marL="457200" indent="-457200">
              <a:buFont typeface="Arial" panose="020B0604020202020204" pitchFamily="34" charset="0"/>
              <a:buChar char="•"/>
            </a:pPr>
            <a:r>
              <a:rPr lang="en-US" sz="2400" spc="-15" dirty="0">
                <a:solidFill>
                  <a:srgbClr val="3A6C29"/>
                </a:solidFill>
                <a:latin typeface="Arial"/>
                <a:cs typeface="Arial"/>
              </a:rPr>
              <a:t>The ARAG legal plan will have a slight premium increase and enhanced benefits</a:t>
            </a:r>
          </a:p>
          <a:p>
            <a:pPr marL="457200" indent="-457200">
              <a:buFont typeface="Arial" panose="020B0604020202020204" pitchFamily="34" charset="0"/>
              <a:buChar char="•"/>
            </a:pPr>
            <a:r>
              <a:rPr lang="en-US" sz="2400" spc="-15" dirty="0">
                <a:solidFill>
                  <a:srgbClr val="3A6C29"/>
                </a:solidFill>
                <a:latin typeface="Arial"/>
                <a:cs typeface="Arial"/>
              </a:rPr>
              <a:t>Healthcare FSA maximum is now $3,200 and the rollover is $640</a:t>
            </a:r>
          </a:p>
          <a:p>
            <a:endParaRPr lang="en-US" sz="2400" spc="-15" dirty="0">
              <a:solidFill>
                <a:srgbClr val="3A6C29"/>
              </a:solidFill>
              <a:latin typeface="Arial"/>
              <a:cs typeface="Arial"/>
            </a:endParaRPr>
          </a:p>
          <a:p>
            <a:pPr>
              <a:lnSpc>
                <a:spcPts val="500"/>
              </a:lnSpc>
              <a:spcBef>
                <a:spcPts val="38"/>
              </a:spcBef>
            </a:pPr>
            <a:endParaRPr sz="500" dirty="0"/>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sz="28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Discounted Auto, Home and Pet Insurance</a:t>
            </a:r>
            <a:br>
              <a:rPr lang="en-US" sz="3600" u="sng" dirty="0">
                <a:solidFill>
                  <a:srgbClr val="46702B"/>
                </a:solidFill>
                <a:latin typeface="Arial"/>
                <a:cs typeface="Arial"/>
              </a:rPr>
            </a:b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29</a:t>
            </a:r>
            <a:endParaRPr sz="900">
              <a:latin typeface="Arial"/>
              <a:cs typeface="Arial"/>
            </a:endParaRPr>
          </a:p>
        </p:txBody>
      </p:sp>
      <p:sp>
        <p:nvSpPr>
          <p:cNvPr id="5" name="Content Placeholder 1">
            <a:extLst>
              <a:ext uri="{FF2B5EF4-FFF2-40B4-BE49-F238E27FC236}">
                <a16:creationId xmlns:a16="http://schemas.microsoft.com/office/drawing/2014/main" id="{02607BB9-D11E-4E67-8922-C1DA6B16E8DA}"/>
              </a:ext>
            </a:extLst>
          </p:cNvPr>
          <p:cNvSpPr txBox="1">
            <a:spLocks/>
          </p:cNvSpPr>
          <p:nvPr/>
        </p:nvSpPr>
        <p:spPr>
          <a:xfrm>
            <a:off x="609600" y="1219200"/>
            <a:ext cx="8728456" cy="5715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0375" indent="-342900"/>
            <a:endParaRPr lang="en-US" sz="2000" dirty="0">
              <a:solidFill>
                <a:srgbClr val="46702B"/>
              </a:solidFill>
              <a:latin typeface="Arial" panose="020B0604020202020204" pitchFamily="34" charset="0"/>
              <a:cs typeface="Arial" panose="020B0604020202020204" pitchFamily="34" charset="0"/>
            </a:endParaRPr>
          </a:p>
          <a:p>
            <a:pPr marL="117475" indent="0">
              <a:buNone/>
            </a:pPr>
            <a:r>
              <a:rPr lang="en-US" dirty="0">
                <a:solidFill>
                  <a:srgbClr val="46702B"/>
                </a:solidFill>
                <a:latin typeface="Arial" panose="020B0604020202020204" pitchFamily="34" charset="0"/>
                <a:cs typeface="Arial" panose="020B0604020202020204" pitchFamily="34" charset="0"/>
              </a:rPr>
              <a:t>All employees are eligible to enroll in discounted auto, home, and pet insurance through Farmers </a:t>
            </a:r>
            <a:r>
              <a:rPr lang="en-US" dirty="0" err="1">
                <a:solidFill>
                  <a:srgbClr val="46702B"/>
                </a:solidFill>
                <a:latin typeface="Arial" panose="020B0604020202020204" pitchFamily="34" charset="0"/>
                <a:cs typeface="Arial" panose="020B0604020202020204" pitchFamily="34" charset="0"/>
              </a:rPr>
              <a:t>GroupSelect</a:t>
            </a:r>
            <a:r>
              <a:rPr lang="en-US" dirty="0">
                <a:solidFill>
                  <a:srgbClr val="46702B"/>
                </a:solidFill>
                <a:latin typeface="Arial" panose="020B0604020202020204" pitchFamily="34" charset="0"/>
                <a:cs typeface="Arial" panose="020B0604020202020204" pitchFamily="34" charset="0"/>
              </a:rPr>
              <a:t>. </a:t>
            </a:r>
          </a:p>
          <a:p>
            <a:pPr marL="460375" indent="-342900"/>
            <a:endParaRPr lang="en-US" dirty="0">
              <a:solidFill>
                <a:srgbClr val="46702B"/>
              </a:solidFill>
              <a:latin typeface="Arial" panose="020B0604020202020204" pitchFamily="34" charset="0"/>
              <a:cs typeface="Arial" panose="020B0604020202020204" pitchFamily="34" charset="0"/>
            </a:endParaRPr>
          </a:p>
          <a:p>
            <a:pPr marL="117475" indent="0">
              <a:buNone/>
            </a:pPr>
            <a:r>
              <a:rPr lang="en-US" dirty="0">
                <a:solidFill>
                  <a:srgbClr val="46702B"/>
                </a:solidFill>
                <a:latin typeface="Arial" panose="020B0604020202020204" pitchFamily="34" charset="0"/>
                <a:cs typeface="Arial" panose="020B0604020202020204" pitchFamily="34" charset="0"/>
              </a:rPr>
              <a:t>You may receive additional information regarding these benefits by reaching out directly to Farmers </a:t>
            </a:r>
            <a:r>
              <a:rPr lang="en-US" dirty="0" err="1">
                <a:solidFill>
                  <a:srgbClr val="46702B"/>
                </a:solidFill>
                <a:latin typeface="Arial" panose="020B0604020202020204" pitchFamily="34" charset="0"/>
                <a:cs typeface="Arial" panose="020B0604020202020204" pitchFamily="34" charset="0"/>
              </a:rPr>
              <a:t>GroupSelect</a:t>
            </a:r>
            <a:r>
              <a:rPr lang="en-US" dirty="0">
                <a:solidFill>
                  <a:srgbClr val="46702B"/>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67542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NFP</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2</a:t>
            </a:r>
            <a:endParaRPr sz="900">
              <a:latin typeface="Arial"/>
              <a:cs typeface="Arial"/>
            </a:endParaRPr>
          </a:p>
        </p:txBody>
      </p:sp>
      <p:sp>
        <p:nvSpPr>
          <p:cNvPr id="3" name="object 3"/>
          <p:cNvSpPr txBox="1"/>
          <p:nvPr/>
        </p:nvSpPr>
        <p:spPr>
          <a:xfrm>
            <a:off x="438404" y="1219200"/>
            <a:ext cx="9181592" cy="5334000"/>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15" dirty="0">
                <a:solidFill>
                  <a:srgbClr val="3A6C29"/>
                </a:solidFill>
                <a:latin typeface="Arial"/>
                <a:cs typeface="Arial"/>
              </a:rPr>
              <a:t>Service Center can answer questions on all benefits</a:t>
            </a:r>
          </a:p>
          <a:p>
            <a:pPr marL="12700">
              <a:lnSpc>
                <a:spcPct val="100000"/>
              </a:lnSpc>
            </a:pPr>
            <a:endParaRPr sz="2800" dirty="0">
              <a:latin typeface="Arial"/>
              <a:cs typeface="Arial"/>
            </a:endParaRPr>
          </a:p>
          <a:p>
            <a:pPr>
              <a:lnSpc>
                <a:spcPts val="1000"/>
              </a:lnSpc>
              <a:spcBef>
                <a:spcPts val="12"/>
              </a:spcBef>
            </a:pPr>
            <a:endParaRPr sz="1000" dirty="0"/>
          </a:p>
          <a:p>
            <a:pPr marL="184785" marR="89789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15" dirty="0">
                <a:solidFill>
                  <a:srgbClr val="3A6C29"/>
                </a:solidFill>
                <a:latin typeface="Arial"/>
                <a:cs typeface="Arial"/>
              </a:rPr>
              <a:t>Available 8:30am – 5:00pm during open enrollment</a:t>
            </a:r>
          </a:p>
          <a:p>
            <a:pPr marL="184785" marR="897890" indent="-172720">
              <a:lnSpc>
                <a:spcPts val="3360"/>
              </a:lnSpc>
            </a:pPr>
            <a:endParaRPr sz="2800" dirty="0">
              <a:latin typeface="Arial"/>
              <a:cs typeface="Arial"/>
            </a:endParaRPr>
          </a:p>
          <a:p>
            <a:pPr>
              <a:lnSpc>
                <a:spcPts val="900"/>
              </a:lnSpc>
              <a:spcBef>
                <a:spcPts val="1"/>
              </a:spcBef>
            </a:pPr>
            <a:endParaRPr sz="900" dirty="0"/>
          </a:p>
          <a:p>
            <a:pPr marL="184785" marR="12700"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lang="en-US" sz="2800" spc="-20" dirty="0">
                <a:solidFill>
                  <a:srgbClr val="3A6C29"/>
                </a:solidFill>
                <a:latin typeface="Arial"/>
                <a:cs typeface="Arial"/>
              </a:rPr>
              <a:t>NFP Service Center can be reached at 800-994-7429</a:t>
            </a:r>
          </a:p>
          <a:p>
            <a:pPr marL="184785">
              <a:lnSpc>
                <a:spcPts val="3315"/>
              </a:lnSpc>
            </a:pPr>
            <a:endParaRPr lang="en-US" sz="2800" spc="-20" dirty="0">
              <a:solidFill>
                <a:srgbClr val="3A6C29"/>
              </a:solidFill>
              <a:latin typeface="Arial"/>
              <a:cs typeface="Arial"/>
            </a:endParaRPr>
          </a:p>
          <a:p>
            <a:pPr marL="184785">
              <a:lnSpc>
                <a:spcPts val="3315"/>
              </a:lnSpc>
            </a:pPr>
            <a:endParaRPr lang="en-US" sz="2800" spc="-20" dirty="0">
              <a:solidFill>
                <a:srgbClr val="3A6C29"/>
              </a:solidFill>
              <a:latin typeface="Arial"/>
              <a:cs typeface="Arial"/>
            </a:endParaRPr>
          </a:p>
          <a:p>
            <a:pPr marL="184785">
              <a:lnSpc>
                <a:spcPts val="3315"/>
              </a:lnSpc>
            </a:pPr>
            <a:endParaRPr sz="2800" dirty="0">
              <a:latin typeface="Arial"/>
              <a:cs typeface="Arial"/>
            </a:endParaRPr>
          </a:p>
        </p:txBody>
      </p:sp>
    </p:spTree>
    <p:extLst>
      <p:ext uri="{BB962C8B-B14F-4D97-AF65-F5344CB8AC3E}">
        <p14:creationId xmlns:p14="http://schemas.microsoft.com/office/powerpoint/2010/main" val="1989071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dirty="0">
                <a:solidFill>
                  <a:srgbClr val="46702B"/>
                </a:solidFill>
                <a:latin typeface="Arial"/>
                <a:cs typeface="Arial"/>
              </a:rPr>
              <a:t>Benefit Resource Center</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30</a:t>
            </a:r>
            <a:endParaRPr sz="900">
              <a:latin typeface="Arial"/>
              <a:cs typeface="Arial"/>
            </a:endParaRPr>
          </a:p>
        </p:txBody>
      </p:sp>
      <p:sp>
        <p:nvSpPr>
          <p:cNvPr id="5" name="object 3">
            <a:extLst>
              <a:ext uri="{FF2B5EF4-FFF2-40B4-BE49-F238E27FC236}">
                <a16:creationId xmlns:a16="http://schemas.microsoft.com/office/drawing/2014/main" id="{696F8A15-DC5F-4914-88FE-C101196762FA}"/>
              </a:ext>
            </a:extLst>
          </p:cNvPr>
          <p:cNvSpPr txBox="1"/>
          <p:nvPr/>
        </p:nvSpPr>
        <p:spPr>
          <a:xfrm>
            <a:off x="990600" y="1143000"/>
            <a:ext cx="7112000" cy="1494640"/>
          </a:xfrm>
          <a:prstGeom prst="rect">
            <a:avLst/>
          </a:prstGeom>
        </p:spPr>
        <p:txBody>
          <a:bodyPr vert="horz" wrap="square" lIns="0" tIns="159385" rIns="0" bIns="0" rtlCol="0">
            <a:spAutoFit/>
          </a:bodyPr>
          <a:lstStyle/>
          <a:p>
            <a:pPr marL="355600" indent="-342900">
              <a:lnSpc>
                <a:spcPct val="100000"/>
              </a:lnSpc>
              <a:spcBef>
                <a:spcPts val="1255"/>
              </a:spcBef>
              <a:buClr>
                <a:srgbClr val="7EB900"/>
              </a:buClr>
              <a:buFont typeface="Arial"/>
              <a:buChar char="•"/>
              <a:tabLst>
                <a:tab pos="354965" algn="l"/>
                <a:tab pos="355600" algn="l"/>
              </a:tabLst>
            </a:pPr>
            <a:r>
              <a:rPr sz="2000" b="1" u="sng" spc="-10" dirty="0">
                <a:solidFill>
                  <a:srgbClr val="0070C0"/>
                </a:solidFill>
                <a:uFill>
                  <a:solidFill>
                    <a:srgbClr val="00BBE1"/>
                  </a:solidFill>
                </a:uFill>
                <a:latin typeface="Arial" panose="020B0604020202020204" pitchFamily="34" charset="0"/>
                <a:cs typeface="Arial" panose="020B0604020202020204" pitchFamily="34" charset="0"/>
              </a:rPr>
              <a:t>www.</a:t>
            </a:r>
            <a:r>
              <a:rPr lang="en-US" sz="2000" b="1" u="sng" spc="-10" dirty="0">
                <a:solidFill>
                  <a:srgbClr val="0070C0"/>
                </a:solidFill>
                <a:uFill>
                  <a:solidFill>
                    <a:srgbClr val="00BBE1"/>
                  </a:solidFill>
                </a:uFill>
                <a:latin typeface="Arial" panose="020B0604020202020204" pitchFamily="34" charset="0"/>
                <a:cs typeface="Arial" panose="020B0604020202020204" pitchFamily="34" charset="0"/>
              </a:rPr>
              <a:t>ShawHankins</a:t>
            </a:r>
            <a:r>
              <a:rPr sz="2000" b="1" u="sng" spc="-10" dirty="0">
                <a:solidFill>
                  <a:srgbClr val="0070C0"/>
                </a:solidFill>
                <a:uFill>
                  <a:solidFill>
                    <a:srgbClr val="00BBE1"/>
                  </a:solidFill>
                </a:uFill>
                <a:latin typeface="Arial" panose="020B0604020202020204" pitchFamily="34" charset="0"/>
                <a:cs typeface="Arial" panose="020B0604020202020204" pitchFamily="34" charset="0"/>
              </a:rPr>
              <a:t>benefits.net/</a:t>
            </a:r>
            <a:r>
              <a:rPr lang="en-US" sz="2000" b="1" u="sng" spc="-10" dirty="0">
                <a:solidFill>
                  <a:srgbClr val="0070C0"/>
                </a:solidFill>
                <a:uFill>
                  <a:solidFill>
                    <a:srgbClr val="00BBE1"/>
                  </a:solidFill>
                </a:uFill>
                <a:latin typeface="Arial" panose="020B0604020202020204" pitchFamily="34" charset="0"/>
                <a:cs typeface="Arial" panose="020B0604020202020204" pitchFamily="34" charset="0"/>
              </a:rPr>
              <a:t>cityofmarietta</a:t>
            </a:r>
            <a:endParaRPr sz="2000" u="sng" dirty="0">
              <a:solidFill>
                <a:srgbClr val="0070C0"/>
              </a:solidFill>
              <a:latin typeface="Arial" panose="020B0604020202020204" pitchFamily="34" charset="0"/>
              <a:cs typeface="Arial" panose="020B0604020202020204" pitchFamily="34" charset="0"/>
            </a:endParaRPr>
          </a:p>
          <a:p>
            <a:pPr marL="355600" marR="5080" indent="-342900">
              <a:lnSpc>
                <a:spcPts val="2160"/>
              </a:lnSpc>
              <a:spcBef>
                <a:spcPts val="1430"/>
              </a:spcBef>
              <a:buClr>
                <a:srgbClr val="7EB900"/>
              </a:buClr>
              <a:buFont typeface="Arial"/>
              <a:buChar char="•"/>
              <a:tabLst>
                <a:tab pos="354965" algn="l"/>
                <a:tab pos="355600" algn="l"/>
              </a:tabLst>
            </a:pPr>
            <a:r>
              <a:rPr sz="2000" spc="-5" dirty="0">
                <a:solidFill>
                  <a:srgbClr val="46702B"/>
                </a:solidFill>
                <a:latin typeface="Arial" panose="020B0604020202020204" pitchFamily="34" charset="0"/>
                <a:cs typeface="Arial" panose="020B0604020202020204" pitchFamily="34" charset="0"/>
              </a:rPr>
              <a:t>This </a:t>
            </a:r>
            <a:r>
              <a:rPr sz="2000" spc="-15" dirty="0">
                <a:solidFill>
                  <a:srgbClr val="46702B"/>
                </a:solidFill>
                <a:latin typeface="Arial" panose="020B0604020202020204" pitchFamily="34" charset="0"/>
                <a:cs typeface="Arial" panose="020B0604020202020204" pitchFamily="34" charset="0"/>
              </a:rPr>
              <a:t>site contains </a:t>
            </a:r>
            <a:r>
              <a:rPr sz="2000" spc="-10" dirty="0">
                <a:solidFill>
                  <a:srgbClr val="46702B"/>
                </a:solidFill>
                <a:latin typeface="Arial" panose="020B0604020202020204" pitchFamily="34" charset="0"/>
                <a:cs typeface="Arial" panose="020B0604020202020204" pitchFamily="34" charset="0"/>
              </a:rPr>
              <a:t>benefit information, </a:t>
            </a:r>
            <a:r>
              <a:rPr sz="2000" spc="-15" dirty="0">
                <a:solidFill>
                  <a:srgbClr val="46702B"/>
                </a:solidFill>
                <a:latin typeface="Arial" panose="020B0604020202020204" pitchFamily="34" charset="0"/>
                <a:cs typeface="Arial" panose="020B0604020202020204" pitchFamily="34" charset="0"/>
              </a:rPr>
              <a:t>informative </a:t>
            </a:r>
            <a:r>
              <a:rPr sz="2000" spc="-10" dirty="0">
                <a:solidFill>
                  <a:srgbClr val="46702B"/>
                </a:solidFill>
                <a:latin typeface="Arial" panose="020B0604020202020204" pitchFamily="34" charset="0"/>
                <a:cs typeface="Arial" panose="020B0604020202020204" pitchFamily="34" charset="0"/>
              </a:rPr>
              <a:t>videos </a:t>
            </a:r>
            <a:r>
              <a:rPr sz="2000" spc="-5" dirty="0">
                <a:solidFill>
                  <a:srgbClr val="46702B"/>
                </a:solidFill>
                <a:latin typeface="Arial" panose="020B0604020202020204" pitchFamily="34" charset="0"/>
                <a:cs typeface="Arial" panose="020B0604020202020204" pitchFamily="34" charset="0"/>
              </a:rPr>
              <a:t>on each</a:t>
            </a:r>
            <a:r>
              <a:rPr lang="en-US" sz="2000" spc="-5" dirty="0">
                <a:solidFill>
                  <a:srgbClr val="46702B"/>
                </a:solidFill>
                <a:latin typeface="Arial" panose="020B0604020202020204" pitchFamily="34" charset="0"/>
                <a:cs typeface="Arial" panose="020B0604020202020204" pitchFamily="34" charset="0"/>
              </a:rPr>
              <a:t> </a:t>
            </a:r>
            <a:r>
              <a:rPr sz="2000" spc="-10" dirty="0">
                <a:solidFill>
                  <a:srgbClr val="46702B"/>
                </a:solidFill>
                <a:latin typeface="Arial" panose="020B0604020202020204" pitchFamily="34" charset="0"/>
                <a:cs typeface="Arial" panose="020B0604020202020204" pitchFamily="34" charset="0"/>
              </a:rPr>
              <a:t>benefit offering, links </a:t>
            </a:r>
            <a:r>
              <a:rPr sz="2000" spc="-15" dirty="0">
                <a:solidFill>
                  <a:srgbClr val="46702B"/>
                </a:solidFill>
                <a:latin typeface="Arial" panose="020B0604020202020204" pitchFamily="34" charset="0"/>
                <a:cs typeface="Arial" panose="020B0604020202020204" pitchFamily="34" charset="0"/>
              </a:rPr>
              <a:t>to </a:t>
            </a:r>
            <a:r>
              <a:rPr sz="2000" spc="-10" dirty="0">
                <a:solidFill>
                  <a:srgbClr val="46702B"/>
                </a:solidFill>
                <a:latin typeface="Arial" panose="020B0604020202020204" pitchFamily="34" charset="0"/>
                <a:cs typeface="Arial" panose="020B0604020202020204" pitchFamily="34" charset="0"/>
              </a:rPr>
              <a:t>important </a:t>
            </a:r>
            <a:r>
              <a:rPr sz="2000" spc="-5" dirty="0">
                <a:solidFill>
                  <a:srgbClr val="46702B"/>
                </a:solidFill>
                <a:latin typeface="Arial" panose="020B0604020202020204" pitchFamily="34" charset="0"/>
                <a:cs typeface="Arial" panose="020B0604020202020204" pitchFamily="34" charset="0"/>
              </a:rPr>
              <a:t>documents and </a:t>
            </a:r>
            <a:r>
              <a:rPr sz="2000" spc="-15" dirty="0">
                <a:solidFill>
                  <a:srgbClr val="46702B"/>
                </a:solidFill>
                <a:latin typeface="Arial" panose="020B0604020202020204" pitchFamily="34" charset="0"/>
                <a:cs typeface="Arial" panose="020B0604020202020204" pitchFamily="34" charset="0"/>
              </a:rPr>
              <a:t>forms, </a:t>
            </a:r>
            <a:r>
              <a:rPr sz="2000" spc="-10" dirty="0">
                <a:solidFill>
                  <a:srgbClr val="46702B"/>
                </a:solidFill>
                <a:latin typeface="Arial" panose="020B0604020202020204" pitchFamily="34" charset="0"/>
                <a:cs typeface="Arial" panose="020B0604020202020204" pitchFamily="34" charset="0"/>
              </a:rPr>
              <a:t>and</a:t>
            </a:r>
            <a:r>
              <a:rPr lang="en-US" sz="2000" spc="-10" dirty="0">
                <a:solidFill>
                  <a:srgbClr val="46702B"/>
                </a:solidFill>
                <a:latin typeface="Arial" panose="020B0604020202020204" pitchFamily="34" charset="0"/>
                <a:cs typeface="Arial" panose="020B0604020202020204" pitchFamily="34" charset="0"/>
              </a:rPr>
              <a:t> </a:t>
            </a:r>
            <a:r>
              <a:rPr sz="2000" spc="-15" dirty="0">
                <a:solidFill>
                  <a:srgbClr val="46702B"/>
                </a:solidFill>
                <a:latin typeface="Arial" panose="020B0604020202020204" pitchFamily="34" charset="0"/>
                <a:cs typeface="Arial" panose="020B0604020202020204" pitchFamily="34" charset="0"/>
              </a:rPr>
              <a:t>contact</a:t>
            </a:r>
            <a:r>
              <a:rPr sz="2000" spc="0" dirty="0">
                <a:solidFill>
                  <a:srgbClr val="46702B"/>
                </a:solidFill>
                <a:latin typeface="Arial" panose="020B0604020202020204" pitchFamily="34" charset="0"/>
                <a:cs typeface="Arial" panose="020B0604020202020204" pitchFamily="34" charset="0"/>
              </a:rPr>
              <a:t> </a:t>
            </a:r>
            <a:r>
              <a:rPr sz="2000" spc="-10" dirty="0">
                <a:solidFill>
                  <a:srgbClr val="46702B"/>
                </a:solidFill>
                <a:latin typeface="Arial" panose="020B0604020202020204" pitchFamily="34" charset="0"/>
                <a:cs typeface="Arial" panose="020B0604020202020204" pitchFamily="34" charset="0"/>
              </a:rPr>
              <a:t>information.</a:t>
            </a:r>
            <a:endParaRPr sz="2000" dirty="0">
              <a:solidFill>
                <a:srgbClr val="46702B"/>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38835F4-C5CF-419D-9224-70C2E3987BFF}"/>
              </a:ext>
            </a:extLst>
          </p:cNvPr>
          <p:cNvPicPr/>
          <p:nvPr/>
        </p:nvPicPr>
        <p:blipFill rotWithShape="1">
          <a:blip r:embed="rId2"/>
          <a:srcRect l="24084" t="13300" r="25855" b="20877"/>
          <a:stretch/>
        </p:blipFill>
        <p:spPr bwMode="auto">
          <a:xfrm>
            <a:off x="4242385" y="3169227"/>
            <a:ext cx="5077691" cy="3415146"/>
          </a:xfrm>
          <a:prstGeom prst="rect">
            <a:avLst/>
          </a:prstGeom>
          <a:ln>
            <a:no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C9392EEC-C715-4E19-BB04-9782E05F3DD4}"/>
              </a:ext>
            </a:extLst>
          </p:cNvPr>
          <p:cNvPicPr>
            <a:picLocks noChangeAspect="1"/>
          </p:cNvPicPr>
          <p:nvPr/>
        </p:nvPicPr>
        <p:blipFill>
          <a:blip r:embed="rId3"/>
          <a:stretch>
            <a:fillRect/>
          </a:stretch>
        </p:blipFill>
        <p:spPr>
          <a:xfrm>
            <a:off x="1371600" y="3733800"/>
            <a:ext cx="2286000" cy="2286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dirty="0">
                <a:solidFill>
                  <a:srgbClr val="46702B"/>
                </a:solidFill>
                <a:latin typeface="Arial"/>
                <a:cs typeface="Arial"/>
              </a:rPr>
              <a:t>Ques</a:t>
            </a:r>
            <a:r>
              <a:rPr lang="en-US" sz="3600" spc="-15" dirty="0">
                <a:solidFill>
                  <a:srgbClr val="46702B"/>
                </a:solidFill>
                <a:latin typeface="Arial"/>
                <a:cs typeface="Arial"/>
              </a:rPr>
              <a:t>t</a:t>
            </a:r>
            <a:r>
              <a:rPr lang="en-US" sz="3600" spc="0" dirty="0">
                <a:solidFill>
                  <a:srgbClr val="46702B"/>
                </a:solidFill>
                <a:latin typeface="Arial"/>
                <a:cs typeface="Arial"/>
              </a:rPr>
              <a:t>ions?</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25400">
              <a:lnSpc>
                <a:spcPct val="100000"/>
              </a:lnSpc>
            </a:pPr>
            <a:r>
              <a:rPr sz="900" dirty="0">
                <a:latin typeface="Arial"/>
                <a:cs typeface="Arial"/>
              </a:rPr>
              <a:t>31</a:t>
            </a:r>
            <a:endParaRPr sz="9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70297" y="6976567"/>
            <a:ext cx="641985" cy="194310"/>
          </a:xfrm>
          <a:prstGeom prst="rect">
            <a:avLst/>
          </a:prstGeom>
        </p:spPr>
        <p:txBody>
          <a:bodyPr vert="horz" wrap="square" lIns="0" tIns="0" rIns="0" bIns="0" rtlCol="0">
            <a:noAutofit/>
          </a:bodyPr>
          <a:lstStyle/>
          <a:p>
            <a:pPr marL="12700">
              <a:lnSpc>
                <a:spcPct val="100000"/>
              </a:lnSpc>
            </a:pPr>
            <a:r>
              <a:rPr sz="1200" dirty="0">
                <a:solidFill>
                  <a:srgbClr val="FFFFFF"/>
                </a:solidFill>
                <a:latin typeface="Arial"/>
                <a:cs typeface="Arial"/>
              </a:rPr>
              <a:t>N</a:t>
            </a:r>
            <a:r>
              <a:rPr sz="1200" spc="-5" dirty="0">
                <a:solidFill>
                  <a:srgbClr val="FFFFFF"/>
                </a:solidFill>
                <a:latin typeface="Arial"/>
                <a:cs typeface="Arial"/>
              </a:rPr>
              <a:t>F</a:t>
            </a:r>
            <a:r>
              <a:rPr sz="1200" spc="-155" dirty="0">
                <a:solidFill>
                  <a:srgbClr val="FFFFFF"/>
                </a:solidFill>
                <a:latin typeface="Arial"/>
                <a:cs typeface="Arial"/>
              </a:rPr>
              <a:t>P</a:t>
            </a:r>
            <a:r>
              <a:rPr sz="1200" spc="0" dirty="0">
                <a:solidFill>
                  <a:srgbClr val="FFFFFF"/>
                </a:solidFill>
                <a:latin typeface="Arial"/>
                <a:cs typeface="Arial"/>
              </a:rPr>
              <a:t>.c</a:t>
            </a:r>
            <a:r>
              <a:rPr sz="1200" spc="5" dirty="0">
                <a:solidFill>
                  <a:srgbClr val="FFFFFF"/>
                </a:solidFill>
                <a:latin typeface="Arial"/>
                <a:cs typeface="Arial"/>
              </a:rPr>
              <a:t>o</a:t>
            </a:r>
            <a:r>
              <a:rPr sz="1200" spc="0" dirty="0">
                <a:solidFill>
                  <a:srgbClr val="FFFFFF"/>
                </a:solidFill>
                <a:latin typeface="Arial"/>
                <a:cs typeface="Arial"/>
              </a:rPr>
              <a:t>m</a:t>
            </a:r>
            <a:endParaRPr sz="1200">
              <a:latin typeface="Arial"/>
              <a:cs typeface="Arial"/>
            </a:endParaRPr>
          </a:p>
        </p:txBody>
      </p:sp>
      <p:sp>
        <p:nvSpPr>
          <p:cNvPr id="3" name="object 3"/>
          <p:cNvSpPr/>
          <p:nvPr/>
        </p:nvSpPr>
        <p:spPr>
          <a:xfrm>
            <a:off x="4191000" y="3413759"/>
            <a:ext cx="1600200" cy="393191"/>
          </a:xfrm>
          <a:prstGeom prst="rect">
            <a:avLst/>
          </a:prstGeom>
          <a:blipFill>
            <a:blip r:embed="rId2" cstate="print"/>
            <a:stretch>
              <a:fillRect/>
            </a:stretch>
          </a:blipFill>
        </p:spPr>
        <p:txBody>
          <a:bodyPr wrap="square" lIns="0" tIns="0" rIns="0" bIns="0" rtlCol="0">
            <a:noAutofit/>
          </a:bodyPr>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Employees’</a:t>
            </a:r>
            <a:r>
              <a:rPr sz="3600" u="sng" spc="-25" dirty="0">
                <a:solidFill>
                  <a:srgbClr val="46702B"/>
                </a:solidFill>
                <a:latin typeface="Arial"/>
                <a:cs typeface="Arial"/>
              </a:rPr>
              <a:t> </a:t>
            </a:r>
            <a:r>
              <a:rPr sz="3600" u="sng" spc="0" dirty="0">
                <a:solidFill>
                  <a:srgbClr val="46702B"/>
                </a:solidFill>
                <a:latin typeface="Arial"/>
                <a:cs typeface="Arial"/>
              </a:rPr>
              <a:t>Responsib</a:t>
            </a:r>
            <a:r>
              <a:rPr sz="3600" u="sng" spc="10" dirty="0">
                <a:solidFill>
                  <a:srgbClr val="46702B"/>
                </a:solidFill>
                <a:latin typeface="Arial"/>
                <a:cs typeface="Arial"/>
              </a:rPr>
              <a:t>i</a:t>
            </a:r>
            <a:r>
              <a:rPr sz="3600" u="sng" spc="0" dirty="0">
                <a:solidFill>
                  <a:srgbClr val="46702B"/>
                </a:solidFill>
                <a:latin typeface="Arial"/>
                <a:cs typeface="Arial"/>
              </a:rPr>
              <a:t>lity</a:t>
            </a:r>
            <a:r>
              <a:rPr sz="3600" u="sng" spc="1100" dirty="0">
                <a:solidFill>
                  <a:srgbClr val="46702B"/>
                </a:solidFill>
                <a:latin typeface="Arial"/>
                <a:cs typeface="Arial"/>
              </a:rPr>
              <a:t>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3</a:t>
            </a:r>
            <a:endParaRPr sz="900">
              <a:latin typeface="Arial"/>
              <a:cs typeface="Arial"/>
            </a:endParaRPr>
          </a:p>
        </p:txBody>
      </p:sp>
      <p:sp>
        <p:nvSpPr>
          <p:cNvPr id="3" name="object 3"/>
          <p:cNvSpPr txBox="1"/>
          <p:nvPr/>
        </p:nvSpPr>
        <p:spPr>
          <a:xfrm>
            <a:off x="838200" y="1447800"/>
            <a:ext cx="7679182" cy="4267325"/>
          </a:xfrm>
          <a:prstGeom prst="rect">
            <a:avLst/>
          </a:prstGeom>
        </p:spPr>
        <p:txBody>
          <a:bodyPr vert="horz" wrap="square" lIns="0" tIns="0" rIns="0" bIns="0" rtlCol="0">
            <a:noAutofit/>
          </a:bodyPr>
          <a:lstStyle/>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Read</a:t>
            </a:r>
            <a:r>
              <a:rPr sz="2800" spc="15" dirty="0">
                <a:solidFill>
                  <a:srgbClr val="3A6C29"/>
                </a:solidFill>
                <a:latin typeface="Arial"/>
                <a:cs typeface="Arial"/>
              </a:rPr>
              <a:t> </a:t>
            </a:r>
            <a:r>
              <a:rPr sz="2800" spc="-20" dirty="0">
                <a:solidFill>
                  <a:srgbClr val="3A6C29"/>
                </a:solidFill>
                <a:latin typeface="Arial"/>
                <a:cs typeface="Arial"/>
              </a:rPr>
              <a:t>Open</a:t>
            </a:r>
            <a:r>
              <a:rPr sz="2800" spc="5" dirty="0">
                <a:solidFill>
                  <a:srgbClr val="3A6C29"/>
                </a:solidFill>
                <a:latin typeface="Arial"/>
                <a:cs typeface="Arial"/>
              </a:rPr>
              <a:t> </a:t>
            </a:r>
            <a:r>
              <a:rPr sz="2800" spc="-15" dirty="0">
                <a:solidFill>
                  <a:srgbClr val="3A6C29"/>
                </a:solidFill>
                <a:latin typeface="Arial"/>
                <a:cs typeface="Arial"/>
              </a:rPr>
              <a:t>Enro</a:t>
            </a:r>
            <a:r>
              <a:rPr sz="2800" spc="-5" dirty="0">
                <a:solidFill>
                  <a:srgbClr val="3A6C29"/>
                </a:solidFill>
                <a:latin typeface="Arial"/>
                <a:cs typeface="Arial"/>
              </a:rPr>
              <a:t>l</a:t>
            </a:r>
            <a:r>
              <a:rPr sz="2800" spc="-15" dirty="0">
                <a:solidFill>
                  <a:srgbClr val="3A6C29"/>
                </a:solidFill>
                <a:latin typeface="Arial"/>
                <a:cs typeface="Arial"/>
              </a:rPr>
              <a:t>lment</a:t>
            </a:r>
            <a:r>
              <a:rPr sz="2800" spc="30" dirty="0">
                <a:solidFill>
                  <a:srgbClr val="3A6C29"/>
                </a:solidFill>
                <a:latin typeface="Arial"/>
                <a:cs typeface="Arial"/>
              </a:rPr>
              <a:t> </a:t>
            </a:r>
            <a:r>
              <a:rPr sz="2800" spc="-20" dirty="0">
                <a:solidFill>
                  <a:srgbClr val="3A6C29"/>
                </a:solidFill>
                <a:latin typeface="Arial"/>
                <a:cs typeface="Arial"/>
              </a:rPr>
              <a:t>Mate</a:t>
            </a:r>
            <a:r>
              <a:rPr sz="2800" spc="-5" dirty="0">
                <a:solidFill>
                  <a:srgbClr val="3A6C29"/>
                </a:solidFill>
                <a:latin typeface="Arial"/>
                <a:cs typeface="Arial"/>
              </a:rPr>
              <a:t>r</a:t>
            </a:r>
            <a:r>
              <a:rPr sz="2800" spc="-15" dirty="0">
                <a:solidFill>
                  <a:srgbClr val="3A6C29"/>
                </a:solidFill>
                <a:latin typeface="Arial"/>
                <a:cs typeface="Arial"/>
              </a:rPr>
              <a:t>ia</a:t>
            </a:r>
            <a:r>
              <a:rPr sz="2800" spc="-5" dirty="0">
                <a:solidFill>
                  <a:srgbClr val="3A6C29"/>
                </a:solidFill>
                <a:latin typeface="Arial"/>
                <a:cs typeface="Arial"/>
              </a:rPr>
              <a:t>l</a:t>
            </a:r>
            <a:r>
              <a:rPr sz="2800" spc="-15" dirty="0">
                <a:solidFill>
                  <a:srgbClr val="3A6C29"/>
                </a:solidFill>
                <a:latin typeface="Arial"/>
                <a:cs typeface="Arial"/>
              </a:rPr>
              <a:t>s</a:t>
            </a:r>
            <a:endParaRPr sz="2800" dirty="0">
              <a:latin typeface="Arial"/>
              <a:cs typeface="Arial"/>
            </a:endParaRPr>
          </a:p>
          <a:p>
            <a:pPr>
              <a:lnSpc>
                <a:spcPts val="950"/>
              </a:lnSpc>
              <a:spcBef>
                <a:spcPts val="15"/>
              </a:spcBef>
            </a:pPr>
            <a:endParaRPr sz="950" dirty="0"/>
          </a:p>
          <a:p>
            <a:pPr marL="184785" marR="249554" indent="-172720">
              <a:lnSpc>
                <a:spcPts val="336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Upd</a:t>
            </a:r>
            <a:r>
              <a:rPr sz="2800" spc="-10" dirty="0">
                <a:solidFill>
                  <a:srgbClr val="3A6C29"/>
                </a:solidFill>
                <a:latin typeface="Arial"/>
                <a:cs typeface="Arial"/>
              </a:rPr>
              <a:t>a</a:t>
            </a:r>
            <a:r>
              <a:rPr sz="2800" spc="-15" dirty="0">
                <a:solidFill>
                  <a:srgbClr val="3A6C29"/>
                </a:solidFill>
                <a:latin typeface="Arial"/>
                <a:cs typeface="Arial"/>
              </a:rPr>
              <a:t>te</a:t>
            </a:r>
            <a:r>
              <a:rPr sz="2800" spc="25" dirty="0">
                <a:solidFill>
                  <a:srgbClr val="3A6C29"/>
                </a:solidFill>
                <a:latin typeface="Arial"/>
                <a:cs typeface="Arial"/>
              </a:rPr>
              <a:t> </a:t>
            </a:r>
            <a:r>
              <a:rPr sz="2800" spc="-10" dirty="0">
                <a:solidFill>
                  <a:srgbClr val="3A6C29"/>
                </a:solidFill>
                <a:latin typeface="Arial"/>
                <a:cs typeface="Arial"/>
              </a:rPr>
              <a:t>your</a:t>
            </a:r>
            <a:r>
              <a:rPr sz="2800" spc="5" dirty="0">
                <a:solidFill>
                  <a:srgbClr val="3A6C29"/>
                </a:solidFill>
                <a:latin typeface="Arial"/>
                <a:cs typeface="Arial"/>
              </a:rPr>
              <a:t> </a:t>
            </a:r>
            <a:r>
              <a:rPr sz="2800" spc="-10" dirty="0">
                <a:solidFill>
                  <a:srgbClr val="3A6C29"/>
                </a:solidFill>
                <a:latin typeface="Arial"/>
                <a:cs typeface="Arial"/>
              </a:rPr>
              <a:t>personal</a:t>
            </a:r>
            <a:r>
              <a:rPr sz="2800" spc="5" dirty="0">
                <a:solidFill>
                  <a:srgbClr val="3A6C29"/>
                </a:solidFill>
                <a:latin typeface="Arial"/>
                <a:cs typeface="Arial"/>
              </a:rPr>
              <a:t> </a:t>
            </a:r>
            <a:r>
              <a:rPr sz="2800" spc="-10" dirty="0">
                <a:solidFill>
                  <a:srgbClr val="3A6C29"/>
                </a:solidFill>
                <a:latin typeface="Arial"/>
                <a:cs typeface="Arial"/>
              </a:rPr>
              <a:t>in</a:t>
            </a:r>
            <a:r>
              <a:rPr sz="2800" spc="-15" dirty="0">
                <a:solidFill>
                  <a:srgbClr val="3A6C29"/>
                </a:solidFill>
                <a:latin typeface="Arial"/>
                <a:cs typeface="Arial"/>
              </a:rPr>
              <a:t>format</a:t>
            </a:r>
            <a:r>
              <a:rPr sz="2800" spc="-10" dirty="0">
                <a:solidFill>
                  <a:srgbClr val="3A6C29"/>
                </a:solidFill>
                <a:latin typeface="Arial"/>
                <a:cs typeface="Arial"/>
              </a:rPr>
              <a:t>io</a:t>
            </a:r>
            <a:r>
              <a:rPr sz="2800" spc="-20" dirty="0">
                <a:solidFill>
                  <a:srgbClr val="3A6C29"/>
                </a:solidFill>
                <a:latin typeface="Arial"/>
                <a:cs typeface="Arial"/>
              </a:rPr>
              <a:t>n</a:t>
            </a:r>
            <a:r>
              <a:rPr sz="2800" spc="5" dirty="0">
                <a:solidFill>
                  <a:srgbClr val="3A6C29"/>
                </a:solidFill>
                <a:latin typeface="Arial"/>
                <a:cs typeface="Arial"/>
              </a:rPr>
              <a:t> </a:t>
            </a:r>
            <a:r>
              <a:rPr sz="2800" spc="-15" dirty="0">
                <a:solidFill>
                  <a:srgbClr val="3A6C29"/>
                </a:solidFill>
                <a:latin typeface="Arial"/>
                <a:cs typeface="Arial"/>
              </a:rPr>
              <a:t>an</a:t>
            </a:r>
            <a:r>
              <a:rPr sz="2800" spc="-20" dirty="0">
                <a:solidFill>
                  <a:srgbClr val="3A6C29"/>
                </a:solidFill>
                <a:latin typeface="Arial"/>
                <a:cs typeface="Arial"/>
              </a:rPr>
              <a:t>d</a:t>
            </a:r>
            <a:r>
              <a:rPr sz="2800" spc="5" dirty="0">
                <a:solidFill>
                  <a:srgbClr val="3A6C29"/>
                </a:solidFill>
                <a:latin typeface="Arial"/>
                <a:cs typeface="Arial"/>
              </a:rPr>
              <a:t> </a:t>
            </a:r>
            <a:r>
              <a:rPr sz="2800" spc="-10" dirty="0">
                <a:solidFill>
                  <a:srgbClr val="3A6C29"/>
                </a:solidFill>
                <a:latin typeface="Arial"/>
                <a:cs typeface="Arial"/>
              </a:rPr>
              <a:t>check</a:t>
            </a:r>
            <a:r>
              <a:rPr sz="2800" spc="-5" dirty="0">
                <a:solidFill>
                  <a:srgbClr val="3A6C29"/>
                </a:solidFill>
                <a:latin typeface="Arial"/>
                <a:cs typeface="Arial"/>
              </a:rPr>
              <a:t> </a:t>
            </a:r>
            <a:r>
              <a:rPr sz="2800" spc="-20" dirty="0">
                <a:solidFill>
                  <a:srgbClr val="3A6C29"/>
                </a:solidFill>
                <a:latin typeface="Arial"/>
                <a:cs typeface="Arial"/>
              </a:rPr>
              <a:t>b</a:t>
            </a:r>
            <a:r>
              <a:rPr sz="2800" spc="-15" dirty="0">
                <a:solidFill>
                  <a:srgbClr val="3A6C29"/>
                </a:solidFill>
                <a:latin typeface="Arial"/>
                <a:cs typeface="Arial"/>
              </a:rPr>
              <a:t>e</a:t>
            </a:r>
            <a:r>
              <a:rPr sz="2800" spc="-20" dirty="0">
                <a:solidFill>
                  <a:srgbClr val="3A6C29"/>
                </a:solidFill>
                <a:latin typeface="Arial"/>
                <a:cs typeface="Arial"/>
              </a:rPr>
              <a:t>n</a:t>
            </a:r>
            <a:r>
              <a:rPr sz="2800" spc="-15" dirty="0">
                <a:solidFill>
                  <a:srgbClr val="3A6C29"/>
                </a:solidFill>
                <a:latin typeface="Arial"/>
                <a:cs typeface="Arial"/>
              </a:rPr>
              <a:t>e</a:t>
            </a:r>
            <a:r>
              <a:rPr sz="2800" spc="-10" dirty="0">
                <a:solidFill>
                  <a:srgbClr val="3A6C29"/>
                </a:solidFill>
                <a:latin typeface="Arial"/>
                <a:cs typeface="Arial"/>
              </a:rPr>
              <a:t>fici</a:t>
            </a:r>
            <a:r>
              <a:rPr sz="2800" spc="-15" dirty="0">
                <a:solidFill>
                  <a:srgbClr val="3A6C29"/>
                </a:solidFill>
                <a:latin typeface="Arial"/>
                <a:cs typeface="Arial"/>
              </a:rPr>
              <a:t>a</a:t>
            </a:r>
            <a:r>
              <a:rPr sz="2800" spc="-10" dirty="0">
                <a:solidFill>
                  <a:srgbClr val="3A6C29"/>
                </a:solidFill>
                <a:latin typeface="Arial"/>
                <a:cs typeface="Arial"/>
              </a:rPr>
              <a:t>rie</a:t>
            </a:r>
            <a:r>
              <a:rPr sz="2800" spc="-15" dirty="0">
                <a:solidFill>
                  <a:srgbClr val="3A6C29"/>
                </a:solidFill>
                <a:latin typeface="Arial"/>
                <a:cs typeface="Arial"/>
              </a:rPr>
              <a:t>s</a:t>
            </a:r>
            <a:endParaRPr sz="2800" dirty="0">
              <a:latin typeface="Arial"/>
              <a:cs typeface="Arial"/>
            </a:endParaRPr>
          </a:p>
          <a:p>
            <a:pPr>
              <a:lnSpc>
                <a:spcPts val="550"/>
              </a:lnSpc>
              <a:spcBef>
                <a:spcPts val="2"/>
              </a:spcBef>
            </a:pPr>
            <a:endParaRPr sz="550" dirty="0"/>
          </a:p>
          <a:p>
            <a:pPr marL="184785" marR="12700" indent="-172720">
              <a:lnSpc>
                <a:spcPct val="99600"/>
              </a:lnSpc>
              <a:tabLst>
                <a:tab pos="2703830" algn="l"/>
              </a:tabLst>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Comple</a:t>
            </a:r>
            <a:r>
              <a:rPr sz="2800" spc="-5" dirty="0">
                <a:solidFill>
                  <a:srgbClr val="3A6C29"/>
                </a:solidFill>
                <a:latin typeface="Arial"/>
                <a:cs typeface="Arial"/>
              </a:rPr>
              <a:t>t</a:t>
            </a:r>
            <a:r>
              <a:rPr sz="2800" spc="-20" dirty="0">
                <a:solidFill>
                  <a:srgbClr val="3A6C29"/>
                </a:solidFill>
                <a:latin typeface="Arial"/>
                <a:cs typeface="Arial"/>
              </a:rPr>
              <a:t>e</a:t>
            </a:r>
            <a:r>
              <a:rPr sz="2800" spc="35" dirty="0">
                <a:solidFill>
                  <a:srgbClr val="3A6C29"/>
                </a:solidFill>
                <a:latin typeface="Arial"/>
                <a:cs typeface="Arial"/>
              </a:rPr>
              <a:t> </a:t>
            </a:r>
            <a:r>
              <a:rPr sz="2800" spc="-15" dirty="0">
                <a:solidFill>
                  <a:srgbClr val="3A6C29"/>
                </a:solidFill>
                <a:latin typeface="Arial"/>
                <a:cs typeface="Arial"/>
              </a:rPr>
              <a:t>your</a:t>
            </a:r>
            <a:r>
              <a:rPr sz="2800" spc="-10" dirty="0">
                <a:solidFill>
                  <a:srgbClr val="3A6C29"/>
                </a:solidFill>
                <a:latin typeface="Arial"/>
                <a:cs typeface="Arial"/>
              </a:rPr>
              <a:t> </a:t>
            </a:r>
            <a:r>
              <a:rPr sz="2800" spc="-20" dirty="0">
                <a:solidFill>
                  <a:srgbClr val="3A6C29"/>
                </a:solidFill>
                <a:latin typeface="Arial"/>
                <a:cs typeface="Arial"/>
              </a:rPr>
              <a:t>e</a:t>
            </a:r>
            <a:r>
              <a:rPr sz="2800" spc="-10" dirty="0">
                <a:solidFill>
                  <a:srgbClr val="3A6C29"/>
                </a:solidFill>
                <a:latin typeface="Arial"/>
                <a:cs typeface="Arial"/>
              </a:rPr>
              <a:t>nrol</a:t>
            </a:r>
            <a:r>
              <a:rPr sz="2800" spc="-5" dirty="0">
                <a:solidFill>
                  <a:srgbClr val="3A6C29"/>
                </a:solidFill>
                <a:latin typeface="Arial"/>
                <a:cs typeface="Arial"/>
              </a:rPr>
              <a:t>l</a:t>
            </a:r>
            <a:r>
              <a:rPr sz="2800" spc="-20" dirty="0">
                <a:solidFill>
                  <a:srgbClr val="3A6C29"/>
                </a:solidFill>
                <a:latin typeface="Arial"/>
                <a:cs typeface="Arial"/>
              </a:rPr>
              <a:t>me</a:t>
            </a:r>
            <a:r>
              <a:rPr sz="2800" spc="-15" dirty="0">
                <a:solidFill>
                  <a:srgbClr val="3A6C29"/>
                </a:solidFill>
                <a:latin typeface="Arial"/>
                <a:cs typeface="Arial"/>
              </a:rPr>
              <a:t>n</a:t>
            </a:r>
            <a:r>
              <a:rPr sz="2800" spc="-10" dirty="0">
                <a:solidFill>
                  <a:srgbClr val="3A6C29"/>
                </a:solidFill>
                <a:latin typeface="Arial"/>
                <a:cs typeface="Arial"/>
              </a:rPr>
              <a:t>t</a:t>
            </a:r>
            <a:r>
              <a:rPr sz="2800" spc="15" dirty="0">
                <a:solidFill>
                  <a:srgbClr val="3A6C29"/>
                </a:solidFill>
                <a:latin typeface="Arial"/>
                <a:cs typeface="Arial"/>
              </a:rPr>
              <a:t> </a:t>
            </a:r>
            <a:r>
              <a:rPr sz="2800" spc="-15" dirty="0">
                <a:solidFill>
                  <a:srgbClr val="3A6C29"/>
                </a:solidFill>
                <a:latin typeface="Arial"/>
                <a:cs typeface="Arial"/>
              </a:rPr>
              <a:t>by</a:t>
            </a:r>
            <a:r>
              <a:rPr sz="2800" spc="-10" dirty="0">
                <a:solidFill>
                  <a:srgbClr val="3A6C29"/>
                </a:solidFill>
                <a:latin typeface="Arial"/>
                <a:cs typeface="Arial"/>
              </a:rPr>
              <a:t> </a:t>
            </a:r>
            <a:r>
              <a:rPr sz="2800" spc="-20" dirty="0">
                <a:solidFill>
                  <a:srgbClr val="3A6C29"/>
                </a:solidFill>
                <a:latin typeface="Arial"/>
                <a:cs typeface="Arial"/>
              </a:rPr>
              <a:t>g</a:t>
            </a:r>
            <a:r>
              <a:rPr sz="2800" spc="-10" dirty="0">
                <a:solidFill>
                  <a:srgbClr val="3A6C29"/>
                </a:solidFill>
                <a:latin typeface="Arial"/>
                <a:cs typeface="Arial"/>
              </a:rPr>
              <a:t>oi</a:t>
            </a:r>
            <a:r>
              <a:rPr sz="2800" spc="-15" dirty="0">
                <a:solidFill>
                  <a:srgbClr val="3A6C29"/>
                </a:solidFill>
                <a:latin typeface="Arial"/>
                <a:cs typeface="Arial"/>
              </a:rPr>
              <a:t>n</a:t>
            </a:r>
            <a:r>
              <a:rPr sz="2800" spc="-20" dirty="0">
                <a:solidFill>
                  <a:srgbClr val="3A6C29"/>
                </a:solidFill>
                <a:latin typeface="Arial"/>
                <a:cs typeface="Arial"/>
              </a:rPr>
              <a:t>g</a:t>
            </a:r>
            <a:r>
              <a:rPr sz="2800" spc="15" dirty="0">
                <a:solidFill>
                  <a:srgbClr val="3A6C29"/>
                </a:solidFill>
                <a:latin typeface="Arial"/>
                <a:cs typeface="Arial"/>
              </a:rPr>
              <a:t> </a:t>
            </a:r>
            <a:r>
              <a:rPr sz="2800" spc="-20" dirty="0">
                <a:solidFill>
                  <a:srgbClr val="3A6C29"/>
                </a:solidFill>
                <a:latin typeface="Arial"/>
                <a:cs typeface="Arial"/>
              </a:rPr>
              <a:t>on</a:t>
            </a:r>
            <a:r>
              <a:rPr sz="2800" spc="5" dirty="0">
                <a:solidFill>
                  <a:srgbClr val="3A6C29"/>
                </a:solidFill>
                <a:latin typeface="Arial"/>
                <a:cs typeface="Arial"/>
              </a:rPr>
              <a:t> </a:t>
            </a:r>
            <a:r>
              <a:rPr sz="2800" spc="-15" dirty="0">
                <a:solidFill>
                  <a:srgbClr val="3A6C29"/>
                </a:solidFill>
                <a:latin typeface="Arial"/>
                <a:cs typeface="Arial"/>
              </a:rPr>
              <a:t>the</a:t>
            </a:r>
            <a:r>
              <a:rPr sz="2800" spc="-5" dirty="0">
                <a:solidFill>
                  <a:srgbClr val="3A6C29"/>
                </a:solidFill>
                <a:latin typeface="Arial"/>
                <a:cs typeface="Arial"/>
              </a:rPr>
              <a:t> </a:t>
            </a:r>
            <a:r>
              <a:rPr sz="2800" spc="-15" dirty="0">
                <a:solidFill>
                  <a:srgbClr val="3A6C29"/>
                </a:solidFill>
                <a:latin typeface="Arial"/>
                <a:cs typeface="Arial"/>
              </a:rPr>
              <a:t>on-</a:t>
            </a:r>
            <a:r>
              <a:rPr sz="2800" spc="-10" dirty="0">
                <a:solidFill>
                  <a:srgbClr val="3A6C29"/>
                </a:solidFill>
                <a:latin typeface="Arial"/>
                <a:cs typeface="Arial"/>
              </a:rPr>
              <a:t> li</a:t>
            </a:r>
            <a:r>
              <a:rPr sz="2800" spc="-15" dirty="0">
                <a:solidFill>
                  <a:srgbClr val="3A6C29"/>
                </a:solidFill>
                <a:latin typeface="Arial"/>
                <a:cs typeface="Arial"/>
              </a:rPr>
              <a:t>n</a:t>
            </a:r>
            <a:r>
              <a:rPr sz="2800" spc="-20" dirty="0">
                <a:solidFill>
                  <a:srgbClr val="3A6C29"/>
                </a:solidFill>
                <a:latin typeface="Arial"/>
                <a:cs typeface="Arial"/>
              </a:rPr>
              <a:t>e</a:t>
            </a:r>
            <a:r>
              <a:rPr sz="2800" spc="-5" dirty="0">
                <a:solidFill>
                  <a:srgbClr val="3A6C29"/>
                </a:solidFill>
                <a:latin typeface="Arial"/>
                <a:cs typeface="Arial"/>
              </a:rPr>
              <a:t> </a:t>
            </a:r>
            <a:r>
              <a:rPr sz="2800" spc="-10" dirty="0">
                <a:solidFill>
                  <a:srgbClr val="3A6C29"/>
                </a:solidFill>
                <a:latin typeface="Arial"/>
                <a:cs typeface="Arial"/>
              </a:rPr>
              <a:t>e</a:t>
            </a:r>
            <a:r>
              <a:rPr sz="2800" spc="-20" dirty="0">
                <a:solidFill>
                  <a:srgbClr val="3A6C29"/>
                </a:solidFill>
                <a:latin typeface="Arial"/>
                <a:cs typeface="Arial"/>
              </a:rPr>
              <a:t>n</a:t>
            </a:r>
            <a:r>
              <a:rPr sz="2800" spc="-5" dirty="0">
                <a:solidFill>
                  <a:srgbClr val="3A6C29"/>
                </a:solidFill>
                <a:latin typeface="Arial"/>
                <a:cs typeface="Arial"/>
              </a:rPr>
              <a:t>r</a:t>
            </a:r>
            <a:r>
              <a:rPr sz="2800" spc="-20" dirty="0">
                <a:solidFill>
                  <a:srgbClr val="3A6C29"/>
                </a:solidFill>
                <a:latin typeface="Arial"/>
                <a:cs typeface="Arial"/>
              </a:rPr>
              <a:t>o</a:t>
            </a:r>
            <a:r>
              <a:rPr sz="2800" spc="-5" dirty="0">
                <a:solidFill>
                  <a:srgbClr val="3A6C29"/>
                </a:solidFill>
                <a:latin typeface="Arial"/>
                <a:cs typeface="Arial"/>
              </a:rPr>
              <a:t>l</a:t>
            </a:r>
            <a:r>
              <a:rPr sz="2800" spc="-15" dirty="0">
                <a:solidFill>
                  <a:srgbClr val="3A6C29"/>
                </a:solidFill>
                <a:latin typeface="Arial"/>
                <a:cs typeface="Arial"/>
              </a:rPr>
              <a:t>lme</a:t>
            </a:r>
            <a:r>
              <a:rPr sz="2800" spc="-10" dirty="0">
                <a:solidFill>
                  <a:srgbClr val="3A6C29"/>
                </a:solidFill>
                <a:latin typeface="Arial"/>
                <a:cs typeface="Arial"/>
              </a:rPr>
              <a:t>nt</a:t>
            </a:r>
            <a:r>
              <a:rPr sz="2800" spc="10" dirty="0">
                <a:solidFill>
                  <a:srgbClr val="3A6C29"/>
                </a:solidFill>
                <a:latin typeface="Arial"/>
                <a:cs typeface="Arial"/>
              </a:rPr>
              <a:t> </a:t>
            </a:r>
            <a:r>
              <a:rPr sz="2800" spc="-15" dirty="0">
                <a:solidFill>
                  <a:srgbClr val="3A6C29"/>
                </a:solidFill>
                <a:latin typeface="Arial"/>
                <a:cs typeface="Arial"/>
              </a:rPr>
              <a:t>s</a:t>
            </a:r>
            <a:r>
              <a:rPr sz="2800" spc="-10" dirty="0">
                <a:solidFill>
                  <a:srgbClr val="3A6C29"/>
                </a:solidFill>
                <a:latin typeface="Arial"/>
                <a:cs typeface="Arial"/>
              </a:rPr>
              <a:t>y</a:t>
            </a:r>
            <a:r>
              <a:rPr sz="2800" spc="-15" dirty="0">
                <a:solidFill>
                  <a:srgbClr val="3A6C29"/>
                </a:solidFill>
                <a:latin typeface="Arial"/>
                <a:cs typeface="Arial"/>
              </a:rPr>
              <a:t>s</a:t>
            </a:r>
            <a:r>
              <a:rPr sz="2800" spc="-5" dirty="0">
                <a:solidFill>
                  <a:srgbClr val="3A6C29"/>
                </a:solidFill>
                <a:latin typeface="Arial"/>
                <a:cs typeface="Arial"/>
              </a:rPr>
              <a:t>t</a:t>
            </a:r>
            <a:r>
              <a:rPr sz="2800" spc="-20" dirty="0">
                <a:solidFill>
                  <a:srgbClr val="3A6C29"/>
                </a:solidFill>
                <a:latin typeface="Arial"/>
                <a:cs typeface="Arial"/>
              </a:rPr>
              <a:t>em,</a:t>
            </a:r>
            <a:r>
              <a:rPr sz="2800" spc="-5" dirty="0">
                <a:solidFill>
                  <a:srgbClr val="3A6C29"/>
                </a:solidFill>
                <a:latin typeface="Arial"/>
                <a:cs typeface="Arial"/>
              </a:rPr>
              <a:t> </a:t>
            </a:r>
            <a:r>
              <a:rPr lang="en-US" sz="2800" spc="-15" dirty="0">
                <a:solidFill>
                  <a:srgbClr val="3A6C29"/>
                </a:solidFill>
                <a:latin typeface="Arial"/>
                <a:cs typeface="Arial"/>
              </a:rPr>
              <a:t>meeting with </a:t>
            </a:r>
            <a:r>
              <a:rPr sz="2800" spc="-20" dirty="0">
                <a:solidFill>
                  <a:srgbClr val="3A6C29"/>
                </a:solidFill>
                <a:latin typeface="Arial"/>
                <a:cs typeface="Arial"/>
              </a:rPr>
              <a:t>an</a:t>
            </a:r>
            <a:r>
              <a:rPr sz="2800" spc="10" dirty="0">
                <a:solidFill>
                  <a:srgbClr val="3A6C29"/>
                </a:solidFill>
                <a:latin typeface="Arial"/>
                <a:cs typeface="Arial"/>
              </a:rPr>
              <a:t> </a:t>
            </a:r>
            <a:r>
              <a:rPr lang="en-US" sz="2800" spc="-20" dirty="0">
                <a:solidFill>
                  <a:srgbClr val="3A6C29"/>
                </a:solidFill>
                <a:latin typeface="Arial"/>
                <a:cs typeface="Arial"/>
              </a:rPr>
              <a:t>NFP Benefit Counselor, </a:t>
            </a:r>
            <a:r>
              <a:rPr sz="2800" spc="-15" dirty="0">
                <a:solidFill>
                  <a:srgbClr val="3A6C29"/>
                </a:solidFill>
                <a:latin typeface="Arial"/>
                <a:cs typeface="Arial"/>
              </a:rPr>
              <a:t>or </a:t>
            </a:r>
            <a:r>
              <a:rPr lang="en-US" sz="2800" spc="-15" dirty="0">
                <a:solidFill>
                  <a:srgbClr val="3A6C29"/>
                </a:solidFill>
                <a:latin typeface="Arial"/>
                <a:cs typeface="Arial"/>
              </a:rPr>
              <a:t>by contacting </a:t>
            </a:r>
            <a:r>
              <a:rPr sz="2800" spc="-10" dirty="0">
                <a:solidFill>
                  <a:srgbClr val="3A6C29"/>
                </a:solidFill>
                <a:latin typeface="Arial"/>
                <a:cs typeface="Arial"/>
              </a:rPr>
              <a:t>t</a:t>
            </a:r>
            <a:r>
              <a:rPr sz="2800" spc="-15" dirty="0">
                <a:solidFill>
                  <a:srgbClr val="3A6C29"/>
                </a:solidFill>
                <a:latin typeface="Arial"/>
                <a:cs typeface="Arial"/>
              </a:rPr>
              <a:t>h</a:t>
            </a:r>
            <a:r>
              <a:rPr sz="2800" spc="-20" dirty="0">
                <a:solidFill>
                  <a:srgbClr val="3A6C29"/>
                </a:solidFill>
                <a:latin typeface="Arial"/>
                <a:cs typeface="Arial"/>
              </a:rPr>
              <a:t>e</a:t>
            </a:r>
            <a:r>
              <a:rPr sz="2800" spc="-5" dirty="0">
                <a:solidFill>
                  <a:srgbClr val="3A6C29"/>
                </a:solidFill>
                <a:latin typeface="Arial"/>
                <a:cs typeface="Arial"/>
              </a:rPr>
              <a:t> </a:t>
            </a:r>
            <a:r>
              <a:rPr lang="en-US" sz="2800" spc="-5" dirty="0">
                <a:solidFill>
                  <a:srgbClr val="3A6C29"/>
                </a:solidFill>
                <a:latin typeface="Arial"/>
                <a:cs typeface="Arial"/>
              </a:rPr>
              <a:t>NFP S</a:t>
            </a:r>
            <a:r>
              <a:rPr sz="2800" spc="-20" dirty="0">
                <a:solidFill>
                  <a:srgbClr val="3A6C29"/>
                </a:solidFill>
                <a:latin typeface="Arial"/>
                <a:cs typeface="Arial"/>
              </a:rPr>
              <a:t>e</a:t>
            </a:r>
            <a:r>
              <a:rPr sz="2800" spc="-5" dirty="0">
                <a:solidFill>
                  <a:srgbClr val="3A6C29"/>
                </a:solidFill>
                <a:latin typeface="Arial"/>
                <a:cs typeface="Arial"/>
              </a:rPr>
              <a:t>r</a:t>
            </a:r>
            <a:r>
              <a:rPr sz="2800" spc="-15" dirty="0">
                <a:solidFill>
                  <a:srgbClr val="3A6C29"/>
                </a:solidFill>
                <a:latin typeface="Arial"/>
                <a:cs typeface="Arial"/>
              </a:rPr>
              <a:t>v</a:t>
            </a:r>
            <a:r>
              <a:rPr sz="2800" spc="-5" dirty="0">
                <a:solidFill>
                  <a:srgbClr val="3A6C29"/>
                </a:solidFill>
                <a:latin typeface="Arial"/>
                <a:cs typeface="Arial"/>
              </a:rPr>
              <a:t>i</a:t>
            </a:r>
            <a:r>
              <a:rPr sz="2800" spc="-15" dirty="0">
                <a:solidFill>
                  <a:srgbClr val="3A6C29"/>
                </a:solidFill>
                <a:latin typeface="Arial"/>
                <a:cs typeface="Arial"/>
              </a:rPr>
              <a:t>ce</a:t>
            </a:r>
            <a:r>
              <a:rPr sz="2800" spc="-5" dirty="0">
                <a:solidFill>
                  <a:srgbClr val="3A6C29"/>
                </a:solidFill>
                <a:latin typeface="Arial"/>
                <a:cs typeface="Arial"/>
              </a:rPr>
              <a:t> </a:t>
            </a:r>
            <a:r>
              <a:rPr lang="en-US" sz="2800" spc="-15" dirty="0">
                <a:solidFill>
                  <a:srgbClr val="3A6C29"/>
                </a:solidFill>
                <a:latin typeface="Arial"/>
                <a:cs typeface="Arial"/>
              </a:rPr>
              <a:t>C</a:t>
            </a:r>
            <a:r>
              <a:rPr sz="2800" spc="-15" dirty="0">
                <a:solidFill>
                  <a:srgbClr val="3A6C29"/>
                </a:solidFill>
                <a:latin typeface="Arial"/>
                <a:cs typeface="Arial"/>
              </a:rPr>
              <a:t>ent</a:t>
            </a:r>
            <a:r>
              <a:rPr sz="2800" spc="-10" dirty="0">
                <a:solidFill>
                  <a:srgbClr val="3A6C29"/>
                </a:solidFill>
                <a:latin typeface="Arial"/>
                <a:cs typeface="Arial"/>
              </a:rPr>
              <a:t>er</a:t>
            </a:r>
            <a:r>
              <a:rPr sz="2800" spc="-5" dirty="0">
                <a:solidFill>
                  <a:srgbClr val="3A6C29"/>
                </a:solidFill>
                <a:latin typeface="Arial"/>
                <a:cs typeface="Arial"/>
              </a:rPr>
              <a:t> </a:t>
            </a:r>
            <a:r>
              <a:rPr lang="en-US" sz="2800" spc="-10" dirty="0">
                <a:solidFill>
                  <a:srgbClr val="3A6C29"/>
                </a:solidFill>
                <a:latin typeface="Arial"/>
                <a:cs typeface="Arial"/>
              </a:rPr>
              <a:t>by </a:t>
            </a:r>
            <a:r>
              <a:rPr sz="2800" spc="-20" dirty="0">
                <a:solidFill>
                  <a:srgbClr val="3A6C29"/>
                </a:solidFill>
                <a:latin typeface="Arial"/>
                <a:cs typeface="Arial"/>
              </a:rPr>
              <a:t>11</a:t>
            </a:r>
            <a:r>
              <a:rPr sz="2800" spc="-5" dirty="0">
                <a:solidFill>
                  <a:srgbClr val="3A6C29"/>
                </a:solidFill>
                <a:latin typeface="Arial"/>
                <a:cs typeface="Arial"/>
              </a:rPr>
              <a:t>:</a:t>
            </a:r>
            <a:r>
              <a:rPr sz="2800" spc="-20" dirty="0">
                <a:solidFill>
                  <a:srgbClr val="3A6C29"/>
                </a:solidFill>
                <a:latin typeface="Arial"/>
                <a:cs typeface="Arial"/>
              </a:rPr>
              <a:t>5</a:t>
            </a:r>
            <a:r>
              <a:rPr sz="2800" spc="-15" dirty="0">
                <a:solidFill>
                  <a:srgbClr val="3A6C29"/>
                </a:solidFill>
                <a:latin typeface="Arial"/>
                <a:cs typeface="Arial"/>
              </a:rPr>
              <a:t>9</a:t>
            </a:r>
            <a:r>
              <a:rPr sz="2800" spc="-20" dirty="0">
                <a:solidFill>
                  <a:srgbClr val="3A6C29"/>
                </a:solidFill>
                <a:latin typeface="Arial"/>
                <a:cs typeface="Arial"/>
              </a:rPr>
              <a:t>pm</a:t>
            </a:r>
            <a:r>
              <a:rPr sz="2800" spc="15" dirty="0">
                <a:solidFill>
                  <a:srgbClr val="3A6C29"/>
                </a:solidFill>
                <a:latin typeface="Arial"/>
                <a:cs typeface="Arial"/>
              </a:rPr>
              <a:t> </a:t>
            </a:r>
            <a:r>
              <a:rPr sz="2800" spc="-20" dirty="0">
                <a:solidFill>
                  <a:srgbClr val="3A6C29"/>
                </a:solidFill>
                <a:latin typeface="Arial"/>
                <a:cs typeface="Arial"/>
              </a:rPr>
              <a:t>on</a:t>
            </a:r>
            <a:r>
              <a:rPr sz="2800" spc="-15" dirty="0">
                <a:solidFill>
                  <a:srgbClr val="3A6C29"/>
                </a:solidFill>
                <a:latin typeface="Arial"/>
                <a:cs typeface="Arial"/>
              </a:rPr>
              <a:t> </a:t>
            </a:r>
            <a:r>
              <a:rPr lang="en-US" sz="2800" spc="-15" dirty="0">
                <a:solidFill>
                  <a:srgbClr val="3A6C29"/>
                </a:solidFill>
                <a:latin typeface="Arial"/>
                <a:cs typeface="Arial"/>
              </a:rPr>
              <a:t>Friday, </a:t>
            </a:r>
            <a:r>
              <a:rPr sz="2800" spc="-15" dirty="0">
                <a:solidFill>
                  <a:srgbClr val="3A6C29"/>
                </a:solidFill>
                <a:latin typeface="Arial"/>
                <a:cs typeface="Arial"/>
              </a:rPr>
              <a:t>No</a:t>
            </a:r>
            <a:r>
              <a:rPr sz="2800" spc="-10" dirty="0">
                <a:solidFill>
                  <a:srgbClr val="3A6C29"/>
                </a:solidFill>
                <a:latin typeface="Arial"/>
                <a:cs typeface="Arial"/>
              </a:rPr>
              <a:t>v</a:t>
            </a:r>
            <a:r>
              <a:rPr sz="2800" spc="-20" dirty="0">
                <a:solidFill>
                  <a:srgbClr val="3A6C29"/>
                </a:solidFill>
                <a:latin typeface="Arial"/>
                <a:cs typeface="Arial"/>
              </a:rPr>
              <a:t>em</a:t>
            </a:r>
            <a:r>
              <a:rPr sz="2800" spc="-15" dirty="0">
                <a:solidFill>
                  <a:srgbClr val="3A6C29"/>
                </a:solidFill>
                <a:latin typeface="Arial"/>
                <a:cs typeface="Arial"/>
              </a:rPr>
              <a:t>ber</a:t>
            </a:r>
            <a:r>
              <a:rPr sz="2800" spc="30" dirty="0">
                <a:solidFill>
                  <a:srgbClr val="3A6C29"/>
                </a:solidFill>
                <a:latin typeface="Arial"/>
                <a:cs typeface="Arial"/>
              </a:rPr>
              <a:t> </a:t>
            </a:r>
            <a:r>
              <a:rPr lang="en-US" sz="2800" spc="-5" dirty="0">
                <a:solidFill>
                  <a:srgbClr val="3A6C29"/>
                </a:solidFill>
                <a:latin typeface="Arial"/>
                <a:cs typeface="Arial"/>
              </a:rPr>
              <a:t>3</a:t>
            </a:r>
            <a:r>
              <a:rPr lang="en-US" sz="2800" spc="-5" baseline="30000" dirty="0">
                <a:solidFill>
                  <a:srgbClr val="3A6C29"/>
                </a:solidFill>
                <a:latin typeface="Arial"/>
                <a:cs typeface="Arial"/>
              </a:rPr>
              <a:t>rd</a:t>
            </a:r>
            <a:r>
              <a:rPr sz="2800" spc="-10" dirty="0">
                <a:solidFill>
                  <a:srgbClr val="3A6C29"/>
                </a:solidFill>
                <a:latin typeface="Arial"/>
                <a:cs typeface="Arial"/>
              </a:rPr>
              <a:t>.</a:t>
            </a:r>
            <a:r>
              <a:rPr lang="en-US" sz="2800" spc="-10" dirty="0">
                <a:solidFill>
                  <a:srgbClr val="3A6C29"/>
                </a:solidFill>
                <a:latin typeface="Arial"/>
                <a:cs typeface="Arial"/>
              </a:rPr>
              <a:t> </a:t>
            </a:r>
            <a:r>
              <a:rPr sz="2800" spc="-25" dirty="0">
                <a:solidFill>
                  <a:srgbClr val="3A6C29"/>
                </a:solidFill>
                <a:latin typeface="Arial"/>
                <a:cs typeface="Arial"/>
              </a:rPr>
              <a:t>NO </a:t>
            </a:r>
            <a:r>
              <a:rPr sz="2800" spc="-20" dirty="0">
                <a:solidFill>
                  <a:srgbClr val="3A6C29"/>
                </a:solidFill>
                <a:latin typeface="Arial"/>
                <a:cs typeface="Arial"/>
              </a:rPr>
              <a:t>E</a:t>
            </a:r>
            <a:r>
              <a:rPr sz="2800" spc="-35" dirty="0">
                <a:solidFill>
                  <a:srgbClr val="3A6C29"/>
                </a:solidFill>
                <a:latin typeface="Arial"/>
                <a:cs typeface="Arial"/>
              </a:rPr>
              <a:t>X</a:t>
            </a:r>
            <a:r>
              <a:rPr sz="2800" spc="-20" dirty="0">
                <a:solidFill>
                  <a:srgbClr val="3A6C29"/>
                </a:solidFill>
                <a:latin typeface="Arial"/>
                <a:cs typeface="Arial"/>
              </a:rPr>
              <a:t>CE</a:t>
            </a:r>
            <a:r>
              <a:rPr sz="2800" spc="-35" dirty="0">
                <a:solidFill>
                  <a:srgbClr val="3A6C29"/>
                </a:solidFill>
                <a:latin typeface="Arial"/>
                <a:cs typeface="Arial"/>
              </a:rPr>
              <a:t>P</a:t>
            </a:r>
            <a:r>
              <a:rPr sz="2800" spc="-20" dirty="0">
                <a:solidFill>
                  <a:srgbClr val="3A6C29"/>
                </a:solidFill>
                <a:latin typeface="Arial"/>
                <a:cs typeface="Arial"/>
              </a:rPr>
              <a:t>TION</a:t>
            </a:r>
            <a:r>
              <a:rPr sz="2800" spc="-35" dirty="0">
                <a:solidFill>
                  <a:srgbClr val="3A6C29"/>
                </a:solidFill>
                <a:latin typeface="Arial"/>
                <a:cs typeface="Arial"/>
              </a:rPr>
              <a:t>S</a:t>
            </a:r>
            <a:r>
              <a:rPr sz="2800" spc="-10" dirty="0">
                <a:solidFill>
                  <a:srgbClr val="3A6C29"/>
                </a:solidFill>
                <a:latin typeface="Arial"/>
                <a:cs typeface="Arial"/>
              </a:rPr>
              <a:t>!!</a:t>
            </a:r>
            <a:endParaRPr sz="2800" dirty="0">
              <a:latin typeface="Arial"/>
              <a:cs typeface="Arial"/>
            </a:endParaRPr>
          </a:p>
          <a:p>
            <a:pPr>
              <a:lnSpc>
                <a:spcPts val="650"/>
              </a:lnSpc>
              <a:spcBef>
                <a:spcPts val="0"/>
              </a:spcBef>
            </a:pPr>
            <a:endParaRPr sz="650" dirty="0"/>
          </a:p>
          <a:p>
            <a:pPr marL="12700">
              <a:lnSpc>
                <a:spcPct val="100000"/>
              </a:lnSpc>
            </a:pPr>
            <a:r>
              <a:rPr sz="3050" spc="10" dirty="0">
                <a:solidFill>
                  <a:srgbClr val="4F9237"/>
                </a:solidFill>
                <a:latin typeface="Arial"/>
                <a:cs typeface="Arial"/>
              </a:rPr>
              <a:t>•</a:t>
            </a:r>
            <a:r>
              <a:rPr sz="3050" spc="-575" dirty="0">
                <a:solidFill>
                  <a:srgbClr val="4F9237"/>
                </a:solidFill>
                <a:latin typeface="Arial"/>
                <a:cs typeface="Arial"/>
              </a:rPr>
              <a:t> </a:t>
            </a:r>
            <a:r>
              <a:rPr sz="2800" spc="-20" dirty="0">
                <a:solidFill>
                  <a:srgbClr val="3A6C29"/>
                </a:solidFill>
                <a:latin typeface="Arial"/>
                <a:cs typeface="Arial"/>
              </a:rPr>
              <a:t>Che</a:t>
            </a:r>
            <a:r>
              <a:rPr sz="2800" spc="-10" dirty="0">
                <a:solidFill>
                  <a:srgbClr val="3A6C29"/>
                </a:solidFill>
                <a:latin typeface="Arial"/>
                <a:cs typeface="Arial"/>
              </a:rPr>
              <a:t>c</a:t>
            </a:r>
            <a:r>
              <a:rPr sz="2800" spc="-15" dirty="0">
                <a:solidFill>
                  <a:srgbClr val="3A6C29"/>
                </a:solidFill>
                <a:latin typeface="Arial"/>
                <a:cs typeface="Arial"/>
              </a:rPr>
              <a:t>k</a:t>
            </a:r>
            <a:r>
              <a:rPr sz="2800" spc="10" dirty="0">
                <a:solidFill>
                  <a:srgbClr val="3A6C29"/>
                </a:solidFill>
                <a:latin typeface="Arial"/>
                <a:cs typeface="Arial"/>
              </a:rPr>
              <a:t> </a:t>
            </a:r>
            <a:r>
              <a:rPr sz="2800" spc="-15" dirty="0">
                <a:solidFill>
                  <a:srgbClr val="3A6C29"/>
                </a:solidFill>
                <a:latin typeface="Arial"/>
                <a:cs typeface="Arial"/>
              </a:rPr>
              <a:t>your</a:t>
            </a:r>
            <a:r>
              <a:rPr lang="en-US" sz="2800" spc="-15" dirty="0">
                <a:solidFill>
                  <a:srgbClr val="3A6C29"/>
                </a:solidFill>
                <a:latin typeface="Arial"/>
                <a:cs typeface="Arial"/>
              </a:rPr>
              <a:t> January</a:t>
            </a:r>
            <a:r>
              <a:rPr sz="2800" spc="-15" dirty="0">
                <a:solidFill>
                  <a:srgbClr val="3A6C29"/>
                </a:solidFill>
                <a:latin typeface="Arial"/>
                <a:cs typeface="Arial"/>
              </a:rPr>
              <a:t> </a:t>
            </a:r>
            <a:r>
              <a:rPr sz="2800" spc="-20" dirty="0">
                <a:solidFill>
                  <a:srgbClr val="3A6C29"/>
                </a:solidFill>
                <a:latin typeface="Arial"/>
                <a:cs typeface="Arial"/>
              </a:rPr>
              <a:t>pa</a:t>
            </a:r>
            <a:r>
              <a:rPr sz="2800" spc="-5" dirty="0">
                <a:solidFill>
                  <a:srgbClr val="3A6C29"/>
                </a:solidFill>
                <a:latin typeface="Arial"/>
                <a:cs typeface="Arial"/>
              </a:rPr>
              <a:t>y</a:t>
            </a:r>
            <a:r>
              <a:rPr sz="2800" spc="-15" dirty="0">
                <a:solidFill>
                  <a:srgbClr val="3A6C29"/>
                </a:solidFill>
                <a:latin typeface="Arial"/>
                <a:cs typeface="Arial"/>
              </a:rPr>
              <a:t>ro</a:t>
            </a:r>
            <a:r>
              <a:rPr sz="2800" spc="-5" dirty="0">
                <a:solidFill>
                  <a:srgbClr val="3A6C29"/>
                </a:solidFill>
                <a:latin typeface="Arial"/>
                <a:cs typeface="Arial"/>
              </a:rPr>
              <a:t>l</a:t>
            </a:r>
            <a:r>
              <a:rPr sz="2800" spc="-10" dirty="0">
                <a:solidFill>
                  <a:srgbClr val="3A6C29"/>
                </a:solidFill>
                <a:latin typeface="Arial"/>
                <a:cs typeface="Arial"/>
              </a:rPr>
              <a:t>l</a:t>
            </a:r>
            <a:r>
              <a:rPr sz="2800" spc="10" dirty="0">
                <a:solidFill>
                  <a:srgbClr val="3A6C29"/>
                </a:solidFill>
                <a:latin typeface="Arial"/>
                <a:cs typeface="Arial"/>
              </a:rPr>
              <a:t> </a:t>
            </a:r>
            <a:r>
              <a:rPr sz="2800" spc="-20" dirty="0">
                <a:solidFill>
                  <a:srgbClr val="3A6C29"/>
                </a:solidFill>
                <a:latin typeface="Arial"/>
                <a:cs typeface="Arial"/>
              </a:rPr>
              <a:t>de</a:t>
            </a:r>
            <a:r>
              <a:rPr sz="2800" spc="-15" dirty="0">
                <a:solidFill>
                  <a:srgbClr val="3A6C29"/>
                </a:solidFill>
                <a:latin typeface="Arial"/>
                <a:cs typeface="Arial"/>
              </a:rPr>
              <a:t>d</a:t>
            </a:r>
            <a:r>
              <a:rPr sz="2800" spc="-20" dirty="0">
                <a:solidFill>
                  <a:srgbClr val="3A6C29"/>
                </a:solidFill>
                <a:latin typeface="Arial"/>
                <a:cs typeface="Arial"/>
              </a:rPr>
              <a:t>u</a:t>
            </a:r>
            <a:r>
              <a:rPr sz="2800" spc="-10" dirty="0">
                <a:solidFill>
                  <a:srgbClr val="3A6C29"/>
                </a:solidFill>
                <a:latin typeface="Arial"/>
                <a:cs typeface="Arial"/>
              </a:rPr>
              <a:t>cti</a:t>
            </a:r>
            <a:r>
              <a:rPr sz="2800" spc="-15" dirty="0">
                <a:solidFill>
                  <a:srgbClr val="3A6C29"/>
                </a:solidFill>
                <a:latin typeface="Arial"/>
                <a:cs typeface="Arial"/>
              </a:rPr>
              <a:t>o</a:t>
            </a:r>
            <a:r>
              <a:rPr sz="2800" spc="-10" dirty="0">
                <a:solidFill>
                  <a:srgbClr val="3A6C29"/>
                </a:solidFill>
                <a:latin typeface="Arial"/>
                <a:cs typeface="Arial"/>
              </a:rPr>
              <a:t>n</a:t>
            </a:r>
            <a:r>
              <a:rPr sz="2800" spc="-15" dirty="0">
                <a:solidFill>
                  <a:srgbClr val="3A6C29"/>
                </a:solidFill>
                <a:latin typeface="Arial"/>
                <a:cs typeface="Arial"/>
              </a:rPr>
              <a:t>s</a:t>
            </a:r>
            <a:endParaRPr sz="28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Guidelin</a:t>
            </a:r>
            <a:r>
              <a:rPr sz="3600" u="sng" spc="5" dirty="0">
                <a:solidFill>
                  <a:srgbClr val="46702B"/>
                </a:solidFill>
                <a:latin typeface="Arial"/>
                <a:cs typeface="Arial"/>
              </a:rPr>
              <a:t>e</a:t>
            </a:r>
            <a:r>
              <a:rPr sz="3600" u="sng" spc="0" dirty="0">
                <a:solidFill>
                  <a:srgbClr val="46702B"/>
                </a:solidFill>
                <a:latin typeface="Arial"/>
                <a:cs typeface="Arial"/>
              </a:rPr>
              <a:t>s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5</a:t>
            </a:r>
            <a:endParaRPr sz="900">
              <a:latin typeface="Arial"/>
              <a:cs typeface="Arial"/>
            </a:endParaRPr>
          </a:p>
        </p:txBody>
      </p:sp>
      <p:sp>
        <p:nvSpPr>
          <p:cNvPr id="3" name="object 3"/>
          <p:cNvSpPr txBox="1"/>
          <p:nvPr/>
        </p:nvSpPr>
        <p:spPr>
          <a:xfrm>
            <a:off x="838200" y="1371600"/>
            <a:ext cx="7478395" cy="3415030"/>
          </a:xfrm>
          <a:prstGeom prst="rect">
            <a:avLst/>
          </a:prstGeom>
        </p:spPr>
        <p:txBody>
          <a:bodyPr vert="horz" wrap="square" lIns="0" tIns="0" rIns="0" bIns="0" rtlCol="0">
            <a:noAutofit/>
          </a:bodyPr>
          <a:lstStyle/>
          <a:p>
            <a:pPr marL="469900" indent="-457200">
              <a:lnSpc>
                <a:spcPct val="100000"/>
              </a:lnSpc>
              <a:buFont typeface="Arial" panose="020B0604020202020204" pitchFamily="34" charset="0"/>
              <a:buChar char="•"/>
            </a:pPr>
            <a:r>
              <a:rPr lang="en-US" sz="2400" spc="-20" dirty="0">
                <a:solidFill>
                  <a:srgbClr val="3A6C29"/>
                </a:solidFill>
                <a:latin typeface="Arial" panose="020B0604020202020204" pitchFamily="34" charset="0"/>
                <a:cs typeface="Arial" panose="020B0604020202020204" pitchFamily="34" charset="0"/>
              </a:rPr>
              <a:t>Open Enrollment is your opportunity to make elections for 2025.</a:t>
            </a:r>
          </a:p>
          <a:p>
            <a:pPr marL="12700">
              <a:lnSpc>
                <a:spcPct val="100000"/>
              </a:lnSpc>
            </a:pPr>
            <a:endParaRPr lang="en-US" sz="2400" spc="-20" dirty="0">
              <a:solidFill>
                <a:srgbClr val="3A6C29"/>
              </a:solidFill>
              <a:latin typeface="Arial" panose="020B0604020202020204" pitchFamily="34" charset="0"/>
              <a:cs typeface="Arial" panose="020B0604020202020204" pitchFamily="34" charset="0"/>
            </a:endParaRPr>
          </a:p>
          <a:p>
            <a:pPr marL="469900" indent="-457200">
              <a:lnSpc>
                <a:spcPct val="100000"/>
              </a:lnSpc>
              <a:buFont typeface="Arial" panose="020B0604020202020204" pitchFamily="34" charset="0"/>
              <a:buChar char="•"/>
            </a:pPr>
            <a:r>
              <a:rPr sz="2400" spc="-20" dirty="0">
                <a:solidFill>
                  <a:srgbClr val="3A6C29"/>
                </a:solidFill>
                <a:latin typeface="Arial" panose="020B0604020202020204" pitchFamily="34" charset="0"/>
                <a:cs typeface="Arial" panose="020B0604020202020204" pitchFamily="34" charset="0"/>
              </a:rPr>
              <a:t>To</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a</a:t>
            </a:r>
            <a:r>
              <a:rPr sz="2400" spc="-15" dirty="0">
                <a:solidFill>
                  <a:srgbClr val="3A6C29"/>
                </a:solidFill>
                <a:latin typeface="Arial" panose="020B0604020202020204" pitchFamily="34" charset="0"/>
                <a:cs typeface="Arial" panose="020B0604020202020204" pitchFamily="34" charset="0"/>
              </a:rPr>
              <a:t>d</a:t>
            </a:r>
            <a:r>
              <a:rPr sz="2400" spc="-20" dirty="0">
                <a:solidFill>
                  <a:srgbClr val="3A6C29"/>
                </a:solidFill>
                <a:latin typeface="Arial" panose="020B0604020202020204" pitchFamily="34" charset="0"/>
                <a:cs typeface="Arial" panose="020B0604020202020204" pitchFamily="34" charset="0"/>
              </a:rPr>
              <a:t>d</a:t>
            </a:r>
            <a:r>
              <a:rPr sz="2400" spc="10"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so</a:t>
            </a:r>
            <a:r>
              <a:rPr sz="2400" spc="-20" dirty="0">
                <a:solidFill>
                  <a:srgbClr val="3A6C29"/>
                </a:solidFill>
                <a:latin typeface="Arial" panose="020B0604020202020204" pitchFamily="34" charset="0"/>
                <a:cs typeface="Arial" panose="020B0604020202020204" pitchFamily="34" charset="0"/>
              </a:rPr>
              <a:t>meo</a:t>
            </a:r>
            <a:r>
              <a:rPr sz="2400" spc="-15" dirty="0">
                <a:solidFill>
                  <a:srgbClr val="3A6C29"/>
                </a:solidFill>
                <a:latin typeface="Arial" panose="020B0604020202020204" pitchFamily="34" charset="0"/>
                <a:cs typeface="Arial" panose="020B0604020202020204" pitchFamily="34" charset="0"/>
              </a:rPr>
              <a:t>n</a:t>
            </a:r>
            <a:r>
              <a:rPr sz="2400" spc="-20" dirty="0">
                <a:solidFill>
                  <a:srgbClr val="3A6C29"/>
                </a:solidFill>
                <a:latin typeface="Arial" panose="020B0604020202020204" pitchFamily="34" charset="0"/>
                <a:cs typeface="Arial" panose="020B0604020202020204" pitchFamily="34" charset="0"/>
              </a:rPr>
              <a:t>e</a:t>
            </a:r>
            <a:r>
              <a:rPr sz="2400" spc="10"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to</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you</a:t>
            </a:r>
            <a:r>
              <a:rPr sz="2400" spc="-10" dirty="0">
                <a:solidFill>
                  <a:srgbClr val="3A6C29"/>
                </a:solidFill>
                <a:latin typeface="Arial" panose="020B0604020202020204" pitchFamily="34" charset="0"/>
                <a:cs typeface="Arial" panose="020B0604020202020204" pitchFamily="34" charset="0"/>
              </a:rPr>
              <a:t>r</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b</a:t>
            </a:r>
            <a:r>
              <a:rPr sz="2400" spc="-20" dirty="0">
                <a:solidFill>
                  <a:srgbClr val="3A6C29"/>
                </a:solidFill>
                <a:latin typeface="Arial" panose="020B0604020202020204" pitchFamily="34" charset="0"/>
                <a:cs typeface="Arial" panose="020B0604020202020204" pitchFamily="34" charset="0"/>
              </a:rPr>
              <a:t>en</a:t>
            </a:r>
            <a:r>
              <a:rPr sz="2400" spc="-15" dirty="0">
                <a:solidFill>
                  <a:srgbClr val="3A6C29"/>
                </a:solidFill>
                <a:latin typeface="Arial" panose="020B0604020202020204" pitchFamily="34" charset="0"/>
                <a:cs typeface="Arial" panose="020B0604020202020204" pitchFamily="34" charset="0"/>
              </a:rPr>
              <a:t>e</a:t>
            </a:r>
            <a:r>
              <a:rPr sz="2400" spc="-10" dirty="0">
                <a:solidFill>
                  <a:srgbClr val="3A6C29"/>
                </a:solidFill>
                <a:latin typeface="Arial" panose="020B0604020202020204" pitchFamily="34" charset="0"/>
                <a:cs typeface="Arial" panose="020B0604020202020204" pitchFamily="34" charset="0"/>
              </a:rPr>
              <a:t>fits</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yo</a:t>
            </a:r>
            <a:r>
              <a:rPr sz="2400" spc="-20" dirty="0">
                <a:solidFill>
                  <a:srgbClr val="3A6C29"/>
                </a:solidFill>
                <a:latin typeface="Arial" panose="020B0604020202020204" pitchFamily="34" charset="0"/>
                <a:cs typeface="Arial" panose="020B0604020202020204" pitchFamily="34" charset="0"/>
              </a:rPr>
              <a:t>u</a:t>
            </a:r>
            <a:r>
              <a:rPr sz="2400" spc="4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ha</a:t>
            </a:r>
            <a:r>
              <a:rPr sz="2400" spc="-5" dirty="0">
                <a:solidFill>
                  <a:srgbClr val="3A6C29"/>
                </a:solidFill>
                <a:latin typeface="Arial" panose="020B0604020202020204" pitchFamily="34" charset="0"/>
                <a:cs typeface="Arial" panose="020B0604020202020204" pitchFamily="34" charset="0"/>
              </a:rPr>
              <a:t>v</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to</a:t>
            </a:r>
            <a:r>
              <a:rPr lang="en-US" sz="2400" dirty="0">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p</a:t>
            </a:r>
            <a:r>
              <a:rPr sz="2400" spc="-5" dirty="0">
                <a:solidFill>
                  <a:srgbClr val="3A6C29"/>
                </a:solidFill>
                <a:latin typeface="Arial" panose="020B0604020202020204" pitchFamily="34" charset="0"/>
                <a:cs typeface="Arial" panose="020B0604020202020204" pitchFamily="34" charset="0"/>
              </a:rPr>
              <a:t>r</a:t>
            </a:r>
            <a:r>
              <a:rPr sz="2400" spc="-20"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vi</a:t>
            </a:r>
            <a:r>
              <a:rPr sz="2400" spc="-15" dirty="0">
                <a:solidFill>
                  <a:srgbClr val="3A6C29"/>
                </a:solidFill>
                <a:latin typeface="Arial" panose="020B0604020202020204" pitchFamily="34" charset="0"/>
                <a:cs typeface="Arial" panose="020B0604020202020204" pitchFamily="34" charset="0"/>
              </a:rPr>
              <a:t>d</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t</a:t>
            </a:r>
            <a:r>
              <a:rPr sz="2400" spc="-20" dirty="0">
                <a:solidFill>
                  <a:srgbClr val="3A6C29"/>
                </a:solidFill>
                <a:latin typeface="Arial" panose="020B0604020202020204" pitchFamily="34" charset="0"/>
                <a:cs typeface="Arial" panose="020B0604020202020204" pitchFamily="34" charset="0"/>
              </a:rPr>
              <a:t>he</a:t>
            </a:r>
            <a:r>
              <a:rPr sz="2400" spc="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f</a:t>
            </a:r>
            <a:r>
              <a:rPr sz="2400" spc="-15"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ll</a:t>
            </a:r>
            <a:r>
              <a:rPr sz="2400" spc="-15" dirty="0">
                <a:solidFill>
                  <a:srgbClr val="3A6C29"/>
                </a:solidFill>
                <a:latin typeface="Arial" panose="020B0604020202020204" pitchFamily="34" charset="0"/>
                <a:cs typeface="Arial" panose="020B0604020202020204" pitchFamily="34" charset="0"/>
              </a:rPr>
              <a:t>owing</a:t>
            </a:r>
            <a:r>
              <a:rPr sz="2400" spc="1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d</a:t>
            </a:r>
            <a:r>
              <a:rPr sz="2400" spc="-15" dirty="0">
                <a:solidFill>
                  <a:srgbClr val="3A6C29"/>
                </a:solidFill>
                <a:latin typeface="Arial" panose="020B0604020202020204" pitchFamily="34" charset="0"/>
                <a:cs typeface="Arial" panose="020B0604020202020204" pitchFamily="34" charset="0"/>
              </a:rPr>
              <a:t>ocu</a:t>
            </a:r>
            <a:r>
              <a:rPr sz="2400" spc="-20" dirty="0">
                <a:solidFill>
                  <a:srgbClr val="3A6C29"/>
                </a:solidFill>
                <a:latin typeface="Arial" panose="020B0604020202020204" pitchFamily="34" charset="0"/>
                <a:cs typeface="Arial" panose="020B0604020202020204" pitchFamily="34" charset="0"/>
              </a:rPr>
              <a:t>me</a:t>
            </a:r>
            <a:r>
              <a:rPr sz="2400" spc="-15" dirty="0">
                <a:solidFill>
                  <a:srgbClr val="3A6C29"/>
                </a:solidFill>
                <a:latin typeface="Arial" panose="020B0604020202020204" pitchFamily="34" charset="0"/>
                <a:cs typeface="Arial" panose="020B0604020202020204" pitchFamily="34" charset="0"/>
              </a:rPr>
              <a:t>nta</a:t>
            </a:r>
            <a:r>
              <a:rPr sz="2400" spc="-5" dirty="0">
                <a:solidFill>
                  <a:srgbClr val="3A6C29"/>
                </a:solidFill>
                <a:latin typeface="Arial" panose="020B0604020202020204" pitchFamily="34" charset="0"/>
                <a:cs typeface="Arial" panose="020B0604020202020204" pitchFamily="34" charset="0"/>
              </a:rPr>
              <a:t>t</a:t>
            </a:r>
            <a:r>
              <a:rPr sz="2400" spc="-10" dirty="0">
                <a:solidFill>
                  <a:srgbClr val="3A6C29"/>
                </a:solidFill>
                <a:latin typeface="Arial" panose="020B0604020202020204" pitchFamily="34" charset="0"/>
                <a:cs typeface="Arial" panose="020B0604020202020204" pitchFamily="34" charset="0"/>
              </a:rPr>
              <a:t>i</a:t>
            </a:r>
            <a:r>
              <a:rPr sz="2400" spc="-15" dirty="0">
                <a:solidFill>
                  <a:srgbClr val="3A6C29"/>
                </a:solidFill>
                <a:latin typeface="Arial" panose="020B0604020202020204" pitchFamily="34" charset="0"/>
                <a:cs typeface="Arial" panose="020B0604020202020204" pitchFamily="34" charset="0"/>
              </a:rPr>
              <a:t>on:</a:t>
            </a:r>
            <a:endParaRPr sz="2400" dirty="0">
              <a:latin typeface="Arial" panose="020B0604020202020204" pitchFamily="34" charset="0"/>
              <a:cs typeface="Arial" panose="020B0604020202020204" pitchFamily="34" charset="0"/>
            </a:endParaRPr>
          </a:p>
          <a:p>
            <a:pPr>
              <a:lnSpc>
                <a:spcPts val="650"/>
              </a:lnSpc>
              <a:spcBef>
                <a:spcPts val="0"/>
              </a:spcBef>
            </a:pPr>
            <a:endParaRPr sz="2400" dirty="0">
              <a:latin typeface="Arial" panose="020B0604020202020204" pitchFamily="34" charset="0"/>
              <a:cs typeface="Arial" panose="020B0604020202020204" pitchFamily="34" charset="0"/>
            </a:endParaRPr>
          </a:p>
          <a:p>
            <a:pPr marL="927100" lvl="1" indent="-457200">
              <a:buClr>
                <a:srgbClr val="4F9237"/>
              </a:buClr>
              <a:buSzPct val="108928"/>
              <a:buFont typeface="Arial"/>
              <a:buChar char="•"/>
              <a:tabLst>
                <a:tab pos="469265" algn="l"/>
              </a:tabLst>
            </a:pPr>
            <a:r>
              <a:rPr sz="2400" spc="-25" dirty="0">
                <a:solidFill>
                  <a:srgbClr val="3A6C29"/>
                </a:solidFill>
                <a:latin typeface="Arial" panose="020B0604020202020204" pitchFamily="34" charset="0"/>
                <a:cs typeface="Arial" panose="020B0604020202020204" pitchFamily="34" charset="0"/>
              </a:rPr>
              <a:t>M</a:t>
            </a:r>
            <a:r>
              <a:rPr sz="2400" spc="-15" dirty="0">
                <a:solidFill>
                  <a:srgbClr val="3A6C29"/>
                </a:solidFill>
                <a:latin typeface="Arial" panose="020B0604020202020204" pitchFamily="34" charset="0"/>
                <a:cs typeface="Arial" panose="020B0604020202020204" pitchFamily="34" charset="0"/>
              </a:rPr>
              <a:t>a</a:t>
            </a:r>
            <a:r>
              <a:rPr sz="2400" spc="-10" dirty="0">
                <a:solidFill>
                  <a:srgbClr val="3A6C29"/>
                </a:solidFill>
                <a:latin typeface="Arial" panose="020B0604020202020204" pitchFamily="34" charset="0"/>
                <a:cs typeface="Arial" panose="020B0604020202020204" pitchFamily="34" charset="0"/>
              </a:rPr>
              <a:t>r</a:t>
            </a:r>
            <a:r>
              <a:rPr sz="2400" spc="0" dirty="0">
                <a:solidFill>
                  <a:srgbClr val="3A6C29"/>
                </a:solidFill>
                <a:latin typeface="Arial" panose="020B0604020202020204" pitchFamily="34" charset="0"/>
                <a:cs typeface="Arial" panose="020B0604020202020204" pitchFamily="34" charset="0"/>
              </a:rPr>
              <a:t>r</a:t>
            </a:r>
            <a:r>
              <a:rPr sz="2400" spc="-10" dirty="0">
                <a:solidFill>
                  <a:srgbClr val="3A6C29"/>
                </a:solidFill>
                <a:latin typeface="Arial" panose="020B0604020202020204" pitchFamily="34" charset="0"/>
                <a:cs typeface="Arial" panose="020B0604020202020204" pitchFamily="34" charset="0"/>
              </a:rPr>
              <a:t>ia</a:t>
            </a:r>
            <a:r>
              <a:rPr sz="2400" spc="-20" dirty="0">
                <a:solidFill>
                  <a:srgbClr val="3A6C29"/>
                </a:solidFill>
                <a:latin typeface="Arial" panose="020B0604020202020204" pitchFamily="34" charset="0"/>
                <a:cs typeface="Arial" panose="020B0604020202020204" pitchFamily="34" charset="0"/>
              </a:rPr>
              <a:t>ge</a:t>
            </a:r>
            <a:r>
              <a:rPr sz="2400" spc="30"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Cer</a:t>
            </a:r>
            <a:r>
              <a:rPr sz="2400" spc="-5" dirty="0">
                <a:solidFill>
                  <a:srgbClr val="3A6C29"/>
                </a:solidFill>
                <a:latin typeface="Arial" panose="020B0604020202020204" pitchFamily="34" charset="0"/>
                <a:cs typeface="Arial" panose="020B0604020202020204" pitchFamily="34" charset="0"/>
              </a:rPr>
              <a:t>t</a:t>
            </a:r>
            <a:r>
              <a:rPr sz="2400" spc="-10" dirty="0">
                <a:solidFill>
                  <a:srgbClr val="3A6C29"/>
                </a:solidFill>
                <a:latin typeface="Arial" panose="020B0604020202020204" pitchFamily="34" charset="0"/>
                <a:cs typeface="Arial" panose="020B0604020202020204" pitchFamily="34" charset="0"/>
              </a:rPr>
              <a:t>if</a:t>
            </a:r>
            <a:r>
              <a:rPr sz="2400" spc="-5" dirty="0">
                <a:solidFill>
                  <a:srgbClr val="3A6C29"/>
                </a:solidFill>
                <a:latin typeface="Arial" panose="020B0604020202020204" pitchFamily="34" charset="0"/>
                <a:cs typeface="Arial" panose="020B0604020202020204" pitchFamily="34" charset="0"/>
              </a:rPr>
              <a:t>i</a:t>
            </a:r>
            <a:r>
              <a:rPr sz="2400" spc="-15" dirty="0">
                <a:solidFill>
                  <a:srgbClr val="3A6C29"/>
                </a:solidFill>
                <a:latin typeface="Arial" panose="020B0604020202020204" pitchFamily="34" charset="0"/>
                <a:cs typeface="Arial" panose="020B0604020202020204" pitchFamily="34" charset="0"/>
              </a:rPr>
              <a:t>cate</a:t>
            </a:r>
            <a:endParaRPr sz="2400" dirty="0">
              <a:latin typeface="Arial" panose="020B0604020202020204" pitchFamily="34" charset="0"/>
              <a:cs typeface="Arial" panose="020B0604020202020204" pitchFamily="34" charset="0"/>
            </a:endParaRPr>
          </a:p>
          <a:p>
            <a:pPr>
              <a:lnSpc>
                <a:spcPts val="600"/>
              </a:lnSpc>
              <a:spcBef>
                <a:spcPts val="0"/>
              </a:spcBef>
              <a:buClr>
                <a:srgbClr val="4F9237"/>
              </a:buClr>
              <a:buFont typeface="Arial"/>
              <a:buChar char="•"/>
            </a:pPr>
            <a:endParaRPr sz="2400" dirty="0">
              <a:latin typeface="Arial" panose="020B0604020202020204" pitchFamily="34" charset="0"/>
              <a:cs typeface="Arial" panose="020B0604020202020204" pitchFamily="34" charset="0"/>
            </a:endParaRPr>
          </a:p>
          <a:p>
            <a:pPr marL="927100" lvl="1" indent="-457200">
              <a:buClr>
                <a:srgbClr val="4F9237"/>
              </a:buClr>
              <a:buSzPct val="108928"/>
              <a:buFont typeface="Arial"/>
              <a:buChar char="•"/>
              <a:tabLst>
                <a:tab pos="469265" algn="l"/>
              </a:tabLst>
            </a:pPr>
            <a:r>
              <a:rPr sz="2400" spc="-15" dirty="0">
                <a:solidFill>
                  <a:srgbClr val="3A6C29"/>
                </a:solidFill>
                <a:latin typeface="Arial" panose="020B0604020202020204" pitchFamily="34" charset="0"/>
                <a:cs typeface="Arial" panose="020B0604020202020204" pitchFamily="34" charset="0"/>
              </a:rPr>
              <a:t>Bi</a:t>
            </a:r>
            <a:r>
              <a:rPr sz="2400" spc="-5" dirty="0">
                <a:solidFill>
                  <a:srgbClr val="3A6C29"/>
                </a:solidFill>
                <a:latin typeface="Arial" panose="020B0604020202020204" pitchFamily="34" charset="0"/>
                <a:cs typeface="Arial" panose="020B0604020202020204" pitchFamily="34" charset="0"/>
              </a:rPr>
              <a:t>r</a:t>
            </a:r>
            <a:r>
              <a:rPr sz="2400" spc="-15" dirty="0">
                <a:solidFill>
                  <a:srgbClr val="3A6C29"/>
                </a:solidFill>
                <a:latin typeface="Arial" panose="020B0604020202020204" pitchFamily="34" charset="0"/>
                <a:cs typeface="Arial" panose="020B0604020202020204" pitchFamily="34" charset="0"/>
              </a:rPr>
              <a:t>th</a:t>
            </a:r>
            <a:r>
              <a:rPr sz="2400" spc="10" dirty="0">
                <a:solidFill>
                  <a:srgbClr val="3A6C29"/>
                </a:solidFill>
                <a:latin typeface="Arial" panose="020B0604020202020204" pitchFamily="34" charset="0"/>
                <a:cs typeface="Arial" panose="020B0604020202020204" pitchFamily="34" charset="0"/>
              </a:rPr>
              <a:t> </a:t>
            </a:r>
            <a:r>
              <a:rPr sz="2400" spc="-25" dirty="0">
                <a:solidFill>
                  <a:srgbClr val="3A6C29"/>
                </a:solidFill>
                <a:latin typeface="Arial" panose="020B0604020202020204" pitchFamily="34" charset="0"/>
                <a:cs typeface="Arial" panose="020B0604020202020204" pitchFamily="34" charset="0"/>
              </a:rPr>
              <a:t>C</a:t>
            </a:r>
            <a:r>
              <a:rPr sz="2400" spc="-10" dirty="0">
                <a:solidFill>
                  <a:srgbClr val="3A6C29"/>
                </a:solidFill>
                <a:latin typeface="Arial" panose="020B0604020202020204" pitchFamily="34" charset="0"/>
                <a:cs typeface="Arial" panose="020B0604020202020204" pitchFamily="34" charset="0"/>
              </a:rPr>
              <a:t>er</a:t>
            </a:r>
            <a:r>
              <a:rPr sz="2400" spc="-5" dirty="0">
                <a:solidFill>
                  <a:srgbClr val="3A6C29"/>
                </a:solidFill>
                <a:latin typeface="Arial" panose="020B0604020202020204" pitchFamily="34" charset="0"/>
                <a:cs typeface="Arial" panose="020B0604020202020204" pitchFamily="34" charset="0"/>
              </a:rPr>
              <a:t>t</a:t>
            </a:r>
            <a:r>
              <a:rPr sz="2400" spc="-10" dirty="0">
                <a:solidFill>
                  <a:srgbClr val="3A6C29"/>
                </a:solidFill>
                <a:latin typeface="Arial" panose="020B0604020202020204" pitchFamily="34" charset="0"/>
                <a:cs typeface="Arial" panose="020B0604020202020204" pitchFamily="34" charset="0"/>
              </a:rPr>
              <a:t>i</a:t>
            </a:r>
            <a:r>
              <a:rPr sz="2400" spc="-5" dirty="0">
                <a:solidFill>
                  <a:srgbClr val="3A6C29"/>
                </a:solidFill>
                <a:latin typeface="Arial" panose="020B0604020202020204" pitchFamily="34" charset="0"/>
                <a:cs typeface="Arial" panose="020B0604020202020204" pitchFamily="34" charset="0"/>
              </a:rPr>
              <a:t>f</a:t>
            </a:r>
            <a:r>
              <a:rPr sz="2400" spc="-10" dirty="0">
                <a:solidFill>
                  <a:srgbClr val="3A6C29"/>
                </a:solidFill>
                <a:latin typeface="Arial" panose="020B0604020202020204" pitchFamily="34" charset="0"/>
                <a:cs typeface="Arial" panose="020B0604020202020204" pitchFamily="34" charset="0"/>
              </a:rPr>
              <a:t>i</a:t>
            </a:r>
            <a:r>
              <a:rPr sz="2400" spc="-5" dirty="0">
                <a:solidFill>
                  <a:srgbClr val="3A6C29"/>
                </a:solidFill>
                <a:latin typeface="Arial" panose="020B0604020202020204" pitchFamily="34" charset="0"/>
                <a:cs typeface="Arial" panose="020B0604020202020204" pitchFamily="34" charset="0"/>
              </a:rPr>
              <a:t>c</a:t>
            </a:r>
            <a:r>
              <a:rPr sz="2400" spc="-20" dirty="0">
                <a:solidFill>
                  <a:srgbClr val="3A6C29"/>
                </a:solidFill>
                <a:latin typeface="Arial" panose="020B0604020202020204" pitchFamily="34" charset="0"/>
                <a:cs typeface="Arial" panose="020B0604020202020204" pitchFamily="34" charset="0"/>
              </a:rPr>
              <a:t>a</a:t>
            </a:r>
            <a:r>
              <a:rPr sz="2400" spc="0" dirty="0">
                <a:solidFill>
                  <a:srgbClr val="3A6C29"/>
                </a:solidFill>
                <a:latin typeface="Arial" panose="020B0604020202020204" pitchFamily="34" charset="0"/>
                <a:cs typeface="Arial" panose="020B0604020202020204" pitchFamily="34" charset="0"/>
              </a:rPr>
              <a:t>t</a:t>
            </a:r>
            <a:r>
              <a:rPr sz="2400" spc="-20" dirty="0">
                <a:solidFill>
                  <a:srgbClr val="3A6C29"/>
                </a:solidFill>
                <a:latin typeface="Arial" panose="020B0604020202020204" pitchFamily="34" charset="0"/>
                <a:cs typeface="Arial" panose="020B0604020202020204" pitchFamily="34" charset="0"/>
              </a:rPr>
              <a:t>e</a:t>
            </a:r>
            <a:endParaRPr sz="2400" dirty="0">
              <a:latin typeface="Arial" panose="020B0604020202020204" pitchFamily="34" charset="0"/>
              <a:cs typeface="Arial" panose="020B0604020202020204" pitchFamily="34" charset="0"/>
            </a:endParaRPr>
          </a:p>
          <a:p>
            <a:pPr>
              <a:lnSpc>
                <a:spcPts val="600"/>
              </a:lnSpc>
              <a:spcBef>
                <a:spcPts val="1"/>
              </a:spcBef>
              <a:buClr>
                <a:srgbClr val="4F9237"/>
              </a:buClr>
              <a:buFont typeface="Arial"/>
              <a:buChar char="•"/>
            </a:pPr>
            <a:endParaRPr sz="2400" dirty="0">
              <a:latin typeface="Arial" panose="020B0604020202020204" pitchFamily="34" charset="0"/>
              <a:cs typeface="Arial" panose="020B0604020202020204" pitchFamily="34" charset="0"/>
            </a:endParaRPr>
          </a:p>
          <a:p>
            <a:pPr marL="927100" lvl="1" indent="-457200">
              <a:buClr>
                <a:srgbClr val="4F9237"/>
              </a:buClr>
              <a:buSzPct val="108928"/>
              <a:buFont typeface="Arial"/>
              <a:buChar char="•"/>
              <a:tabLst>
                <a:tab pos="469265" algn="l"/>
              </a:tabLst>
            </a:pPr>
            <a:r>
              <a:rPr sz="2400" spc="-20" dirty="0">
                <a:solidFill>
                  <a:srgbClr val="3A6C29"/>
                </a:solidFill>
                <a:latin typeface="Arial" panose="020B0604020202020204" pitchFamily="34" charset="0"/>
                <a:cs typeface="Arial" panose="020B0604020202020204" pitchFamily="34" charset="0"/>
              </a:rPr>
              <a:t>Da</a:t>
            </a:r>
            <a:r>
              <a:rPr sz="2400" spc="0" dirty="0">
                <a:solidFill>
                  <a:srgbClr val="3A6C29"/>
                </a:solidFill>
                <a:latin typeface="Arial" panose="020B0604020202020204" pitchFamily="34" charset="0"/>
                <a:cs typeface="Arial" panose="020B0604020202020204" pitchFamily="34" charset="0"/>
              </a:rPr>
              <a:t>t</a:t>
            </a:r>
            <a:r>
              <a:rPr sz="2400" spc="-20" dirty="0">
                <a:solidFill>
                  <a:srgbClr val="3A6C29"/>
                </a:solidFill>
                <a:latin typeface="Arial" panose="020B0604020202020204" pitchFamily="34" charset="0"/>
                <a:cs typeface="Arial" panose="020B0604020202020204" pitchFamily="34" charset="0"/>
              </a:rPr>
              <a:t>e </a:t>
            </a:r>
            <a:r>
              <a:rPr sz="2400" spc="-15"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f </a:t>
            </a:r>
            <a:r>
              <a:rPr sz="2400" spc="-15" dirty="0">
                <a:solidFill>
                  <a:srgbClr val="3A6C29"/>
                </a:solidFill>
                <a:latin typeface="Arial" panose="020B0604020202020204" pitchFamily="34" charset="0"/>
                <a:cs typeface="Arial" panose="020B0604020202020204" pitchFamily="34" charset="0"/>
              </a:rPr>
              <a:t>Birth</a:t>
            </a:r>
            <a:endParaRPr sz="2400" dirty="0">
              <a:latin typeface="Arial" panose="020B0604020202020204" pitchFamily="34" charset="0"/>
              <a:cs typeface="Arial" panose="020B0604020202020204" pitchFamily="34" charset="0"/>
            </a:endParaRPr>
          </a:p>
          <a:p>
            <a:pPr>
              <a:lnSpc>
                <a:spcPts val="600"/>
              </a:lnSpc>
              <a:spcBef>
                <a:spcPts val="0"/>
              </a:spcBef>
              <a:buClr>
                <a:srgbClr val="4F9237"/>
              </a:buClr>
              <a:buFont typeface="Arial"/>
              <a:buChar char="•"/>
            </a:pPr>
            <a:endParaRPr sz="2400" dirty="0">
              <a:latin typeface="Arial" panose="020B0604020202020204" pitchFamily="34" charset="0"/>
              <a:cs typeface="Arial" panose="020B0604020202020204" pitchFamily="34" charset="0"/>
            </a:endParaRPr>
          </a:p>
          <a:p>
            <a:pPr marL="927100" lvl="1" indent="-457200">
              <a:buClr>
                <a:srgbClr val="4F9237"/>
              </a:buClr>
              <a:buSzPct val="108928"/>
              <a:buFont typeface="Arial"/>
              <a:buChar char="•"/>
              <a:tabLst>
                <a:tab pos="469265" algn="l"/>
              </a:tabLst>
            </a:pPr>
            <a:r>
              <a:rPr sz="2400" spc="-20" dirty="0">
                <a:solidFill>
                  <a:srgbClr val="3A6C29"/>
                </a:solidFill>
                <a:latin typeface="Arial" panose="020B0604020202020204" pitchFamily="34" charset="0"/>
                <a:cs typeface="Arial" panose="020B0604020202020204" pitchFamily="34" charset="0"/>
              </a:rPr>
              <a:t>So</a:t>
            </a:r>
            <a:r>
              <a:rPr sz="2400" spc="-5" dirty="0">
                <a:solidFill>
                  <a:srgbClr val="3A6C29"/>
                </a:solidFill>
                <a:latin typeface="Arial" panose="020B0604020202020204" pitchFamily="34" charset="0"/>
                <a:cs typeface="Arial" panose="020B0604020202020204" pitchFamily="34" charset="0"/>
              </a:rPr>
              <a:t>c</a:t>
            </a:r>
            <a:r>
              <a:rPr sz="2400" spc="-10" dirty="0">
                <a:solidFill>
                  <a:srgbClr val="3A6C29"/>
                </a:solidFill>
                <a:latin typeface="Arial" panose="020B0604020202020204" pitchFamily="34" charset="0"/>
                <a:cs typeface="Arial" panose="020B0604020202020204" pitchFamily="34" charset="0"/>
              </a:rPr>
              <a:t>ial</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Sec</a:t>
            </a:r>
            <a:r>
              <a:rPr sz="2400" spc="-15" dirty="0">
                <a:solidFill>
                  <a:srgbClr val="3A6C29"/>
                </a:solidFill>
                <a:latin typeface="Arial" panose="020B0604020202020204" pitchFamily="34" charset="0"/>
                <a:cs typeface="Arial" panose="020B0604020202020204" pitchFamily="34" charset="0"/>
              </a:rPr>
              <a:t>u</a:t>
            </a:r>
            <a:r>
              <a:rPr sz="2400" spc="-10" dirty="0">
                <a:solidFill>
                  <a:srgbClr val="3A6C29"/>
                </a:solidFill>
                <a:latin typeface="Arial" panose="020B0604020202020204" pitchFamily="34" charset="0"/>
                <a:cs typeface="Arial" panose="020B0604020202020204" pitchFamily="34" charset="0"/>
              </a:rPr>
              <a:t>ri</a:t>
            </a:r>
            <a:r>
              <a:rPr sz="2400" spc="-5" dirty="0">
                <a:solidFill>
                  <a:srgbClr val="3A6C29"/>
                </a:solidFill>
                <a:latin typeface="Arial" panose="020B0604020202020204" pitchFamily="34" charset="0"/>
                <a:cs typeface="Arial" panose="020B0604020202020204" pitchFamily="34" charset="0"/>
              </a:rPr>
              <a:t>t</a:t>
            </a:r>
            <a:r>
              <a:rPr sz="2400" spc="-15" dirty="0">
                <a:solidFill>
                  <a:srgbClr val="3A6C29"/>
                </a:solidFill>
                <a:latin typeface="Arial" panose="020B0604020202020204" pitchFamily="34" charset="0"/>
                <a:cs typeface="Arial" panose="020B0604020202020204" pitchFamily="34" charset="0"/>
              </a:rPr>
              <a:t>y</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Numb</a:t>
            </a:r>
            <a:r>
              <a:rPr sz="2400" spc="-15" dirty="0">
                <a:solidFill>
                  <a:srgbClr val="3A6C29"/>
                </a:solidFill>
                <a:latin typeface="Arial" panose="020B0604020202020204" pitchFamily="34" charset="0"/>
                <a:cs typeface="Arial" panose="020B0604020202020204" pitchFamily="34" charset="0"/>
              </a:rPr>
              <a:t>ers</a:t>
            </a:r>
            <a:endParaRPr lang="en-US" sz="2400" spc="-15" dirty="0">
              <a:solidFill>
                <a:srgbClr val="3A6C29"/>
              </a:solidFill>
              <a:latin typeface="Arial" panose="020B0604020202020204" pitchFamily="34" charset="0"/>
              <a:cs typeface="Arial" panose="020B0604020202020204" pitchFamily="34" charset="0"/>
            </a:endParaRPr>
          </a:p>
          <a:p>
            <a:pPr marL="469900" lvl="1">
              <a:buClr>
                <a:srgbClr val="4F9237"/>
              </a:buClr>
              <a:buSzPct val="108928"/>
              <a:tabLst>
                <a:tab pos="469265" algn="l"/>
              </a:tabLst>
            </a:pPr>
            <a:endParaRPr lang="en-US" sz="2400" spc="-15" dirty="0">
              <a:solidFill>
                <a:srgbClr val="3A6C29"/>
              </a:solidFill>
              <a:latin typeface="Arial" panose="020B0604020202020204" pitchFamily="34" charset="0"/>
              <a:cs typeface="Arial" panose="020B0604020202020204" pitchFamily="34" charset="0"/>
            </a:endParaRPr>
          </a:p>
          <a:p>
            <a:pPr marL="469900" indent="-457200">
              <a:buClr>
                <a:srgbClr val="4F9237"/>
              </a:buClr>
              <a:buSzPct val="108928"/>
              <a:buFont typeface="Arial" panose="020B0604020202020204" pitchFamily="34" charset="0"/>
              <a:buChar char="•"/>
              <a:tabLst>
                <a:tab pos="469265" algn="l"/>
              </a:tabLst>
            </a:pPr>
            <a:r>
              <a:rPr lang="en-US" sz="2400" spc="-20" dirty="0">
                <a:solidFill>
                  <a:srgbClr val="3A6C29"/>
                </a:solidFill>
                <a:latin typeface="Arial" panose="020B0604020202020204" pitchFamily="34" charset="0"/>
                <a:cs typeface="Arial" panose="020B0604020202020204" pitchFamily="34" charset="0"/>
              </a:rPr>
              <a:t>The only other time you can make a change to those elections is if you experience a </a:t>
            </a:r>
            <a:r>
              <a:rPr lang="en-US" sz="2400" b="1" spc="-20" dirty="0">
                <a:solidFill>
                  <a:srgbClr val="3A6C29"/>
                </a:solidFill>
                <a:latin typeface="Arial" panose="020B0604020202020204" pitchFamily="34" charset="0"/>
                <a:cs typeface="Arial" panose="020B0604020202020204" pitchFamily="34" charset="0"/>
              </a:rPr>
              <a:t>Qualifying Life Event</a:t>
            </a:r>
            <a:r>
              <a:rPr lang="en-US" sz="2400" spc="-20" dirty="0">
                <a:solidFill>
                  <a:srgbClr val="3A6C29"/>
                </a:solidFill>
                <a:latin typeface="Arial" panose="020B0604020202020204" pitchFamily="34" charset="0"/>
                <a:cs typeface="Arial" panose="020B0604020202020204" pitchFamily="34" charset="0"/>
              </a:rPr>
              <a:t>.</a:t>
            </a:r>
          </a:p>
          <a:p>
            <a:pPr marL="469900" lvl="1">
              <a:buClr>
                <a:srgbClr val="4F9237"/>
              </a:buClr>
              <a:buSzPct val="108928"/>
              <a:tabLst>
                <a:tab pos="469265" algn="l"/>
              </a:tabLst>
            </a:pPr>
            <a:endParaRPr lang="en-US" sz="2800" spc="-15" dirty="0">
              <a:solidFill>
                <a:srgbClr val="3A6C29"/>
              </a:solidFill>
              <a:latin typeface="Arial"/>
              <a:cs typeface="Arial"/>
            </a:endParaRPr>
          </a:p>
          <a:p>
            <a:pPr marL="469900" lvl="1">
              <a:buClr>
                <a:srgbClr val="4F9237"/>
              </a:buClr>
              <a:buSzPct val="108928"/>
              <a:tabLst>
                <a:tab pos="469265" algn="l"/>
              </a:tabLst>
            </a:pPr>
            <a:endParaRPr lang="en-US" sz="2800" spc="-15" dirty="0">
              <a:solidFill>
                <a:srgbClr val="3A6C29"/>
              </a:solidFill>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Qualifying</a:t>
            </a:r>
            <a:r>
              <a:rPr sz="3600" u="sng" spc="-15" dirty="0">
                <a:solidFill>
                  <a:srgbClr val="46702B"/>
                </a:solidFill>
                <a:latin typeface="Arial"/>
                <a:cs typeface="Arial"/>
              </a:rPr>
              <a:t> </a:t>
            </a:r>
            <a:r>
              <a:rPr sz="3600" u="sng" spc="0" dirty="0">
                <a:solidFill>
                  <a:srgbClr val="46702B"/>
                </a:solidFill>
                <a:latin typeface="Arial"/>
                <a:cs typeface="Arial"/>
              </a:rPr>
              <a:t>Life</a:t>
            </a:r>
            <a:r>
              <a:rPr sz="3600" u="sng" spc="-20" dirty="0">
                <a:solidFill>
                  <a:srgbClr val="46702B"/>
                </a:solidFill>
                <a:latin typeface="Arial"/>
                <a:cs typeface="Arial"/>
              </a:rPr>
              <a:t> </a:t>
            </a:r>
            <a:r>
              <a:rPr sz="3600" u="sng" spc="0" dirty="0">
                <a:solidFill>
                  <a:srgbClr val="46702B"/>
                </a:solidFill>
                <a:latin typeface="Arial"/>
                <a:cs typeface="Arial"/>
              </a:rPr>
              <a:t>Event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4</a:t>
            </a:r>
            <a:endParaRPr sz="900">
              <a:latin typeface="Arial"/>
              <a:cs typeface="Arial"/>
            </a:endParaRPr>
          </a:p>
        </p:txBody>
      </p:sp>
      <p:sp>
        <p:nvSpPr>
          <p:cNvPr id="3" name="object 3"/>
          <p:cNvSpPr txBox="1"/>
          <p:nvPr/>
        </p:nvSpPr>
        <p:spPr>
          <a:xfrm>
            <a:off x="1037640" y="1594103"/>
            <a:ext cx="7561580" cy="4994910"/>
          </a:xfrm>
          <a:prstGeom prst="rect">
            <a:avLst/>
          </a:prstGeom>
        </p:spPr>
        <p:txBody>
          <a:bodyPr vert="horz" wrap="square" lIns="0" tIns="0" rIns="0" bIns="0" rtlCol="0">
            <a:noAutofit/>
          </a:bodyPr>
          <a:lstStyle/>
          <a:p>
            <a:pPr marL="469265" indent="-457200">
              <a:lnSpc>
                <a:spcPct val="100000"/>
              </a:lnSpc>
              <a:buClr>
                <a:srgbClr val="4F9237"/>
              </a:buClr>
              <a:buSzPct val="108928"/>
              <a:buFont typeface="Arial"/>
              <a:buChar char="•"/>
              <a:tabLst>
                <a:tab pos="469265" algn="l"/>
              </a:tabLst>
            </a:pPr>
            <a:r>
              <a:rPr sz="2400" spc="-20" dirty="0">
                <a:solidFill>
                  <a:srgbClr val="3A6C29"/>
                </a:solidFill>
                <a:latin typeface="Arial" panose="020B0604020202020204" pitchFamily="34" charset="0"/>
                <a:cs typeface="Arial" panose="020B0604020202020204" pitchFamily="34" charset="0"/>
              </a:rPr>
              <a:t>Ma</a:t>
            </a:r>
            <a:r>
              <a:rPr sz="2400" spc="-5" dirty="0">
                <a:solidFill>
                  <a:srgbClr val="3A6C29"/>
                </a:solidFill>
                <a:latin typeface="Arial" panose="020B0604020202020204" pitchFamily="34" charset="0"/>
                <a:cs typeface="Arial" panose="020B0604020202020204" pitchFamily="34" charset="0"/>
              </a:rPr>
              <a:t>r</a:t>
            </a:r>
            <a:r>
              <a:rPr sz="2400" spc="-10" dirty="0">
                <a:solidFill>
                  <a:srgbClr val="3A6C29"/>
                </a:solidFill>
                <a:latin typeface="Arial" panose="020B0604020202020204" pitchFamily="34" charset="0"/>
                <a:cs typeface="Arial" panose="020B0604020202020204" pitchFamily="34" charset="0"/>
              </a:rPr>
              <a:t>ria</a:t>
            </a:r>
            <a:r>
              <a:rPr sz="2400" spc="-20" dirty="0">
                <a:solidFill>
                  <a:srgbClr val="3A6C29"/>
                </a:solidFill>
                <a:latin typeface="Arial" panose="020B0604020202020204" pitchFamily="34" charset="0"/>
                <a:cs typeface="Arial" panose="020B0604020202020204" pitchFamily="34" charset="0"/>
              </a:rPr>
              <a:t>ge</a:t>
            </a:r>
            <a:endParaRPr sz="2400" dirty="0">
              <a:latin typeface="Arial" panose="020B0604020202020204" pitchFamily="34" charset="0"/>
              <a:cs typeface="Arial" panose="020B0604020202020204" pitchFamily="34" charset="0"/>
            </a:endParaRPr>
          </a:p>
          <a:p>
            <a:pPr>
              <a:lnSpc>
                <a:spcPts val="600"/>
              </a:lnSpc>
              <a:spcBef>
                <a:spcPts val="0"/>
              </a:spcBef>
              <a:buClr>
                <a:srgbClr val="4F9237"/>
              </a:buClr>
              <a:buFont typeface="Arial"/>
              <a:buChar char="•"/>
            </a:pPr>
            <a:endParaRPr sz="2400" dirty="0">
              <a:latin typeface="Arial" panose="020B0604020202020204" pitchFamily="34" charset="0"/>
              <a:cs typeface="Arial" panose="020B0604020202020204" pitchFamily="34" charset="0"/>
            </a:endParaRPr>
          </a:p>
          <a:p>
            <a:pPr marL="469265" indent="-457200">
              <a:lnSpc>
                <a:spcPct val="100000"/>
              </a:lnSpc>
              <a:buClr>
                <a:srgbClr val="4F9237"/>
              </a:buClr>
              <a:buSzPct val="108928"/>
              <a:buFont typeface="Arial"/>
              <a:buChar char="•"/>
              <a:tabLst>
                <a:tab pos="469265" algn="l"/>
              </a:tabLst>
            </a:pPr>
            <a:r>
              <a:rPr sz="2400" spc="-15" dirty="0">
                <a:solidFill>
                  <a:srgbClr val="3A6C29"/>
                </a:solidFill>
                <a:latin typeface="Arial" panose="020B0604020202020204" pitchFamily="34" charset="0"/>
                <a:cs typeface="Arial" panose="020B0604020202020204" pitchFamily="34" charset="0"/>
              </a:rPr>
              <a:t>Divo</a:t>
            </a:r>
            <a:r>
              <a:rPr sz="2400" spc="-5" dirty="0">
                <a:solidFill>
                  <a:srgbClr val="3A6C29"/>
                </a:solidFill>
                <a:latin typeface="Arial" panose="020B0604020202020204" pitchFamily="34" charset="0"/>
                <a:cs typeface="Arial" panose="020B0604020202020204" pitchFamily="34" charset="0"/>
              </a:rPr>
              <a:t>r</a:t>
            </a:r>
            <a:r>
              <a:rPr sz="2400" spc="-15" dirty="0">
                <a:solidFill>
                  <a:srgbClr val="3A6C29"/>
                </a:solidFill>
                <a:latin typeface="Arial" panose="020B0604020202020204" pitchFamily="34" charset="0"/>
                <a:cs typeface="Arial" panose="020B0604020202020204" pitchFamily="34" charset="0"/>
              </a:rPr>
              <a:t>ce</a:t>
            </a:r>
            <a:endParaRPr sz="2400" dirty="0">
              <a:latin typeface="Arial" panose="020B0604020202020204" pitchFamily="34" charset="0"/>
              <a:cs typeface="Arial" panose="020B0604020202020204" pitchFamily="34" charset="0"/>
            </a:endParaRPr>
          </a:p>
          <a:p>
            <a:pPr>
              <a:lnSpc>
                <a:spcPts val="600"/>
              </a:lnSpc>
              <a:spcBef>
                <a:spcPts val="3"/>
              </a:spcBef>
              <a:buClr>
                <a:srgbClr val="4F9237"/>
              </a:buClr>
              <a:buFont typeface="Arial"/>
              <a:buChar char="•"/>
            </a:pPr>
            <a:endParaRPr sz="2400" dirty="0">
              <a:latin typeface="Arial" panose="020B0604020202020204" pitchFamily="34" charset="0"/>
              <a:cs typeface="Arial" panose="020B0604020202020204" pitchFamily="34" charset="0"/>
            </a:endParaRPr>
          </a:p>
          <a:p>
            <a:pPr marL="469265" indent="-457200">
              <a:lnSpc>
                <a:spcPct val="100000"/>
              </a:lnSpc>
              <a:buClr>
                <a:srgbClr val="4F9237"/>
              </a:buClr>
              <a:buSzPct val="108928"/>
              <a:buFont typeface="Arial"/>
              <a:buChar char="•"/>
              <a:tabLst>
                <a:tab pos="469265" algn="l"/>
              </a:tabLst>
            </a:pPr>
            <a:r>
              <a:rPr sz="2400" spc="-15" dirty="0">
                <a:solidFill>
                  <a:srgbClr val="3A6C29"/>
                </a:solidFill>
                <a:latin typeface="Arial" panose="020B0604020202020204" pitchFamily="34" charset="0"/>
                <a:cs typeface="Arial" panose="020B0604020202020204" pitchFamily="34" charset="0"/>
              </a:rPr>
              <a:t>Birth</a:t>
            </a:r>
            <a:r>
              <a:rPr sz="2400" spc="10"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f </a:t>
            </a:r>
            <a:r>
              <a:rPr sz="2400" spc="-15" dirty="0">
                <a:solidFill>
                  <a:srgbClr val="3A6C29"/>
                </a:solidFill>
                <a:latin typeface="Arial" panose="020B0604020202020204" pitchFamily="34" charset="0"/>
                <a:cs typeface="Arial" panose="020B0604020202020204" pitchFamily="34" charset="0"/>
              </a:rPr>
              <a:t>Chi</a:t>
            </a:r>
            <a:r>
              <a:rPr sz="2400" spc="-5" dirty="0">
                <a:solidFill>
                  <a:srgbClr val="3A6C29"/>
                </a:solidFill>
                <a:latin typeface="Arial" panose="020B0604020202020204" pitchFamily="34" charset="0"/>
                <a:cs typeface="Arial" panose="020B0604020202020204" pitchFamily="34" charset="0"/>
              </a:rPr>
              <a:t>l</a:t>
            </a:r>
            <a:r>
              <a:rPr sz="2400" spc="-20" dirty="0">
                <a:solidFill>
                  <a:srgbClr val="3A6C29"/>
                </a:solidFill>
                <a:latin typeface="Arial" panose="020B0604020202020204" pitchFamily="34" charset="0"/>
                <a:cs typeface="Arial" panose="020B0604020202020204" pitchFamily="34" charset="0"/>
              </a:rPr>
              <a:t>d</a:t>
            </a:r>
            <a:endParaRPr sz="2400" dirty="0">
              <a:latin typeface="Arial" panose="020B0604020202020204" pitchFamily="34" charset="0"/>
              <a:cs typeface="Arial" panose="020B0604020202020204" pitchFamily="34" charset="0"/>
            </a:endParaRPr>
          </a:p>
          <a:p>
            <a:pPr>
              <a:lnSpc>
                <a:spcPts val="600"/>
              </a:lnSpc>
              <a:spcBef>
                <a:spcPts val="0"/>
              </a:spcBef>
              <a:buClr>
                <a:srgbClr val="4F9237"/>
              </a:buClr>
              <a:buFont typeface="Arial"/>
              <a:buChar char="•"/>
            </a:pPr>
            <a:endParaRPr sz="2400" dirty="0">
              <a:latin typeface="Arial" panose="020B0604020202020204" pitchFamily="34" charset="0"/>
              <a:cs typeface="Arial" panose="020B0604020202020204" pitchFamily="34" charset="0"/>
            </a:endParaRPr>
          </a:p>
          <a:p>
            <a:pPr marL="469265" indent="-457200">
              <a:lnSpc>
                <a:spcPct val="100000"/>
              </a:lnSpc>
              <a:buClr>
                <a:srgbClr val="4F9237"/>
              </a:buClr>
              <a:buSzPct val="108928"/>
              <a:buFont typeface="Arial"/>
              <a:buChar char="•"/>
              <a:tabLst>
                <a:tab pos="469265" algn="l"/>
              </a:tabLst>
            </a:pPr>
            <a:r>
              <a:rPr sz="2400" spc="-20" dirty="0">
                <a:solidFill>
                  <a:srgbClr val="3A6C29"/>
                </a:solidFill>
                <a:latin typeface="Arial" panose="020B0604020202020204" pitchFamily="34" charset="0"/>
                <a:cs typeface="Arial" panose="020B0604020202020204" pitchFamily="34" charset="0"/>
              </a:rPr>
              <a:t>L</a:t>
            </a:r>
            <a:r>
              <a:rPr sz="2400" spc="-15" dirty="0">
                <a:solidFill>
                  <a:srgbClr val="3A6C29"/>
                </a:solidFill>
                <a:latin typeface="Arial" panose="020B0604020202020204" pitchFamily="34" charset="0"/>
                <a:cs typeface="Arial" panose="020B0604020202020204" pitchFamily="34" charset="0"/>
              </a:rPr>
              <a:t>oss</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of</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ot</a:t>
            </a:r>
            <a:r>
              <a:rPr sz="2400" spc="-10" dirty="0">
                <a:solidFill>
                  <a:srgbClr val="3A6C29"/>
                </a:solidFill>
                <a:latin typeface="Arial" panose="020B0604020202020204" pitchFamily="34" charset="0"/>
                <a:cs typeface="Arial" panose="020B0604020202020204" pitchFamily="34" charset="0"/>
              </a:rPr>
              <a:t>h</a:t>
            </a:r>
            <a:r>
              <a:rPr sz="2400" spc="-15" dirty="0">
                <a:solidFill>
                  <a:srgbClr val="3A6C29"/>
                </a:solidFill>
                <a:latin typeface="Arial" panose="020B0604020202020204" pitchFamily="34" charset="0"/>
                <a:cs typeface="Arial" panose="020B0604020202020204" pitchFamily="34" charset="0"/>
              </a:rPr>
              <a:t>er</a:t>
            </a:r>
            <a:r>
              <a:rPr sz="2400" spc="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c</a:t>
            </a:r>
            <a:r>
              <a:rPr sz="2400" spc="-20"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v</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r</a:t>
            </a:r>
            <a:r>
              <a:rPr sz="2400" spc="-20" dirty="0">
                <a:solidFill>
                  <a:srgbClr val="3A6C29"/>
                </a:solidFill>
                <a:latin typeface="Arial" panose="020B0604020202020204" pitchFamily="34" charset="0"/>
                <a:cs typeface="Arial" panose="020B0604020202020204" pitchFamily="34" charset="0"/>
              </a:rPr>
              <a:t>a</a:t>
            </a:r>
            <a:r>
              <a:rPr sz="2400" spc="-15" dirty="0">
                <a:solidFill>
                  <a:srgbClr val="3A6C29"/>
                </a:solidFill>
                <a:latin typeface="Arial" panose="020B0604020202020204" pitchFamily="34" charset="0"/>
                <a:cs typeface="Arial" panose="020B0604020202020204" pitchFamily="34" charset="0"/>
              </a:rPr>
              <a:t>g</a:t>
            </a:r>
            <a:r>
              <a:rPr sz="2400" spc="-20" dirty="0">
                <a:solidFill>
                  <a:srgbClr val="3A6C29"/>
                </a:solidFill>
                <a:latin typeface="Arial" panose="020B0604020202020204" pitchFamily="34" charset="0"/>
                <a:cs typeface="Arial" panose="020B0604020202020204" pitchFamily="34" charset="0"/>
              </a:rPr>
              <a:t>e</a:t>
            </a:r>
            <a:endParaRPr sz="2400" dirty="0">
              <a:latin typeface="Arial" panose="020B0604020202020204" pitchFamily="34" charset="0"/>
              <a:cs typeface="Arial" panose="020B0604020202020204" pitchFamily="34" charset="0"/>
            </a:endParaRPr>
          </a:p>
          <a:p>
            <a:pPr>
              <a:lnSpc>
                <a:spcPts val="600"/>
              </a:lnSpc>
              <a:spcBef>
                <a:spcPts val="0"/>
              </a:spcBef>
              <a:buClr>
                <a:srgbClr val="4F9237"/>
              </a:buClr>
              <a:buFont typeface="Arial"/>
              <a:buChar char="•"/>
            </a:pPr>
            <a:endParaRPr sz="2400" dirty="0">
              <a:latin typeface="Arial" panose="020B0604020202020204" pitchFamily="34" charset="0"/>
              <a:cs typeface="Arial" panose="020B0604020202020204" pitchFamily="34" charset="0"/>
            </a:endParaRPr>
          </a:p>
          <a:p>
            <a:pPr marL="469265" indent="-457200">
              <a:lnSpc>
                <a:spcPct val="100000"/>
              </a:lnSpc>
              <a:buClr>
                <a:srgbClr val="4F9237"/>
              </a:buClr>
              <a:buSzPct val="108928"/>
              <a:buFont typeface="Arial"/>
              <a:buChar char="•"/>
              <a:tabLst>
                <a:tab pos="469265" algn="l"/>
              </a:tabLst>
            </a:pPr>
            <a:r>
              <a:rPr sz="2400" spc="-15" dirty="0">
                <a:solidFill>
                  <a:srgbClr val="3A6C29"/>
                </a:solidFill>
                <a:latin typeface="Arial" panose="020B0604020202020204" pitchFamily="34" charset="0"/>
                <a:cs typeface="Arial" panose="020B0604020202020204" pitchFamily="34" charset="0"/>
              </a:rPr>
              <a:t>Loss</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of dependent</a:t>
            </a:r>
            <a:r>
              <a:rPr sz="2400" spc="1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status</a:t>
            </a:r>
            <a:endParaRPr sz="2400" dirty="0">
              <a:latin typeface="Arial" panose="020B0604020202020204" pitchFamily="34" charset="0"/>
              <a:cs typeface="Arial" panose="020B0604020202020204" pitchFamily="34" charset="0"/>
            </a:endParaRPr>
          </a:p>
          <a:p>
            <a:pPr>
              <a:lnSpc>
                <a:spcPts val="1000"/>
              </a:lnSpc>
            </a:pPr>
            <a:endParaRPr sz="2400" dirty="0">
              <a:latin typeface="Arial" panose="020B0604020202020204" pitchFamily="34" charset="0"/>
              <a:cs typeface="Arial" panose="020B0604020202020204" pitchFamily="34" charset="0"/>
            </a:endParaRPr>
          </a:p>
          <a:p>
            <a:pPr>
              <a:lnSpc>
                <a:spcPts val="1000"/>
              </a:lnSpc>
            </a:pPr>
            <a:endParaRPr sz="2400" dirty="0">
              <a:latin typeface="Arial" panose="020B0604020202020204" pitchFamily="34" charset="0"/>
              <a:cs typeface="Arial" panose="020B0604020202020204" pitchFamily="34" charset="0"/>
            </a:endParaRPr>
          </a:p>
          <a:p>
            <a:pPr>
              <a:lnSpc>
                <a:spcPts val="1000"/>
              </a:lnSpc>
            </a:pPr>
            <a:endParaRPr sz="2400" dirty="0">
              <a:latin typeface="Arial" panose="020B0604020202020204" pitchFamily="34" charset="0"/>
              <a:cs typeface="Arial" panose="020B0604020202020204" pitchFamily="34" charset="0"/>
            </a:endParaRPr>
          </a:p>
          <a:p>
            <a:pPr>
              <a:lnSpc>
                <a:spcPts val="1000"/>
              </a:lnSpc>
            </a:pPr>
            <a:endParaRPr sz="2400" dirty="0">
              <a:latin typeface="Arial" panose="020B0604020202020204" pitchFamily="34" charset="0"/>
              <a:cs typeface="Arial" panose="020B0604020202020204" pitchFamily="34" charset="0"/>
            </a:endParaRPr>
          </a:p>
          <a:p>
            <a:pPr>
              <a:lnSpc>
                <a:spcPts val="1100"/>
              </a:lnSpc>
              <a:spcBef>
                <a:spcPts val="11"/>
              </a:spcBef>
            </a:pPr>
            <a:endParaRPr sz="2400" dirty="0">
              <a:latin typeface="Arial" panose="020B0604020202020204" pitchFamily="34" charset="0"/>
              <a:cs typeface="Arial" panose="020B0604020202020204" pitchFamily="34" charset="0"/>
            </a:endParaRPr>
          </a:p>
          <a:p>
            <a:pPr marL="12700" marR="12700">
              <a:lnSpc>
                <a:spcPct val="100000"/>
              </a:lnSpc>
            </a:pPr>
            <a:r>
              <a:rPr sz="2400" spc="-20" dirty="0">
                <a:solidFill>
                  <a:srgbClr val="3A6C29"/>
                </a:solidFill>
                <a:latin typeface="Arial" panose="020B0604020202020204" pitchFamily="34" charset="0"/>
                <a:cs typeface="Arial" panose="020B0604020202020204" pitchFamily="34" charset="0"/>
              </a:rPr>
              <a:t>You</a:t>
            </a:r>
            <a:r>
              <a:rPr sz="2400" spc="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hav</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3</a:t>
            </a:r>
            <a:r>
              <a:rPr lang="en-US" sz="2400" spc="-20" dirty="0">
                <a:solidFill>
                  <a:srgbClr val="3A6C29"/>
                </a:solidFill>
                <a:latin typeface="Arial" panose="020B0604020202020204" pitchFamily="34" charset="0"/>
                <a:cs typeface="Arial" panose="020B0604020202020204" pitchFamily="34" charset="0"/>
              </a:rPr>
              <a:t>1 </a:t>
            </a:r>
            <a:r>
              <a:rPr sz="2400" spc="-20" dirty="0">
                <a:solidFill>
                  <a:srgbClr val="3A6C29"/>
                </a:solidFill>
                <a:latin typeface="Arial" panose="020B0604020202020204" pitchFamily="34" charset="0"/>
                <a:cs typeface="Arial" panose="020B0604020202020204" pitchFamily="34" charset="0"/>
              </a:rPr>
              <a:t>d</a:t>
            </a:r>
            <a:r>
              <a:rPr sz="2400" spc="-10" dirty="0">
                <a:solidFill>
                  <a:srgbClr val="3A6C29"/>
                </a:solidFill>
                <a:latin typeface="Arial" panose="020B0604020202020204" pitchFamily="34" charset="0"/>
                <a:cs typeface="Arial" panose="020B0604020202020204" pitchFamily="34" charset="0"/>
              </a:rPr>
              <a:t>a</a:t>
            </a:r>
            <a:r>
              <a:rPr sz="2400" spc="-15" dirty="0">
                <a:solidFill>
                  <a:srgbClr val="3A6C29"/>
                </a:solidFill>
                <a:latin typeface="Arial" panose="020B0604020202020204" pitchFamily="34" charset="0"/>
                <a:cs typeface="Arial" panose="020B0604020202020204" pitchFamily="34" charset="0"/>
              </a:rPr>
              <a:t>y</a:t>
            </a:r>
            <a:r>
              <a:rPr lang="en-US" sz="2400" spc="-15" dirty="0">
                <a:solidFill>
                  <a:srgbClr val="3A6C29"/>
                </a:solidFill>
                <a:latin typeface="Arial" panose="020B0604020202020204" pitchFamily="34" charset="0"/>
                <a:cs typeface="Arial" panose="020B0604020202020204" pitchFamily="34" charset="0"/>
              </a:rPr>
              <a:t>s</a:t>
            </a:r>
            <a:r>
              <a:rPr sz="2400" spc="-1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fro</a:t>
            </a:r>
            <a:r>
              <a:rPr sz="2400" spc="-25" dirty="0">
                <a:solidFill>
                  <a:srgbClr val="3A6C29"/>
                </a:solidFill>
                <a:latin typeface="Arial" panose="020B0604020202020204" pitchFamily="34" charset="0"/>
                <a:cs typeface="Arial" panose="020B0604020202020204" pitchFamily="34" charset="0"/>
              </a:rPr>
              <a:t>m</a:t>
            </a:r>
            <a:r>
              <a:rPr sz="2400" spc="-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t</a:t>
            </a:r>
            <a:r>
              <a:rPr sz="2400" spc="-15" dirty="0">
                <a:solidFill>
                  <a:srgbClr val="3A6C29"/>
                </a:solidFill>
                <a:latin typeface="Arial" panose="020B0604020202020204" pitchFamily="34" charset="0"/>
                <a:cs typeface="Arial" panose="020B0604020202020204" pitchFamily="34" charset="0"/>
              </a:rPr>
              <a:t>h</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a:t>
            </a:r>
            <a:r>
              <a:rPr sz="2400" spc="-10" dirty="0">
                <a:solidFill>
                  <a:srgbClr val="3A6C29"/>
                </a:solidFill>
                <a:latin typeface="Arial" panose="020B0604020202020204" pitchFamily="34" charset="0"/>
                <a:cs typeface="Arial" panose="020B0604020202020204" pitchFamily="34" charset="0"/>
              </a:rPr>
              <a:t>d</a:t>
            </a:r>
            <a:r>
              <a:rPr sz="2400" spc="-15" dirty="0">
                <a:solidFill>
                  <a:srgbClr val="3A6C29"/>
                </a:solidFill>
                <a:latin typeface="Arial" panose="020B0604020202020204" pitchFamily="34" charset="0"/>
                <a:cs typeface="Arial" panose="020B0604020202020204" pitchFamily="34" charset="0"/>
              </a:rPr>
              <a:t>ate of</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the </a:t>
            </a:r>
            <a:r>
              <a:rPr sz="2400" spc="-20" dirty="0">
                <a:solidFill>
                  <a:srgbClr val="3A6C29"/>
                </a:solidFill>
                <a:latin typeface="Arial" panose="020B0604020202020204" pitchFamily="34" charset="0"/>
                <a:cs typeface="Arial" panose="020B0604020202020204" pitchFamily="34" charset="0"/>
              </a:rPr>
              <a:t>Qua</a:t>
            </a:r>
            <a:r>
              <a:rPr sz="2400" spc="-5" dirty="0">
                <a:solidFill>
                  <a:srgbClr val="3A6C29"/>
                </a:solidFill>
                <a:latin typeface="Arial" panose="020B0604020202020204" pitchFamily="34" charset="0"/>
                <a:cs typeface="Arial" panose="020B0604020202020204" pitchFamily="34" charset="0"/>
              </a:rPr>
              <a:t>l</a:t>
            </a:r>
            <a:r>
              <a:rPr sz="2400" spc="-10" dirty="0">
                <a:solidFill>
                  <a:srgbClr val="3A6C29"/>
                </a:solidFill>
                <a:latin typeface="Arial" panose="020B0604020202020204" pitchFamily="34" charset="0"/>
                <a:cs typeface="Arial" panose="020B0604020202020204" pitchFamily="34" charset="0"/>
              </a:rPr>
              <a:t>ifyi</a:t>
            </a:r>
            <a:r>
              <a:rPr sz="2400" spc="-15" dirty="0">
                <a:solidFill>
                  <a:srgbClr val="3A6C29"/>
                </a:solidFill>
                <a:latin typeface="Arial" panose="020B0604020202020204" pitchFamily="34" charset="0"/>
                <a:cs typeface="Arial" panose="020B0604020202020204" pitchFamily="34" charset="0"/>
              </a:rPr>
              <a:t>n</a:t>
            </a:r>
            <a:r>
              <a:rPr sz="2400" spc="-20" dirty="0">
                <a:solidFill>
                  <a:srgbClr val="3A6C29"/>
                </a:solidFill>
                <a:latin typeface="Arial" panose="020B0604020202020204" pitchFamily="34" charset="0"/>
                <a:cs typeface="Arial" panose="020B0604020202020204" pitchFamily="34" charset="0"/>
              </a:rPr>
              <a:t>g</a:t>
            </a:r>
            <a:r>
              <a:rPr sz="2400" spc="-10" dirty="0">
                <a:solidFill>
                  <a:srgbClr val="3A6C29"/>
                </a:solidFill>
                <a:latin typeface="Arial" panose="020B0604020202020204" pitchFamily="34" charset="0"/>
                <a:cs typeface="Arial" panose="020B0604020202020204" pitchFamily="34" charset="0"/>
              </a:rPr>
              <a:t> Li</a:t>
            </a:r>
            <a:r>
              <a:rPr sz="2400" spc="-5" dirty="0">
                <a:solidFill>
                  <a:srgbClr val="3A6C29"/>
                </a:solidFill>
                <a:latin typeface="Arial" panose="020B0604020202020204" pitchFamily="34" charset="0"/>
                <a:cs typeface="Arial" panose="020B0604020202020204" pitchFamily="34" charset="0"/>
              </a:rPr>
              <a:t>f</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Ev</a:t>
            </a:r>
            <a:r>
              <a:rPr sz="2400" spc="-15" dirty="0">
                <a:solidFill>
                  <a:srgbClr val="3A6C29"/>
                </a:solidFill>
                <a:latin typeface="Arial" panose="020B0604020202020204" pitchFamily="34" charset="0"/>
                <a:cs typeface="Arial" panose="020B0604020202020204" pitchFamily="34" charset="0"/>
              </a:rPr>
              <a:t>ent</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to</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not</a:t>
            </a:r>
            <a:r>
              <a:rPr sz="2400" spc="-5" dirty="0">
                <a:solidFill>
                  <a:srgbClr val="3A6C29"/>
                </a:solidFill>
                <a:latin typeface="Arial" panose="020B0604020202020204" pitchFamily="34" charset="0"/>
                <a:cs typeface="Arial" panose="020B0604020202020204" pitchFamily="34" charset="0"/>
              </a:rPr>
              <a:t>i</a:t>
            </a:r>
            <a:r>
              <a:rPr sz="2400" spc="-15" dirty="0">
                <a:solidFill>
                  <a:srgbClr val="3A6C29"/>
                </a:solidFill>
                <a:latin typeface="Arial" panose="020B0604020202020204" pitchFamily="34" charset="0"/>
                <a:cs typeface="Arial" panose="020B0604020202020204" pitchFamily="34" charset="0"/>
              </a:rPr>
              <a:t>fy </a:t>
            </a:r>
            <a:r>
              <a:rPr sz="2400" spc="-20" dirty="0">
                <a:solidFill>
                  <a:srgbClr val="3A6C29"/>
                </a:solidFill>
                <a:latin typeface="Arial" panose="020B0604020202020204" pitchFamily="34" charset="0"/>
                <a:cs typeface="Arial" panose="020B0604020202020204" pitchFamily="34" charset="0"/>
              </a:rPr>
              <a:t>Human</a:t>
            </a:r>
            <a:r>
              <a:rPr sz="2400" spc="2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Res</a:t>
            </a:r>
            <a:r>
              <a:rPr sz="2400" spc="-15" dirty="0">
                <a:solidFill>
                  <a:srgbClr val="3A6C29"/>
                </a:solidFill>
                <a:latin typeface="Arial" panose="020B0604020202020204" pitchFamily="34" charset="0"/>
                <a:cs typeface="Arial" panose="020B0604020202020204" pitchFamily="34" charset="0"/>
              </a:rPr>
              <a:t>our</a:t>
            </a:r>
            <a:r>
              <a:rPr sz="2400" spc="-5" dirty="0">
                <a:solidFill>
                  <a:srgbClr val="3A6C29"/>
                </a:solidFill>
                <a:latin typeface="Arial" panose="020B0604020202020204" pitchFamily="34" charset="0"/>
                <a:cs typeface="Arial" panose="020B0604020202020204" pitchFamily="34" charset="0"/>
              </a:rPr>
              <a:t>c</a:t>
            </a:r>
            <a:r>
              <a:rPr sz="2400" spc="-15" dirty="0">
                <a:solidFill>
                  <a:srgbClr val="3A6C29"/>
                </a:solidFill>
                <a:latin typeface="Arial" panose="020B0604020202020204" pitchFamily="34" charset="0"/>
                <a:cs typeface="Arial" panose="020B0604020202020204" pitchFamily="34" charset="0"/>
              </a:rPr>
              <a:t>es</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of</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the ch</a:t>
            </a:r>
            <a:r>
              <a:rPr sz="2400" spc="-20" dirty="0">
                <a:solidFill>
                  <a:srgbClr val="3A6C29"/>
                </a:solidFill>
                <a:latin typeface="Arial" panose="020B0604020202020204" pitchFamily="34" charset="0"/>
                <a:cs typeface="Arial" panose="020B0604020202020204" pitchFamily="34" charset="0"/>
              </a:rPr>
              <a:t>a</a:t>
            </a:r>
            <a:r>
              <a:rPr sz="2400" spc="-15" dirty="0">
                <a:solidFill>
                  <a:srgbClr val="3A6C29"/>
                </a:solidFill>
                <a:latin typeface="Arial" panose="020B0604020202020204" pitchFamily="34" charset="0"/>
                <a:cs typeface="Arial" panose="020B0604020202020204" pitchFamily="34" charset="0"/>
              </a:rPr>
              <a:t>n</a:t>
            </a:r>
            <a:r>
              <a:rPr sz="2400" spc="-20" dirty="0">
                <a:solidFill>
                  <a:srgbClr val="3A6C29"/>
                </a:solidFill>
                <a:latin typeface="Arial" panose="020B0604020202020204" pitchFamily="34" charset="0"/>
                <a:cs typeface="Arial" panose="020B0604020202020204" pitchFamily="34" charset="0"/>
              </a:rPr>
              <a:t>ge</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a</a:t>
            </a:r>
            <a:r>
              <a:rPr sz="2400" spc="-10" dirty="0">
                <a:solidFill>
                  <a:srgbClr val="3A6C29"/>
                </a:solidFill>
                <a:latin typeface="Arial" panose="020B0604020202020204" pitchFamily="34" charset="0"/>
                <a:cs typeface="Arial" panose="020B0604020202020204" pitchFamily="34" charset="0"/>
              </a:rPr>
              <a:t>n</a:t>
            </a:r>
            <a:r>
              <a:rPr sz="2400" spc="-20" dirty="0">
                <a:solidFill>
                  <a:srgbClr val="3A6C29"/>
                </a:solidFill>
                <a:latin typeface="Arial" panose="020B0604020202020204" pitchFamily="34" charset="0"/>
                <a:cs typeface="Arial" panose="020B0604020202020204" pitchFamily="34" charset="0"/>
              </a:rPr>
              <a:t>d</a:t>
            </a:r>
            <a:r>
              <a:rPr sz="2400" spc="1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p</a:t>
            </a:r>
            <a:r>
              <a:rPr sz="2400" spc="-5" dirty="0">
                <a:solidFill>
                  <a:srgbClr val="3A6C29"/>
                </a:solidFill>
                <a:latin typeface="Arial" panose="020B0604020202020204" pitchFamily="34" charset="0"/>
                <a:cs typeface="Arial" panose="020B0604020202020204" pitchFamily="34" charset="0"/>
              </a:rPr>
              <a:t>r</a:t>
            </a:r>
            <a:r>
              <a:rPr sz="2400" spc="-20" dirty="0">
                <a:solidFill>
                  <a:srgbClr val="3A6C29"/>
                </a:solidFill>
                <a:latin typeface="Arial" panose="020B0604020202020204" pitchFamily="34" charset="0"/>
                <a:cs typeface="Arial" panose="020B0604020202020204" pitchFamily="34" charset="0"/>
              </a:rPr>
              <a:t>o</a:t>
            </a:r>
            <a:r>
              <a:rPr sz="2400" spc="-10" dirty="0">
                <a:solidFill>
                  <a:srgbClr val="3A6C29"/>
                </a:solidFill>
                <a:latin typeface="Arial" panose="020B0604020202020204" pitchFamily="34" charset="0"/>
                <a:cs typeface="Arial" panose="020B0604020202020204" pitchFamily="34" charset="0"/>
              </a:rPr>
              <a:t>vi</a:t>
            </a:r>
            <a:r>
              <a:rPr sz="2400" spc="-15" dirty="0">
                <a:solidFill>
                  <a:srgbClr val="3A6C29"/>
                </a:solidFill>
                <a:latin typeface="Arial" panose="020B0604020202020204" pitchFamily="34" charset="0"/>
                <a:cs typeface="Arial" panose="020B0604020202020204" pitchFamily="34" charset="0"/>
              </a:rPr>
              <a:t>d</a:t>
            </a:r>
            <a:r>
              <a:rPr sz="2400" spc="-20" dirty="0">
                <a:solidFill>
                  <a:srgbClr val="3A6C29"/>
                </a:solidFill>
                <a:latin typeface="Arial" panose="020B0604020202020204" pitchFamily="34" charset="0"/>
                <a:cs typeface="Arial" panose="020B0604020202020204" pitchFamily="34" charset="0"/>
              </a:rPr>
              <a:t>e</a:t>
            </a:r>
            <a:r>
              <a:rPr sz="2400" spc="-5" dirty="0">
                <a:solidFill>
                  <a:srgbClr val="3A6C29"/>
                </a:solidFill>
                <a:latin typeface="Arial" panose="020B0604020202020204" pitchFamily="34" charset="0"/>
                <a:cs typeface="Arial" panose="020B0604020202020204" pitchFamily="34" charset="0"/>
              </a:rPr>
              <a:t> t</a:t>
            </a:r>
            <a:r>
              <a:rPr sz="2400" spc="-20" dirty="0">
                <a:solidFill>
                  <a:srgbClr val="3A6C29"/>
                </a:solidFill>
                <a:latin typeface="Arial" panose="020B0604020202020204" pitchFamily="34" charset="0"/>
                <a:cs typeface="Arial" panose="020B0604020202020204" pitchFamily="34" charset="0"/>
              </a:rPr>
              <a:t>h</a:t>
            </a:r>
            <a:r>
              <a:rPr sz="2400" spc="-15" dirty="0">
                <a:solidFill>
                  <a:srgbClr val="3A6C29"/>
                </a:solidFill>
                <a:latin typeface="Arial" panose="020B0604020202020204" pitchFamily="34" charset="0"/>
                <a:cs typeface="Arial" panose="020B0604020202020204" pitchFamily="34" charset="0"/>
              </a:rPr>
              <a:t>e</a:t>
            </a:r>
            <a:r>
              <a:rPr sz="2400" spc="-25" dirty="0">
                <a:solidFill>
                  <a:srgbClr val="3A6C29"/>
                </a:solidFill>
                <a:latin typeface="Arial" panose="020B0604020202020204" pitchFamily="34" charset="0"/>
                <a:cs typeface="Arial" panose="020B0604020202020204" pitchFamily="34" charset="0"/>
              </a:rPr>
              <a:t>m</a:t>
            </a:r>
            <a:r>
              <a:rPr sz="2400" spc="-5" dirty="0">
                <a:solidFill>
                  <a:srgbClr val="3A6C29"/>
                </a:solidFill>
                <a:latin typeface="Arial" panose="020B0604020202020204" pitchFamily="34" charset="0"/>
                <a:cs typeface="Arial" panose="020B0604020202020204" pitchFamily="34" charset="0"/>
              </a:rPr>
              <a:t> </a:t>
            </a:r>
            <a:r>
              <a:rPr sz="2400" spc="-15" dirty="0">
                <a:solidFill>
                  <a:srgbClr val="3A6C29"/>
                </a:solidFill>
                <a:latin typeface="Arial" panose="020B0604020202020204" pitchFamily="34" charset="0"/>
                <a:cs typeface="Arial" panose="020B0604020202020204" pitchFamily="34" charset="0"/>
              </a:rPr>
              <a:t>with</a:t>
            </a:r>
            <a:r>
              <a:rPr sz="2400" spc="5" dirty="0">
                <a:solidFill>
                  <a:srgbClr val="3A6C29"/>
                </a:solidFill>
                <a:latin typeface="Arial" panose="020B0604020202020204" pitchFamily="34" charset="0"/>
                <a:cs typeface="Arial" panose="020B0604020202020204" pitchFamily="34" charset="0"/>
              </a:rPr>
              <a:t> </a:t>
            </a:r>
            <a:r>
              <a:rPr sz="2400" spc="-20" dirty="0">
                <a:solidFill>
                  <a:srgbClr val="3A6C29"/>
                </a:solidFill>
                <a:latin typeface="Arial" panose="020B0604020202020204" pitchFamily="34" charset="0"/>
                <a:cs typeface="Arial" panose="020B0604020202020204" pitchFamily="34" charset="0"/>
              </a:rPr>
              <a:t>a</a:t>
            </a:r>
            <a:r>
              <a:rPr sz="2400" spc="-10" dirty="0">
                <a:solidFill>
                  <a:srgbClr val="3A6C29"/>
                </a:solidFill>
                <a:latin typeface="Arial" panose="020B0604020202020204" pitchFamily="34" charset="0"/>
                <a:cs typeface="Arial" panose="020B0604020202020204" pitchFamily="34" charset="0"/>
              </a:rPr>
              <a:t>p</a:t>
            </a:r>
            <a:r>
              <a:rPr sz="2400" spc="-20" dirty="0">
                <a:solidFill>
                  <a:srgbClr val="3A6C29"/>
                </a:solidFill>
                <a:latin typeface="Arial" panose="020B0604020202020204" pitchFamily="34" charset="0"/>
                <a:cs typeface="Arial" panose="020B0604020202020204" pitchFamily="34" charset="0"/>
              </a:rPr>
              <a:t>p</a:t>
            </a:r>
            <a:r>
              <a:rPr sz="2400" spc="-5" dirty="0">
                <a:solidFill>
                  <a:srgbClr val="3A6C29"/>
                </a:solidFill>
                <a:latin typeface="Arial" panose="020B0604020202020204" pitchFamily="34" charset="0"/>
                <a:cs typeface="Arial" panose="020B0604020202020204" pitchFamily="34" charset="0"/>
              </a:rPr>
              <a:t>r</a:t>
            </a:r>
            <a:r>
              <a:rPr sz="2400" spc="-20" dirty="0">
                <a:solidFill>
                  <a:srgbClr val="3A6C29"/>
                </a:solidFill>
                <a:latin typeface="Arial" panose="020B0604020202020204" pitchFamily="34" charset="0"/>
                <a:cs typeface="Arial" panose="020B0604020202020204" pitchFamily="34" charset="0"/>
              </a:rPr>
              <a:t>o</a:t>
            </a:r>
            <a:r>
              <a:rPr sz="2400" spc="-15" dirty="0">
                <a:solidFill>
                  <a:srgbClr val="3A6C29"/>
                </a:solidFill>
                <a:latin typeface="Arial" panose="020B0604020202020204" pitchFamily="34" charset="0"/>
                <a:cs typeface="Arial" panose="020B0604020202020204" pitchFamily="34" charset="0"/>
              </a:rPr>
              <a:t>p</a:t>
            </a:r>
            <a:r>
              <a:rPr sz="2400" spc="-10" dirty="0">
                <a:solidFill>
                  <a:srgbClr val="3A6C29"/>
                </a:solidFill>
                <a:latin typeface="Arial" panose="020B0604020202020204" pitchFamily="34" charset="0"/>
                <a:cs typeface="Arial" panose="020B0604020202020204" pitchFamily="34" charset="0"/>
              </a:rPr>
              <a:t>ria</a:t>
            </a:r>
            <a:r>
              <a:rPr sz="2400" spc="-15" dirty="0">
                <a:solidFill>
                  <a:srgbClr val="3A6C29"/>
                </a:solidFill>
                <a:latin typeface="Arial" panose="020B0604020202020204" pitchFamily="34" charset="0"/>
                <a:cs typeface="Arial" panose="020B0604020202020204" pitchFamily="34" charset="0"/>
              </a:rPr>
              <a:t>te docu</a:t>
            </a:r>
            <a:r>
              <a:rPr sz="2400" spc="-20" dirty="0">
                <a:solidFill>
                  <a:srgbClr val="3A6C29"/>
                </a:solidFill>
                <a:latin typeface="Arial" panose="020B0604020202020204" pitchFamily="34" charset="0"/>
                <a:cs typeface="Arial" panose="020B0604020202020204" pitchFamily="34" charset="0"/>
              </a:rPr>
              <a:t>me</a:t>
            </a:r>
            <a:r>
              <a:rPr sz="2400" spc="-15" dirty="0">
                <a:solidFill>
                  <a:srgbClr val="3A6C29"/>
                </a:solidFill>
                <a:latin typeface="Arial" panose="020B0604020202020204" pitchFamily="34" charset="0"/>
                <a:cs typeface="Arial" panose="020B0604020202020204" pitchFamily="34" charset="0"/>
              </a:rPr>
              <a:t>nta</a:t>
            </a:r>
            <a:r>
              <a:rPr sz="2400" spc="-5" dirty="0">
                <a:solidFill>
                  <a:srgbClr val="3A6C29"/>
                </a:solidFill>
                <a:latin typeface="Arial" panose="020B0604020202020204" pitchFamily="34" charset="0"/>
                <a:cs typeface="Arial" panose="020B0604020202020204" pitchFamily="34" charset="0"/>
              </a:rPr>
              <a:t>t</a:t>
            </a:r>
            <a:r>
              <a:rPr sz="2400" spc="-10" dirty="0">
                <a:solidFill>
                  <a:srgbClr val="3A6C29"/>
                </a:solidFill>
                <a:latin typeface="Arial" panose="020B0604020202020204" pitchFamily="34" charset="0"/>
                <a:cs typeface="Arial" panose="020B0604020202020204" pitchFamily="34" charset="0"/>
              </a:rPr>
              <a:t>i</a:t>
            </a:r>
            <a:r>
              <a:rPr sz="2400" spc="-15" dirty="0">
                <a:solidFill>
                  <a:srgbClr val="3A6C29"/>
                </a:solidFill>
                <a:latin typeface="Arial" panose="020B0604020202020204" pitchFamily="34" charset="0"/>
                <a:cs typeface="Arial" panose="020B0604020202020204" pitchFamily="34" charset="0"/>
              </a:rPr>
              <a:t>on.</a:t>
            </a:r>
            <a:endParaRPr sz="2400" dirty="0">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44500" y="247142"/>
            <a:ext cx="9175750" cy="556895"/>
          </a:xfrm>
          <a:prstGeom prst="rect">
            <a:avLst/>
          </a:prstGeom>
        </p:spPr>
        <p:txBody>
          <a:bodyPr vert="horz" wrap="square" lIns="0" tIns="0" rIns="0" bIns="0" rtlCol="0">
            <a:noAutofit/>
          </a:bodyPr>
          <a:lstStyle/>
          <a:p>
            <a:pPr marL="12700">
              <a:lnSpc>
                <a:spcPct val="100000"/>
              </a:lnSpc>
              <a:tabLst>
                <a:tab pos="9162415" algn="l"/>
              </a:tabLst>
            </a:pPr>
            <a:r>
              <a:rPr lang="en-US" sz="3600" u="sng" dirty="0" err="1">
                <a:solidFill>
                  <a:srgbClr val="46702B"/>
                </a:solidFill>
                <a:latin typeface="Arial"/>
                <a:cs typeface="Arial"/>
              </a:rPr>
              <a:t>Bswift</a:t>
            </a:r>
            <a:r>
              <a:rPr lang="en-US" sz="3600" u="sng" dirty="0">
                <a:solidFill>
                  <a:srgbClr val="46702B"/>
                </a:solidFill>
                <a:latin typeface="Arial"/>
                <a:cs typeface="Arial"/>
              </a:rPr>
              <a:t> Online Enrollment</a:t>
            </a:r>
            <a:r>
              <a:rPr sz="3600" u="sng" spc="0" dirty="0">
                <a:solidFill>
                  <a:srgbClr val="46702B"/>
                </a:solidFill>
                <a:latin typeface="Arial"/>
                <a:cs typeface="Arial"/>
              </a:rPr>
              <a:t>	</a:t>
            </a:r>
            <a:endParaRPr sz="3600" dirty="0">
              <a:latin typeface="Arial"/>
              <a:cs typeface="Arial"/>
            </a:endParaRPr>
          </a:p>
        </p:txBody>
      </p:sp>
      <p:sp>
        <p:nvSpPr>
          <p:cNvPr id="5" name="object 5"/>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6</a:t>
            </a:r>
            <a:endParaRPr sz="900">
              <a:latin typeface="Arial"/>
              <a:cs typeface="Arial"/>
            </a:endParaRPr>
          </a:p>
        </p:txBody>
      </p:sp>
      <p:sp>
        <p:nvSpPr>
          <p:cNvPr id="7" name="Content Placeholder 2">
            <a:extLst>
              <a:ext uri="{FF2B5EF4-FFF2-40B4-BE49-F238E27FC236}">
                <a16:creationId xmlns:a16="http://schemas.microsoft.com/office/drawing/2014/main" id="{013DA0F8-8276-40FF-AC9E-EC49E00ACEA3}"/>
              </a:ext>
            </a:extLst>
          </p:cNvPr>
          <p:cNvSpPr txBox="1">
            <a:spLocks/>
          </p:cNvSpPr>
          <p:nvPr/>
        </p:nvSpPr>
        <p:spPr>
          <a:xfrm>
            <a:off x="609601" y="1066800"/>
            <a:ext cx="8907272" cy="340396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rgbClr val="46702B"/>
                </a:solidFill>
                <a:latin typeface="Arial" panose="020B0604020202020204" pitchFamily="34" charset="0"/>
                <a:cs typeface="Arial" panose="020B0604020202020204" pitchFamily="34" charset="0"/>
              </a:rPr>
              <a:t> Make all elections through Bswift enrollment portal: </a:t>
            </a:r>
            <a:r>
              <a:rPr lang="en-US" sz="2400" dirty="0">
                <a:latin typeface="Arial" panose="020B0604020202020204" pitchFamily="34" charset="0"/>
                <a:cs typeface="Arial" panose="020B0604020202020204" pitchFamily="34" charset="0"/>
                <a:hlinkClick r:id="rId2"/>
              </a:rPr>
              <a:t>http://cityofmarietta.bswift.com</a:t>
            </a:r>
            <a:endParaRPr lang="en-US" sz="2400" dirty="0">
              <a:latin typeface="Arial" panose="020B0604020202020204" pitchFamily="34" charset="0"/>
              <a:cs typeface="Arial" panose="020B0604020202020204" pitchFamily="34" charset="0"/>
            </a:endParaRPr>
          </a:p>
          <a:p>
            <a:pPr marL="0" indent="0">
              <a:buNone/>
            </a:pPr>
            <a:r>
              <a:rPr lang="en-US" dirty="0">
                <a:solidFill>
                  <a:srgbClr val="46702B"/>
                </a:solidFill>
                <a:latin typeface="Arial" panose="020B0604020202020204" pitchFamily="34" charset="0"/>
                <a:cs typeface="Arial" panose="020B0604020202020204" pitchFamily="34" charset="0"/>
              </a:rPr>
              <a:t>Username: first letter of first name, last name, and year of birth</a:t>
            </a:r>
          </a:p>
          <a:p>
            <a:pPr lvl="2"/>
            <a:r>
              <a:rPr lang="en-US" sz="2400" dirty="0">
                <a:solidFill>
                  <a:srgbClr val="46702B"/>
                </a:solidFill>
                <a:latin typeface="Arial" panose="020B0604020202020204" pitchFamily="34" charset="0"/>
                <a:cs typeface="Arial" panose="020B0604020202020204" pitchFamily="34" charset="0"/>
              </a:rPr>
              <a:t>Example: JSmith1972</a:t>
            </a:r>
          </a:p>
          <a:p>
            <a:pPr lvl="2"/>
            <a:r>
              <a:rPr lang="en-US" sz="2400" dirty="0">
                <a:solidFill>
                  <a:srgbClr val="46702B"/>
                </a:solidFill>
                <a:latin typeface="Arial" panose="020B0604020202020204" pitchFamily="34" charset="0"/>
                <a:cs typeface="Arial" panose="020B0604020202020204" pitchFamily="34" charset="0"/>
              </a:rPr>
              <a:t>Password: employee ID number</a:t>
            </a:r>
          </a:p>
          <a:p>
            <a:pPr marL="914400" lvl="2" indent="0">
              <a:buNone/>
            </a:pPr>
            <a:endParaRPr lang="en-US" sz="2400" dirty="0">
              <a:solidFill>
                <a:srgbClr val="46702B"/>
              </a:solidFill>
              <a:latin typeface="Arial" panose="020B0604020202020204" pitchFamily="34" charset="0"/>
              <a:cs typeface="Arial" panose="020B0604020202020204" pitchFamily="34" charset="0"/>
            </a:endParaRPr>
          </a:p>
          <a:p>
            <a:pPr marL="127397" lvl="3" indent="-127397"/>
            <a:r>
              <a:rPr lang="en-US" sz="2400" dirty="0">
                <a:solidFill>
                  <a:srgbClr val="46702B"/>
                </a:solidFill>
                <a:latin typeface="Arial" panose="020B0604020202020204" pitchFamily="34" charset="0"/>
                <a:cs typeface="Arial" panose="020B0604020202020204" pitchFamily="34" charset="0"/>
              </a:rPr>
              <a:t>If you do not make elections through the enrollment portal, your coverage will roll over for the 2025 plan year. The only exception is Flexible Spending. You must enroll in Flexible Spending in order to participate in the plan for 2025. </a:t>
            </a:r>
          </a:p>
          <a:p>
            <a:pPr marL="0" lvl="3" indent="0">
              <a:buNone/>
            </a:pPr>
            <a:endParaRPr lang="en-US" sz="2400" dirty="0">
              <a:solidFill>
                <a:srgbClr val="46702B"/>
              </a:solidFill>
              <a:latin typeface="Arial" panose="020B0604020202020204" pitchFamily="34" charset="0"/>
              <a:cs typeface="Arial" panose="020B0604020202020204" pitchFamily="34" charset="0"/>
            </a:endParaRPr>
          </a:p>
          <a:p>
            <a:pPr marL="127397" lvl="3" indent="-127397"/>
            <a:r>
              <a:rPr lang="en-US" sz="2400" dirty="0">
                <a:solidFill>
                  <a:srgbClr val="46702B"/>
                </a:solidFill>
                <a:latin typeface="Arial" panose="020B0604020202020204" pitchFamily="34" charset="0"/>
                <a:cs typeface="Arial" panose="020B0604020202020204" pitchFamily="34" charset="0"/>
              </a:rPr>
              <a:t>You will not be permitted to make changes after the open enrollment period ends, unless you experience a qualifying event.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sz="3600" u="sng" dirty="0">
                <a:solidFill>
                  <a:srgbClr val="46702B"/>
                </a:solidFill>
                <a:latin typeface="Arial"/>
                <a:cs typeface="Arial"/>
              </a:rPr>
              <a:t>Enrollment</a:t>
            </a:r>
            <a:r>
              <a:rPr sz="3600" u="sng" spc="-15" dirty="0">
                <a:solidFill>
                  <a:srgbClr val="46702B"/>
                </a:solidFill>
                <a:latin typeface="Arial"/>
                <a:cs typeface="Arial"/>
              </a:rPr>
              <a:t> </a:t>
            </a:r>
            <a:r>
              <a:rPr sz="3600" u="sng" spc="0" dirty="0">
                <a:solidFill>
                  <a:srgbClr val="46702B"/>
                </a:solidFill>
                <a:latin typeface="Arial"/>
                <a:cs typeface="Arial"/>
              </a:rPr>
              <a:t>Portal 	</a:t>
            </a:r>
            <a:endParaRPr sz="360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7</a:t>
            </a:r>
            <a:endParaRPr sz="900">
              <a:latin typeface="Arial"/>
              <a:cs typeface="Arial"/>
            </a:endParaRPr>
          </a:p>
        </p:txBody>
      </p:sp>
      <p:sp>
        <p:nvSpPr>
          <p:cNvPr id="3" name="object 3"/>
          <p:cNvSpPr txBox="1"/>
          <p:nvPr/>
        </p:nvSpPr>
        <p:spPr>
          <a:xfrm>
            <a:off x="1113840" y="1788921"/>
            <a:ext cx="7584440" cy="4002404"/>
          </a:xfrm>
          <a:prstGeom prst="rect">
            <a:avLst/>
          </a:prstGeom>
        </p:spPr>
        <p:txBody>
          <a:bodyPr vert="horz" wrap="square" lIns="0" tIns="0" rIns="0" bIns="0" rtlCol="0">
            <a:noAutofit/>
          </a:bodyPr>
          <a:lstStyle/>
          <a:p>
            <a:pPr marL="12700">
              <a:lnSpc>
                <a:spcPct val="100000"/>
              </a:lnSpc>
            </a:pPr>
            <a:endParaRPr sz="2800" dirty="0">
              <a:latin typeface="Arial"/>
              <a:cs typeface="Arial"/>
            </a:endParaRPr>
          </a:p>
        </p:txBody>
      </p:sp>
      <p:pic>
        <p:nvPicPr>
          <p:cNvPr id="5" name="Picture 4">
            <a:extLst>
              <a:ext uri="{FF2B5EF4-FFF2-40B4-BE49-F238E27FC236}">
                <a16:creationId xmlns:a16="http://schemas.microsoft.com/office/drawing/2014/main" id="{3D416B0E-D79D-4034-8314-80B99A12E12D}"/>
              </a:ext>
            </a:extLst>
          </p:cNvPr>
          <p:cNvPicPr/>
          <p:nvPr/>
        </p:nvPicPr>
        <p:blipFill rotWithShape="1">
          <a:blip r:embed="rId2"/>
          <a:srcRect l="6577" t="14539" r="7469" b="13287"/>
          <a:stretch/>
        </p:blipFill>
        <p:spPr>
          <a:xfrm>
            <a:off x="1829944" y="1371600"/>
            <a:ext cx="6398512" cy="2743200"/>
          </a:xfrm>
          <a:prstGeom prst="rect">
            <a:avLst/>
          </a:prstGeom>
        </p:spPr>
      </p:pic>
      <p:pic>
        <p:nvPicPr>
          <p:cNvPr id="7" name="Picture 6">
            <a:extLst>
              <a:ext uri="{FF2B5EF4-FFF2-40B4-BE49-F238E27FC236}">
                <a16:creationId xmlns:a16="http://schemas.microsoft.com/office/drawing/2014/main" id="{A784A169-6188-415D-8D5B-8EA47B00DD48}"/>
              </a:ext>
            </a:extLst>
          </p:cNvPr>
          <p:cNvPicPr>
            <a:picLocks noChangeAspect="1"/>
          </p:cNvPicPr>
          <p:nvPr/>
        </p:nvPicPr>
        <p:blipFill>
          <a:blip r:embed="rId3"/>
          <a:stretch>
            <a:fillRect/>
          </a:stretch>
        </p:blipFill>
        <p:spPr>
          <a:xfrm>
            <a:off x="896382" y="4435564"/>
            <a:ext cx="8620491" cy="2115495"/>
          </a:xfrm>
          <a:prstGeom prst="rect">
            <a:avLst/>
          </a:prstGeom>
        </p:spPr>
      </p:pic>
    </p:spTree>
    <p:extLst>
      <p:ext uri="{BB962C8B-B14F-4D97-AF65-F5344CB8AC3E}">
        <p14:creationId xmlns:p14="http://schemas.microsoft.com/office/powerpoint/2010/main" val="240809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noAutofit/>
          </a:bodyPr>
          <a:lstStyle/>
          <a:p>
            <a:pPr marL="12700">
              <a:lnSpc>
                <a:spcPct val="100000"/>
              </a:lnSpc>
              <a:tabLst>
                <a:tab pos="9162415" algn="l"/>
              </a:tabLst>
            </a:pPr>
            <a:r>
              <a:rPr lang="en-US" sz="3600" u="sng" spc="0" dirty="0">
                <a:solidFill>
                  <a:srgbClr val="46702B"/>
                </a:solidFill>
                <a:latin typeface="Arial"/>
                <a:cs typeface="Arial"/>
              </a:rPr>
              <a:t>Complet</a:t>
            </a:r>
            <a:r>
              <a:rPr lang="en-US" sz="3600" u="sng" dirty="0">
                <a:solidFill>
                  <a:srgbClr val="46702B"/>
                </a:solidFill>
                <a:latin typeface="Arial"/>
                <a:cs typeface="Arial"/>
              </a:rPr>
              <a:t>ing Enrollment</a:t>
            </a:r>
            <a:r>
              <a:rPr sz="3600" u="sng" spc="0" dirty="0">
                <a:solidFill>
                  <a:srgbClr val="46702B"/>
                </a:solidFill>
                <a:latin typeface="Arial"/>
                <a:cs typeface="Arial"/>
              </a:rPr>
              <a:t>	</a:t>
            </a:r>
            <a:endParaRPr sz="3600" dirty="0">
              <a:latin typeface="Arial"/>
              <a:cs typeface="Arial"/>
            </a:endParaRPr>
          </a:p>
        </p:txBody>
      </p:sp>
      <p:sp>
        <p:nvSpPr>
          <p:cNvPr id="4" name="object 4"/>
          <p:cNvSpPr txBox="1">
            <a:spLocks noGrp="1"/>
          </p:cNvSpPr>
          <p:nvPr>
            <p:ph type="sldNum" sz="quarter" idx="7"/>
          </p:nvPr>
        </p:nvSpPr>
        <p:spPr>
          <a:prstGeom prst="rect">
            <a:avLst/>
          </a:prstGeom>
        </p:spPr>
        <p:txBody>
          <a:bodyPr vert="horz" wrap="square" lIns="0" tIns="0" rIns="0" bIns="0" rtlCol="0">
            <a:noAutofit/>
          </a:bodyPr>
          <a:lstStyle/>
          <a:p>
            <a:pPr marL="88900">
              <a:lnSpc>
                <a:spcPct val="100000"/>
              </a:lnSpc>
            </a:pPr>
            <a:r>
              <a:rPr sz="900" dirty="0">
                <a:latin typeface="Arial"/>
                <a:cs typeface="Arial"/>
              </a:rPr>
              <a:t>7</a:t>
            </a:r>
            <a:endParaRPr sz="900">
              <a:latin typeface="Arial"/>
              <a:cs typeface="Arial"/>
            </a:endParaRPr>
          </a:p>
        </p:txBody>
      </p:sp>
      <p:sp>
        <p:nvSpPr>
          <p:cNvPr id="3" name="object 3"/>
          <p:cNvSpPr txBox="1"/>
          <p:nvPr/>
        </p:nvSpPr>
        <p:spPr>
          <a:xfrm>
            <a:off x="1113840" y="1788921"/>
            <a:ext cx="7584440" cy="4002404"/>
          </a:xfrm>
          <a:prstGeom prst="rect">
            <a:avLst/>
          </a:prstGeom>
        </p:spPr>
        <p:txBody>
          <a:bodyPr vert="horz" wrap="square" lIns="0" tIns="0" rIns="0" bIns="0" rtlCol="0">
            <a:noAutofit/>
          </a:bodyPr>
          <a:lstStyle/>
          <a:p>
            <a:pPr marL="12700">
              <a:lnSpc>
                <a:spcPct val="100000"/>
              </a:lnSpc>
            </a:pPr>
            <a:endParaRPr lang="en-US" sz="2800" dirty="0">
              <a:latin typeface="Arial"/>
              <a:cs typeface="Arial"/>
            </a:endParaRPr>
          </a:p>
        </p:txBody>
      </p:sp>
      <p:pic>
        <p:nvPicPr>
          <p:cNvPr id="5" name="Picture 4">
            <a:extLst>
              <a:ext uri="{FF2B5EF4-FFF2-40B4-BE49-F238E27FC236}">
                <a16:creationId xmlns:a16="http://schemas.microsoft.com/office/drawing/2014/main" id="{90482777-C5A8-4818-A24D-9E73B0F2DBB5}"/>
              </a:ext>
            </a:extLst>
          </p:cNvPr>
          <p:cNvPicPr>
            <a:picLocks noChangeAspect="1"/>
          </p:cNvPicPr>
          <p:nvPr/>
        </p:nvPicPr>
        <p:blipFill>
          <a:blip r:embed="rId2"/>
          <a:stretch>
            <a:fillRect/>
          </a:stretch>
        </p:blipFill>
        <p:spPr>
          <a:xfrm>
            <a:off x="1580666" y="1559364"/>
            <a:ext cx="6897065" cy="2062888"/>
          </a:xfrm>
          <a:prstGeom prst="rect">
            <a:avLst/>
          </a:prstGeom>
        </p:spPr>
      </p:pic>
      <p:pic>
        <p:nvPicPr>
          <p:cNvPr id="7" name="Picture 6">
            <a:extLst>
              <a:ext uri="{FF2B5EF4-FFF2-40B4-BE49-F238E27FC236}">
                <a16:creationId xmlns:a16="http://schemas.microsoft.com/office/drawing/2014/main" id="{2D36F0CA-288A-4862-990B-253CA2AB648F}"/>
              </a:ext>
            </a:extLst>
          </p:cNvPr>
          <p:cNvPicPr>
            <a:picLocks noChangeAspect="1"/>
          </p:cNvPicPr>
          <p:nvPr/>
        </p:nvPicPr>
        <p:blipFill>
          <a:blip r:embed="rId3"/>
          <a:stretch>
            <a:fillRect/>
          </a:stretch>
        </p:blipFill>
        <p:spPr>
          <a:xfrm>
            <a:off x="971067" y="4114801"/>
            <a:ext cx="8116265" cy="2724459"/>
          </a:xfrm>
          <a:prstGeom prst="rect">
            <a:avLst/>
          </a:prstGeom>
        </p:spPr>
      </p:pic>
    </p:spTree>
    <p:extLst>
      <p:ext uri="{BB962C8B-B14F-4D97-AF65-F5344CB8AC3E}">
        <p14:creationId xmlns:p14="http://schemas.microsoft.com/office/powerpoint/2010/main" val="211315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1157</TotalTime>
  <Words>1964</Words>
  <Application>Microsoft Office PowerPoint</Application>
  <PresentationFormat>Custom</PresentationFormat>
  <Paragraphs>327</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Open Sans</vt:lpstr>
      <vt:lpstr>Office Theme</vt:lpstr>
      <vt:lpstr>City of Marietta</vt:lpstr>
      <vt:lpstr>Open Enrollment </vt:lpstr>
      <vt:lpstr>Changes for 2025 </vt:lpstr>
      <vt:lpstr>Employees’ Responsibility  </vt:lpstr>
      <vt:lpstr>Enrollment Guidelines  </vt:lpstr>
      <vt:lpstr>Qualifying Life Event  </vt:lpstr>
      <vt:lpstr>PowerPoint Presentation</vt:lpstr>
      <vt:lpstr>Enrollment Portal  </vt:lpstr>
      <vt:lpstr>Completing Enrollment </vt:lpstr>
      <vt:lpstr>Enrollment Complete</vt:lpstr>
      <vt:lpstr>Medical and Prescription Coverage </vt:lpstr>
      <vt:lpstr>Anthem BCBS POS Plan </vt:lpstr>
      <vt:lpstr>Anthem BCBS PPO Plan (grandfathered)  </vt:lpstr>
      <vt:lpstr>Prescription Drug Plan  </vt:lpstr>
      <vt:lpstr>Prescription Drug Mail Order </vt:lpstr>
      <vt:lpstr>Medical Deductions </vt:lpstr>
      <vt:lpstr>Health Benefit Waiver Option</vt:lpstr>
      <vt:lpstr>Dental Coverage </vt:lpstr>
      <vt:lpstr>Vision Coverage </vt:lpstr>
      <vt:lpstr>Flexible Spending Accounts  </vt:lpstr>
      <vt:lpstr>Basic Life &amp; AD&amp;D </vt:lpstr>
      <vt:lpstr>Optional Life Insurance </vt:lpstr>
      <vt:lpstr>Short Term Disability  </vt:lpstr>
      <vt:lpstr>Long Term Disability  </vt:lpstr>
      <vt:lpstr>Legal Services </vt:lpstr>
      <vt:lpstr>Critical Illness </vt:lpstr>
      <vt:lpstr>Accident </vt:lpstr>
      <vt:lpstr>Employee Assistance Programs </vt:lpstr>
      <vt:lpstr>Employee Assistance Programs </vt:lpstr>
      <vt:lpstr>Discounted Auto, Home and Pet Insurance  </vt:lpstr>
      <vt:lpstr>NFP </vt:lpstr>
      <vt:lpstr>Benefit Resource Center </vt:lpstr>
      <vt:lpstr>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Crump</dc:creator>
  <cp:lastModifiedBy>Jackson, Chris</cp:lastModifiedBy>
  <cp:revision>85</cp:revision>
  <dcterms:created xsi:type="dcterms:W3CDTF">2019-10-03T12:22:56Z</dcterms:created>
  <dcterms:modified xsi:type="dcterms:W3CDTF">2024-09-13T16:11:24Z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2019-10-03T00:00:00Z</vt:filetime>
  </property>
  <property fmtid="{D5CDD505-2E9C-101B-9397-08002B2CF9AE}" pid="3" name="LastSaved">
    <vt:filetime>2019-10-03T00:00:00Z</vt:filetime>
  </property>
</Properties>
</file>